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xls" ContentType="application/vnd.ms-exce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handoutMasterIdLst>
    <p:handoutMasterId r:id="rId12"/>
  </p:handoutMasterIdLst>
  <p:sldIdLst>
    <p:sldId id="537" r:id="rId2"/>
    <p:sldId id="519" r:id="rId3"/>
    <p:sldId id="521" r:id="rId4"/>
    <p:sldId id="488" r:id="rId5"/>
    <p:sldId id="516" r:id="rId6"/>
    <p:sldId id="302" r:id="rId7"/>
    <p:sldId id="338" r:id="rId8"/>
    <p:sldId id="347" r:id="rId9"/>
    <p:sldId id="285" r:id="rId10"/>
  </p:sldIdLst>
  <p:sldSz cx="9144000" cy="6858000" type="screen4x3"/>
  <p:notesSz cx="6735763" cy="9866313"/>
  <p:defaultTextStyle>
    <a:defPPr>
      <a:defRPr lang="ja-JP"/>
    </a:defPPr>
    <a:lvl1pPr algn="l" rtl="0" fontAlgn="base">
      <a:spcBef>
        <a:spcPct val="0"/>
      </a:spcBef>
      <a:spcAft>
        <a:spcPct val="0"/>
      </a:spcAft>
      <a:defRPr kumimoji="1" sz="2400" kern="1200">
        <a:solidFill>
          <a:schemeClr val="tx1"/>
        </a:solidFill>
        <a:latin typeface="Times New Roman" pitchFamily="18" charset="0"/>
        <a:ea typeface="ＭＳ Ｐゴシック" pitchFamily="50" charset="-128"/>
        <a:cs typeface="+mn-cs"/>
      </a:defRPr>
    </a:lvl1pPr>
    <a:lvl2pPr marL="457200" algn="l" rtl="0" fontAlgn="base">
      <a:spcBef>
        <a:spcPct val="0"/>
      </a:spcBef>
      <a:spcAft>
        <a:spcPct val="0"/>
      </a:spcAft>
      <a:defRPr kumimoji="1" sz="2400" kern="1200">
        <a:solidFill>
          <a:schemeClr val="tx1"/>
        </a:solidFill>
        <a:latin typeface="Times New Roman" pitchFamily="18" charset="0"/>
        <a:ea typeface="ＭＳ Ｐゴシック" pitchFamily="50" charset="-128"/>
        <a:cs typeface="+mn-cs"/>
      </a:defRPr>
    </a:lvl2pPr>
    <a:lvl3pPr marL="914400" algn="l" rtl="0" fontAlgn="base">
      <a:spcBef>
        <a:spcPct val="0"/>
      </a:spcBef>
      <a:spcAft>
        <a:spcPct val="0"/>
      </a:spcAft>
      <a:defRPr kumimoji="1" sz="2400" kern="1200">
        <a:solidFill>
          <a:schemeClr val="tx1"/>
        </a:solidFill>
        <a:latin typeface="Times New Roman" pitchFamily="18" charset="0"/>
        <a:ea typeface="ＭＳ Ｐゴシック" pitchFamily="50" charset="-128"/>
        <a:cs typeface="+mn-cs"/>
      </a:defRPr>
    </a:lvl3pPr>
    <a:lvl4pPr marL="1371600" algn="l" rtl="0" fontAlgn="base">
      <a:spcBef>
        <a:spcPct val="0"/>
      </a:spcBef>
      <a:spcAft>
        <a:spcPct val="0"/>
      </a:spcAft>
      <a:defRPr kumimoji="1" sz="2400" kern="1200">
        <a:solidFill>
          <a:schemeClr val="tx1"/>
        </a:solidFill>
        <a:latin typeface="Times New Roman" pitchFamily="18" charset="0"/>
        <a:ea typeface="ＭＳ Ｐゴシック" pitchFamily="50" charset="-128"/>
        <a:cs typeface="+mn-cs"/>
      </a:defRPr>
    </a:lvl4pPr>
    <a:lvl5pPr marL="1828800" algn="l" rtl="0" fontAlgn="base">
      <a:spcBef>
        <a:spcPct val="0"/>
      </a:spcBef>
      <a:spcAft>
        <a:spcPct val="0"/>
      </a:spcAft>
      <a:defRPr kumimoji="1" sz="2400" kern="1200">
        <a:solidFill>
          <a:schemeClr val="tx1"/>
        </a:solidFill>
        <a:latin typeface="Times New Roman" pitchFamily="18" charset="0"/>
        <a:ea typeface="ＭＳ Ｐゴシック" pitchFamily="50" charset="-128"/>
        <a:cs typeface="+mn-cs"/>
      </a:defRPr>
    </a:lvl5pPr>
    <a:lvl6pPr marL="2286000" algn="l" defTabSz="914400" rtl="0" eaLnBrk="1" latinLnBrk="0" hangingPunct="1">
      <a:defRPr kumimoji="1" sz="2400" kern="1200">
        <a:solidFill>
          <a:schemeClr val="tx1"/>
        </a:solidFill>
        <a:latin typeface="Times New Roman" pitchFamily="18" charset="0"/>
        <a:ea typeface="ＭＳ Ｐゴシック" pitchFamily="50" charset="-128"/>
        <a:cs typeface="+mn-cs"/>
      </a:defRPr>
    </a:lvl6pPr>
    <a:lvl7pPr marL="2743200" algn="l" defTabSz="914400" rtl="0" eaLnBrk="1" latinLnBrk="0" hangingPunct="1">
      <a:defRPr kumimoji="1" sz="2400" kern="1200">
        <a:solidFill>
          <a:schemeClr val="tx1"/>
        </a:solidFill>
        <a:latin typeface="Times New Roman" pitchFamily="18" charset="0"/>
        <a:ea typeface="ＭＳ Ｐゴシック" pitchFamily="50" charset="-128"/>
        <a:cs typeface="+mn-cs"/>
      </a:defRPr>
    </a:lvl7pPr>
    <a:lvl8pPr marL="3200400" algn="l" defTabSz="914400" rtl="0" eaLnBrk="1" latinLnBrk="0" hangingPunct="1">
      <a:defRPr kumimoji="1" sz="2400" kern="1200">
        <a:solidFill>
          <a:schemeClr val="tx1"/>
        </a:solidFill>
        <a:latin typeface="Times New Roman" pitchFamily="18" charset="0"/>
        <a:ea typeface="ＭＳ Ｐゴシック" pitchFamily="50" charset="-128"/>
        <a:cs typeface="+mn-cs"/>
      </a:defRPr>
    </a:lvl8pPr>
    <a:lvl9pPr marL="3657600" algn="l" defTabSz="914400" rtl="0" eaLnBrk="1" latinLnBrk="0" hangingPunct="1">
      <a:defRPr kumimoji="1" sz="2400" kern="1200">
        <a:solidFill>
          <a:schemeClr val="tx1"/>
        </a:solidFill>
        <a:latin typeface="Times New Roman" pitchFamily="18" charset="0"/>
        <a:ea typeface="ＭＳ Ｐゴシック" pitchFamily="50"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FF01"/>
    <a:srgbClr val="0099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845" autoAdjust="0"/>
    <p:restoredTop sz="94687" autoAdjust="0"/>
  </p:normalViewPr>
  <p:slideViewPr>
    <p:cSldViewPr snapToObjects="1">
      <p:cViewPr>
        <p:scale>
          <a:sx n="80" d="100"/>
          <a:sy n="80" d="100"/>
        </p:scale>
        <p:origin x="-1074"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894926" cy="455128"/>
          </a:xfrm>
          <a:prstGeom prst="rect">
            <a:avLst/>
          </a:prstGeom>
          <a:noFill/>
          <a:ln w="9525">
            <a:noFill/>
            <a:miter lim="800000"/>
            <a:headEnd/>
            <a:tailEnd/>
          </a:ln>
          <a:effectLst/>
        </p:spPr>
        <p:txBody>
          <a:bodyPr vert="horz" wrap="square" lIns="91359" tIns="45680" rIns="91359" bIns="45680" numCol="1" anchor="t" anchorCtr="0" compatLnSpc="1">
            <a:prstTxWarp prst="textNoShape">
              <a:avLst/>
            </a:prstTxWarp>
          </a:bodyPr>
          <a:lstStyle>
            <a:lvl1pPr defTabSz="916394">
              <a:defRPr sz="1100" smtClean="0"/>
            </a:lvl1pPr>
          </a:lstStyle>
          <a:p>
            <a:pPr>
              <a:defRPr/>
            </a:pPr>
            <a:endParaRPr lang="en-US" altLang="ja-JP"/>
          </a:p>
        </p:txBody>
      </p:sp>
      <p:sp>
        <p:nvSpPr>
          <p:cNvPr id="37891" name="Rectangle 3"/>
          <p:cNvSpPr>
            <a:spLocks noGrp="1" noChangeArrowheads="1"/>
          </p:cNvSpPr>
          <p:nvPr>
            <p:ph type="dt" sz="quarter" idx="1"/>
          </p:nvPr>
        </p:nvSpPr>
        <p:spPr bwMode="auto">
          <a:xfrm>
            <a:off x="3809926" y="0"/>
            <a:ext cx="2893380" cy="455128"/>
          </a:xfrm>
          <a:prstGeom prst="rect">
            <a:avLst/>
          </a:prstGeom>
          <a:noFill/>
          <a:ln w="9525">
            <a:noFill/>
            <a:miter lim="800000"/>
            <a:headEnd/>
            <a:tailEnd/>
          </a:ln>
          <a:effectLst/>
        </p:spPr>
        <p:txBody>
          <a:bodyPr vert="horz" wrap="square" lIns="91359" tIns="45680" rIns="91359" bIns="45680" numCol="1" anchor="t" anchorCtr="0" compatLnSpc="1">
            <a:prstTxWarp prst="textNoShape">
              <a:avLst/>
            </a:prstTxWarp>
          </a:bodyPr>
          <a:lstStyle>
            <a:lvl1pPr algn="r" defTabSz="916394">
              <a:defRPr sz="1100" smtClean="0"/>
            </a:lvl1pPr>
          </a:lstStyle>
          <a:p>
            <a:pPr>
              <a:defRPr/>
            </a:pPr>
            <a:endParaRPr lang="en-US" altLang="ja-JP"/>
          </a:p>
        </p:txBody>
      </p:sp>
      <p:sp>
        <p:nvSpPr>
          <p:cNvPr id="37892" name="Rectangle 4"/>
          <p:cNvSpPr>
            <a:spLocks noGrp="1" noChangeArrowheads="1"/>
          </p:cNvSpPr>
          <p:nvPr>
            <p:ph type="ftr" sz="quarter" idx="2"/>
          </p:nvPr>
        </p:nvSpPr>
        <p:spPr bwMode="auto">
          <a:xfrm>
            <a:off x="0" y="9372219"/>
            <a:ext cx="2894926" cy="459804"/>
          </a:xfrm>
          <a:prstGeom prst="rect">
            <a:avLst/>
          </a:prstGeom>
          <a:noFill/>
          <a:ln w="9525">
            <a:noFill/>
            <a:miter lim="800000"/>
            <a:headEnd/>
            <a:tailEnd/>
          </a:ln>
          <a:effectLst/>
        </p:spPr>
        <p:txBody>
          <a:bodyPr vert="horz" wrap="square" lIns="91359" tIns="45680" rIns="91359" bIns="45680" numCol="1" anchor="b" anchorCtr="0" compatLnSpc="1">
            <a:prstTxWarp prst="textNoShape">
              <a:avLst/>
            </a:prstTxWarp>
          </a:bodyPr>
          <a:lstStyle>
            <a:lvl1pPr defTabSz="916394">
              <a:defRPr sz="1100" smtClean="0"/>
            </a:lvl1pPr>
          </a:lstStyle>
          <a:p>
            <a:pPr>
              <a:defRPr/>
            </a:pPr>
            <a:endParaRPr lang="en-US" altLang="ja-JP"/>
          </a:p>
        </p:txBody>
      </p:sp>
      <p:sp>
        <p:nvSpPr>
          <p:cNvPr id="37893" name="Rectangle 5"/>
          <p:cNvSpPr>
            <a:spLocks noGrp="1" noChangeArrowheads="1"/>
          </p:cNvSpPr>
          <p:nvPr>
            <p:ph type="sldNum" sz="quarter" idx="3"/>
          </p:nvPr>
        </p:nvSpPr>
        <p:spPr bwMode="auto">
          <a:xfrm>
            <a:off x="3809926" y="9372219"/>
            <a:ext cx="2893380" cy="459804"/>
          </a:xfrm>
          <a:prstGeom prst="rect">
            <a:avLst/>
          </a:prstGeom>
          <a:noFill/>
          <a:ln w="9525">
            <a:noFill/>
            <a:miter lim="800000"/>
            <a:headEnd/>
            <a:tailEnd/>
          </a:ln>
          <a:effectLst/>
        </p:spPr>
        <p:txBody>
          <a:bodyPr vert="horz" wrap="square" lIns="91359" tIns="45680" rIns="91359" bIns="45680" numCol="1" anchor="b" anchorCtr="0" compatLnSpc="1">
            <a:prstTxWarp prst="textNoShape">
              <a:avLst/>
            </a:prstTxWarp>
          </a:bodyPr>
          <a:lstStyle>
            <a:lvl1pPr algn="r" defTabSz="916394">
              <a:defRPr sz="1100" smtClean="0"/>
            </a:lvl1pPr>
          </a:lstStyle>
          <a:p>
            <a:pPr>
              <a:defRPr/>
            </a:pPr>
            <a:fld id="{5315AE79-5FC4-4728-B636-B24D9519F02A}" type="slidenum">
              <a:rPr lang="en-US" altLang="ja-JP"/>
              <a:pPr>
                <a:defRPr/>
              </a:pPr>
              <a:t>‹#›</a:t>
            </a:fld>
            <a:endParaRPr lang="en-US" altLang="ja-JP"/>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6674" name="Rectangle 2"/>
          <p:cNvSpPr>
            <a:spLocks noGrp="1" noChangeArrowheads="1"/>
          </p:cNvSpPr>
          <p:nvPr>
            <p:ph type="hdr" sz="quarter"/>
          </p:nvPr>
        </p:nvSpPr>
        <p:spPr bwMode="auto">
          <a:xfrm>
            <a:off x="0" y="0"/>
            <a:ext cx="2919655" cy="494095"/>
          </a:xfrm>
          <a:prstGeom prst="rect">
            <a:avLst/>
          </a:prstGeom>
          <a:noFill/>
          <a:ln w="9525">
            <a:noFill/>
            <a:miter lim="800000"/>
            <a:headEnd/>
            <a:tailEnd/>
          </a:ln>
          <a:effectLst/>
        </p:spPr>
        <p:txBody>
          <a:bodyPr vert="horz" wrap="square" lIns="91359" tIns="45680" rIns="91359" bIns="45680" numCol="1" anchor="t" anchorCtr="0" compatLnSpc="1">
            <a:prstTxWarp prst="textNoShape">
              <a:avLst/>
            </a:prstTxWarp>
          </a:bodyPr>
          <a:lstStyle>
            <a:lvl1pPr defTabSz="916394">
              <a:defRPr sz="1100" smtClean="0"/>
            </a:lvl1pPr>
          </a:lstStyle>
          <a:p>
            <a:pPr>
              <a:defRPr/>
            </a:pPr>
            <a:endParaRPr lang="en-US" altLang="ja-JP"/>
          </a:p>
        </p:txBody>
      </p:sp>
      <p:sp>
        <p:nvSpPr>
          <p:cNvPr id="156675" name="Rectangle 3"/>
          <p:cNvSpPr>
            <a:spLocks noGrp="1" noChangeArrowheads="1"/>
          </p:cNvSpPr>
          <p:nvPr>
            <p:ph type="dt" idx="1"/>
          </p:nvPr>
        </p:nvSpPr>
        <p:spPr bwMode="auto">
          <a:xfrm>
            <a:off x="3814563" y="0"/>
            <a:ext cx="2919655" cy="494095"/>
          </a:xfrm>
          <a:prstGeom prst="rect">
            <a:avLst/>
          </a:prstGeom>
          <a:noFill/>
          <a:ln w="9525">
            <a:noFill/>
            <a:miter lim="800000"/>
            <a:headEnd/>
            <a:tailEnd/>
          </a:ln>
          <a:effectLst/>
        </p:spPr>
        <p:txBody>
          <a:bodyPr vert="horz" wrap="square" lIns="91359" tIns="45680" rIns="91359" bIns="45680" numCol="1" anchor="t" anchorCtr="0" compatLnSpc="1">
            <a:prstTxWarp prst="textNoShape">
              <a:avLst/>
            </a:prstTxWarp>
          </a:bodyPr>
          <a:lstStyle>
            <a:lvl1pPr algn="r" defTabSz="916394">
              <a:defRPr sz="1100" smtClean="0"/>
            </a:lvl1pPr>
          </a:lstStyle>
          <a:p>
            <a:pPr>
              <a:defRPr/>
            </a:pPr>
            <a:endParaRPr lang="en-US" altLang="ja-JP"/>
          </a:p>
        </p:txBody>
      </p:sp>
      <p:sp>
        <p:nvSpPr>
          <p:cNvPr id="39940" name="Rectangle 4"/>
          <p:cNvSpPr>
            <a:spLocks noGrp="1" noRot="1" noChangeAspect="1" noChangeArrowheads="1" noTextEdit="1"/>
          </p:cNvSpPr>
          <p:nvPr>
            <p:ph type="sldImg" idx="2"/>
          </p:nvPr>
        </p:nvSpPr>
        <p:spPr bwMode="auto">
          <a:xfrm>
            <a:off x="904875" y="741363"/>
            <a:ext cx="4929188" cy="3698875"/>
          </a:xfrm>
          <a:prstGeom prst="rect">
            <a:avLst/>
          </a:prstGeom>
          <a:noFill/>
          <a:ln w="9525">
            <a:solidFill>
              <a:srgbClr val="000000"/>
            </a:solidFill>
            <a:miter lim="800000"/>
            <a:headEnd/>
            <a:tailEnd/>
          </a:ln>
        </p:spPr>
      </p:sp>
      <p:sp>
        <p:nvSpPr>
          <p:cNvPr id="156677" name="Rectangle 5"/>
          <p:cNvSpPr>
            <a:spLocks noGrp="1" noChangeArrowheads="1"/>
          </p:cNvSpPr>
          <p:nvPr>
            <p:ph type="body" sz="quarter" idx="3"/>
          </p:nvPr>
        </p:nvSpPr>
        <p:spPr bwMode="auto">
          <a:xfrm>
            <a:off x="672340" y="4688448"/>
            <a:ext cx="5391083" cy="4435944"/>
          </a:xfrm>
          <a:prstGeom prst="rect">
            <a:avLst/>
          </a:prstGeom>
          <a:noFill/>
          <a:ln w="9525">
            <a:noFill/>
            <a:miter lim="800000"/>
            <a:headEnd/>
            <a:tailEnd/>
          </a:ln>
          <a:effectLst/>
        </p:spPr>
        <p:txBody>
          <a:bodyPr vert="horz" wrap="square" lIns="91359" tIns="45680" rIns="91359" bIns="45680" numCol="1" anchor="t" anchorCtr="0" compatLnSpc="1">
            <a:prstTxWarp prst="textNoShape">
              <a:avLst/>
            </a:prstTxWarp>
          </a:bodyPr>
          <a:lstStyle/>
          <a:p>
            <a:pPr lvl="0"/>
            <a:r>
              <a:rPr lang="ja-JP" altLang="en-US" noProof="0" smtClean="0"/>
              <a:t>マスタ テキストの書式設定</a:t>
            </a:r>
          </a:p>
          <a:p>
            <a:pPr lvl="1"/>
            <a:r>
              <a:rPr lang="ja-JP" altLang="en-US" noProof="0" smtClean="0"/>
              <a:t>第 </a:t>
            </a:r>
            <a:r>
              <a:rPr lang="en-US" altLang="ja-JP" noProof="0" smtClean="0"/>
              <a:t>2 </a:t>
            </a:r>
            <a:r>
              <a:rPr lang="ja-JP" altLang="en-US" noProof="0" smtClean="0"/>
              <a:t>レベル</a:t>
            </a:r>
          </a:p>
          <a:p>
            <a:pPr lvl="2"/>
            <a:r>
              <a:rPr lang="ja-JP" altLang="en-US" noProof="0" smtClean="0"/>
              <a:t>第 </a:t>
            </a:r>
            <a:r>
              <a:rPr lang="en-US" altLang="ja-JP" noProof="0" smtClean="0"/>
              <a:t>3 </a:t>
            </a:r>
            <a:r>
              <a:rPr lang="ja-JP" altLang="en-US" noProof="0" smtClean="0"/>
              <a:t>レベル</a:t>
            </a:r>
          </a:p>
          <a:p>
            <a:pPr lvl="3"/>
            <a:r>
              <a:rPr lang="ja-JP" altLang="en-US" noProof="0" smtClean="0"/>
              <a:t>第 </a:t>
            </a:r>
            <a:r>
              <a:rPr lang="en-US" altLang="ja-JP" noProof="0" smtClean="0"/>
              <a:t>4 </a:t>
            </a:r>
            <a:r>
              <a:rPr lang="ja-JP" altLang="en-US" noProof="0" smtClean="0"/>
              <a:t>レベル</a:t>
            </a:r>
          </a:p>
          <a:p>
            <a:pPr lvl="4"/>
            <a:r>
              <a:rPr lang="ja-JP" altLang="en-US" noProof="0" smtClean="0"/>
              <a:t>第 </a:t>
            </a:r>
            <a:r>
              <a:rPr lang="en-US" altLang="ja-JP" noProof="0" smtClean="0"/>
              <a:t>5 </a:t>
            </a:r>
            <a:r>
              <a:rPr lang="ja-JP" altLang="en-US" noProof="0" smtClean="0"/>
              <a:t>レベル</a:t>
            </a:r>
          </a:p>
        </p:txBody>
      </p:sp>
      <p:sp>
        <p:nvSpPr>
          <p:cNvPr id="156678" name="Rectangle 6"/>
          <p:cNvSpPr>
            <a:spLocks noGrp="1" noChangeArrowheads="1"/>
          </p:cNvSpPr>
          <p:nvPr>
            <p:ph type="ftr" sz="quarter" idx="4"/>
          </p:nvPr>
        </p:nvSpPr>
        <p:spPr bwMode="auto">
          <a:xfrm>
            <a:off x="0" y="9370660"/>
            <a:ext cx="2919655" cy="494095"/>
          </a:xfrm>
          <a:prstGeom prst="rect">
            <a:avLst/>
          </a:prstGeom>
          <a:noFill/>
          <a:ln w="9525">
            <a:noFill/>
            <a:miter lim="800000"/>
            <a:headEnd/>
            <a:tailEnd/>
          </a:ln>
          <a:effectLst/>
        </p:spPr>
        <p:txBody>
          <a:bodyPr vert="horz" wrap="square" lIns="91359" tIns="45680" rIns="91359" bIns="45680" numCol="1" anchor="b" anchorCtr="0" compatLnSpc="1">
            <a:prstTxWarp prst="textNoShape">
              <a:avLst/>
            </a:prstTxWarp>
          </a:bodyPr>
          <a:lstStyle>
            <a:lvl1pPr defTabSz="916394">
              <a:defRPr sz="1100" smtClean="0"/>
            </a:lvl1pPr>
          </a:lstStyle>
          <a:p>
            <a:pPr>
              <a:defRPr/>
            </a:pPr>
            <a:endParaRPr lang="en-US" altLang="ja-JP"/>
          </a:p>
        </p:txBody>
      </p:sp>
      <p:sp>
        <p:nvSpPr>
          <p:cNvPr id="156679" name="Rectangle 7"/>
          <p:cNvSpPr>
            <a:spLocks noGrp="1" noChangeArrowheads="1"/>
          </p:cNvSpPr>
          <p:nvPr>
            <p:ph type="sldNum" sz="quarter" idx="5"/>
          </p:nvPr>
        </p:nvSpPr>
        <p:spPr bwMode="auto">
          <a:xfrm>
            <a:off x="3814563" y="9370660"/>
            <a:ext cx="2919655" cy="494095"/>
          </a:xfrm>
          <a:prstGeom prst="rect">
            <a:avLst/>
          </a:prstGeom>
          <a:noFill/>
          <a:ln w="9525">
            <a:noFill/>
            <a:miter lim="800000"/>
            <a:headEnd/>
            <a:tailEnd/>
          </a:ln>
          <a:effectLst/>
        </p:spPr>
        <p:txBody>
          <a:bodyPr vert="horz" wrap="square" lIns="91359" tIns="45680" rIns="91359" bIns="45680" numCol="1" anchor="b" anchorCtr="0" compatLnSpc="1">
            <a:prstTxWarp prst="textNoShape">
              <a:avLst/>
            </a:prstTxWarp>
          </a:bodyPr>
          <a:lstStyle>
            <a:lvl1pPr algn="r" defTabSz="916394">
              <a:defRPr sz="1100" smtClean="0"/>
            </a:lvl1pPr>
          </a:lstStyle>
          <a:p>
            <a:pPr>
              <a:defRPr/>
            </a:pPr>
            <a:fld id="{46B0DD32-96EE-4A70-84A8-3E905307FE47}" type="slidenum">
              <a:rPr lang="en-US" altLang="ja-JP"/>
              <a:pPr>
                <a:defRPr/>
              </a:pPr>
              <a:t>‹#›</a:t>
            </a:fld>
            <a:endParaRPr lang="en-US" altLang="ja-JP"/>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smtClean="0"/>
              <a:t>マスタ タイトルの書式設定</a:t>
            </a:r>
            <a:endParaRPr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smtClean="0"/>
              <a:t>マスタ サブタイトルの書式設定</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C98E3B2B-05BC-456E-B2DF-6B23EA16564F}" type="slidenum">
              <a:rPr lang="en-US" altLang="ja-JP"/>
              <a:pPr>
                <a:defRPr/>
              </a:pPr>
              <a:t>‹#›</a:t>
            </a:fld>
            <a:endParaRPr lang="en-US" altLang="ja-JP"/>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AC45C8EB-525B-469B-94D9-5EE232CF96D7}" type="slidenum">
              <a:rPr lang="en-US" altLang="ja-JP"/>
              <a:pPr>
                <a:defRPr/>
              </a:pPr>
              <a:t>‹#›</a:t>
            </a:fld>
            <a:endParaRPr lang="en-US" altLang="ja-JP"/>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15100" y="609600"/>
            <a:ext cx="1943100" cy="5486400"/>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685800" y="609600"/>
            <a:ext cx="5676900" cy="5486400"/>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614D718C-333B-46C8-AA39-BA03CC39C65F}" type="slidenum">
              <a:rPr lang="en-US" altLang="ja-JP"/>
              <a:pPr>
                <a:defRPr/>
              </a:pPr>
              <a:t>‹#›</a:t>
            </a:fld>
            <a:endParaRPr lang="en-US" altLang="ja-JP"/>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EDF59E9B-48CE-4F15-B320-D4ABE3779B38}" type="slidenum">
              <a:rPr lang="en-US" altLang="ja-JP"/>
              <a:pPr>
                <a:defRPr/>
              </a:pPr>
              <a:t>‹#›</a:t>
            </a:fld>
            <a:endParaRPr lang="en-US" altLang="ja-JP"/>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DC70F4B1-D4B9-4960-98ED-465FC47A542F}" type="slidenum">
              <a:rPr lang="en-US" altLang="ja-JP"/>
              <a:pPr>
                <a:defRPr/>
              </a:pPr>
              <a:t>‹#›</a:t>
            </a:fld>
            <a:endParaRPr lang="en-US" altLang="ja-JP"/>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766D0DC0-7475-4278-9522-D24DFDE7A31F}" type="slidenum">
              <a:rPr lang="en-US" altLang="ja-JP"/>
              <a:pPr>
                <a:defRPr/>
              </a:pPr>
              <a:t>‹#›</a:t>
            </a:fld>
            <a:endParaRPr lang="en-US" altLang="ja-JP"/>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9" name="Rectangle 6"/>
          <p:cNvSpPr>
            <a:spLocks noGrp="1" noChangeArrowheads="1"/>
          </p:cNvSpPr>
          <p:nvPr>
            <p:ph type="sldNum" sz="quarter" idx="12"/>
          </p:nvPr>
        </p:nvSpPr>
        <p:spPr>
          <a:ln/>
        </p:spPr>
        <p:txBody>
          <a:bodyPr/>
          <a:lstStyle>
            <a:lvl1pPr>
              <a:defRPr/>
            </a:lvl1pPr>
          </a:lstStyle>
          <a:p>
            <a:pPr>
              <a:defRPr/>
            </a:pPr>
            <a:fld id="{357BA225-7A79-4DA7-B529-A0F4C6575F3C}" type="slidenum">
              <a:rPr lang="en-US" altLang="ja-JP"/>
              <a:pPr>
                <a:defRPr/>
              </a:pPr>
              <a:t>‹#›</a:t>
            </a:fld>
            <a:endParaRPr lang="en-US" altLang="ja-JP"/>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5" name="Rectangle 6"/>
          <p:cNvSpPr>
            <a:spLocks noGrp="1" noChangeArrowheads="1"/>
          </p:cNvSpPr>
          <p:nvPr>
            <p:ph type="sldNum" sz="quarter" idx="12"/>
          </p:nvPr>
        </p:nvSpPr>
        <p:spPr>
          <a:ln/>
        </p:spPr>
        <p:txBody>
          <a:bodyPr/>
          <a:lstStyle>
            <a:lvl1pPr>
              <a:defRPr/>
            </a:lvl1pPr>
          </a:lstStyle>
          <a:p>
            <a:pPr>
              <a:defRPr/>
            </a:pPr>
            <a:fld id="{6D9BA44D-A8A9-4649-AB29-0B5EBB33B44C}" type="slidenum">
              <a:rPr lang="en-US" altLang="ja-JP"/>
              <a:pPr>
                <a:defRPr/>
              </a:pPr>
              <a:t>‹#›</a:t>
            </a:fld>
            <a:endParaRPr lang="en-US" altLang="ja-JP"/>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4" name="Rectangle 6"/>
          <p:cNvSpPr>
            <a:spLocks noGrp="1" noChangeArrowheads="1"/>
          </p:cNvSpPr>
          <p:nvPr>
            <p:ph type="sldNum" sz="quarter" idx="12"/>
          </p:nvPr>
        </p:nvSpPr>
        <p:spPr>
          <a:ln/>
        </p:spPr>
        <p:txBody>
          <a:bodyPr/>
          <a:lstStyle>
            <a:lvl1pPr>
              <a:defRPr/>
            </a:lvl1pPr>
          </a:lstStyle>
          <a:p>
            <a:pPr>
              <a:defRPr/>
            </a:pPr>
            <a:fld id="{4D1B2C26-34D5-407C-B268-3F95934D1B02}" type="slidenum">
              <a:rPr lang="en-US" altLang="ja-JP"/>
              <a:pPr>
                <a:defRPr/>
              </a:pPr>
              <a:t>‹#›</a:t>
            </a:fld>
            <a:endParaRPr lang="en-US" altLang="ja-JP"/>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DE7FF48C-4BA7-4AB7-A8C6-9331CE13BC2A}" type="slidenum">
              <a:rPr lang="en-US" altLang="ja-JP"/>
              <a:pPr>
                <a:defRPr/>
              </a:pPr>
              <a:t>‹#›</a:t>
            </a:fld>
            <a:endParaRPr lang="en-US" altLang="ja-JP"/>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smtClean="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DDDAB75C-0CF1-4133-A59F-4A7A5F4E34B7}" type="slidenum">
              <a:rPr lang="en-US" altLang="ja-JP"/>
              <a:pPr>
                <a:defRPr/>
              </a:pPr>
              <a:t>‹#›</a:t>
            </a:fld>
            <a:endParaRPr lang="en-US" altLang="ja-JP"/>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43000"/>
          </a:schemeClr>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smtClean="0"/>
              <a:t>マスター タイトルの書式設定</a:t>
            </a:r>
          </a:p>
        </p:txBody>
      </p:sp>
      <p:sp>
        <p:nvSpPr>
          <p:cNvPr id="3075"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US" altLang="ja-JP"/>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US" altLang="ja-JP"/>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FA257934-55A9-4FB8-BAAA-DA672AA93A87}" type="slidenum">
              <a:rPr lang="en-US" altLang="ja-JP"/>
              <a:pPr>
                <a:defRPr/>
              </a:pPr>
              <a:t>‹#›</a:t>
            </a:fld>
            <a:endParaRPr lang="en-US" altLang="ja-JP"/>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pitchFamily="18"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________Microsoft_Office_Excel_97-20031.xls"/><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23528" y="404664"/>
            <a:ext cx="8496944" cy="1728192"/>
          </a:xfrm>
        </p:spPr>
        <p:txBody>
          <a:bodyPr/>
          <a:lstStyle/>
          <a:p>
            <a:r>
              <a:rPr kumimoji="1" lang="en-US" altLang="ja-JP" sz="3200" dirty="0" smtClean="0"/>
              <a:t>Re-Development</a:t>
            </a:r>
            <a:r>
              <a:rPr kumimoji="1" lang="ja-JP" altLang="en-US" sz="3200" dirty="0" smtClean="0"/>
              <a:t>　</a:t>
            </a:r>
            <a:r>
              <a:rPr kumimoji="1" lang="en-US" altLang="ja-JP" sz="3200" dirty="0" smtClean="0"/>
              <a:t>of</a:t>
            </a:r>
            <a:r>
              <a:rPr kumimoji="1" lang="ja-JP" altLang="en-US" sz="3200" dirty="0" smtClean="0"/>
              <a:t>　</a:t>
            </a:r>
            <a:r>
              <a:rPr lang="en-US" altLang="ja-JP" sz="3200" dirty="0" smtClean="0"/>
              <a:t>Shibuya</a:t>
            </a:r>
            <a:r>
              <a:rPr kumimoji="1" lang="ja-JP" altLang="en-US" sz="3200" dirty="0" smtClean="0"/>
              <a:t>　</a:t>
            </a:r>
            <a:r>
              <a:rPr lang="en-US" altLang="ja-JP" sz="3200" dirty="0" err="1" smtClean="0"/>
              <a:t>Hikarie</a:t>
            </a:r>
            <a:r>
              <a:rPr kumimoji="1" lang="ja-JP" altLang="en-US" sz="3200" dirty="0" smtClean="0"/>
              <a:t>　</a:t>
            </a:r>
            <a:r>
              <a:rPr lang="en-US" altLang="ja-JP" sz="3200" dirty="0" smtClean="0"/>
              <a:t>Project</a:t>
            </a:r>
            <a:r>
              <a:rPr kumimoji="1" lang="ja-JP" altLang="en-US" sz="3200" dirty="0" smtClean="0"/>
              <a:t>　</a:t>
            </a:r>
            <a:r>
              <a:rPr kumimoji="1" lang="en-US" altLang="ja-JP" sz="3200" dirty="0" smtClean="0"/>
              <a:t/>
            </a:r>
            <a:br>
              <a:rPr kumimoji="1" lang="en-US" altLang="ja-JP" sz="3200" dirty="0" smtClean="0"/>
            </a:br>
            <a:r>
              <a:rPr kumimoji="1" lang="en-US" altLang="ja-JP" sz="3200" dirty="0" smtClean="0"/>
              <a:t>at  Shibuya Station</a:t>
            </a:r>
            <a:r>
              <a:rPr kumimoji="1" lang="en-US" altLang="ja-JP" sz="2400" dirty="0" smtClean="0"/>
              <a:t/>
            </a:r>
            <a:br>
              <a:rPr kumimoji="1" lang="en-US" altLang="ja-JP" sz="2400" dirty="0" smtClean="0"/>
            </a:br>
            <a:r>
              <a:rPr kumimoji="1" lang="ja-JP" altLang="en-US" sz="2400" dirty="0" err="1" smtClean="0"/>
              <a:t>ー</a:t>
            </a:r>
            <a:r>
              <a:rPr kumimoji="1" lang="en-US" altLang="ja-JP" sz="2400" dirty="0" smtClean="0"/>
              <a:t>Towards</a:t>
            </a:r>
            <a:r>
              <a:rPr kumimoji="1" lang="ja-JP" altLang="en-US" sz="2400" dirty="0" smtClean="0"/>
              <a:t>　</a:t>
            </a:r>
            <a:r>
              <a:rPr kumimoji="1" lang="en-US" altLang="ja-JP" sz="2400" dirty="0" smtClean="0"/>
              <a:t>Ideal</a:t>
            </a:r>
            <a:r>
              <a:rPr kumimoji="1" lang="ja-JP" altLang="en-US" sz="2400" dirty="0" smtClean="0"/>
              <a:t>　</a:t>
            </a:r>
            <a:r>
              <a:rPr kumimoji="1" lang="en-US" altLang="ja-JP" sz="2400" dirty="0" smtClean="0"/>
              <a:t>Town</a:t>
            </a:r>
            <a:r>
              <a:rPr kumimoji="1" lang="ja-JP" altLang="en-US" sz="2400" dirty="0" smtClean="0"/>
              <a:t>　</a:t>
            </a:r>
            <a:r>
              <a:rPr kumimoji="1" lang="en-US" altLang="ja-JP" sz="2400" dirty="0" smtClean="0"/>
              <a:t>Re-Development</a:t>
            </a:r>
            <a:r>
              <a:rPr kumimoji="1" lang="ja-JP" altLang="en-US" sz="2400" dirty="0" err="1" smtClean="0"/>
              <a:t>ー</a:t>
            </a:r>
            <a:r>
              <a:rPr kumimoji="1" lang="ja-JP" altLang="en-US" sz="4000" dirty="0" smtClean="0"/>
              <a:t>　</a:t>
            </a:r>
            <a:endParaRPr kumimoji="1" lang="ja-JP" altLang="en-US" sz="4000" dirty="0"/>
          </a:p>
        </p:txBody>
      </p:sp>
      <p:sp>
        <p:nvSpPr>
          <p:cNvPr id="3" name="コンテンツ プレースホルダ 2"/>
          <p:cNvSpPr>
            <a:spLocks noGrp="1"/>
          </p:cNvSpPr>
          <p:nvPr>
            <p:ph idx="1"/>
          </p:nvPr>
        </p:nvSpPr>
        <p:spPr>
          <a:xfrm>
            <a:off x="685800" y="2708920"/>
            <a:ext cx="7772400" cy="3744416"/>
          </a:xfrm>
        </p:spPr>
        <p:txBody>
          <a:bodyPr/>
          <a:lstStyle/>
          <a:p>
            <a:pPr algn="ctr">
              <a:buNone/>
            </a:pPr>
            <a:endParaRPr kumimoji="1" lang="en-US" altLang="ja-JP" dirty="0" smtClean="0"/>
          </a:p>
          <a:p>
            <a:pPr algn="ctr">
              <a:buNone/>
            </a:pPr>
            <a:r>
              <a:rPr kumimoji="1" lang="en-US" altLang="ja-JP" dirty="0" smtClean="0"/>
              <a:t>Shuichi</a:t>
            </a:r>
            <a:r>
              <a:rPr kumimoji="1" lang="ja-JP" altLang="en-US" dirty="0" smtClean="0"/>
              <a:t>　</a:t>
            </a:r>
            <a:r>
              <a:rPr kumimoji="1" lang="en-US" altLang="ja-JP" dirty="0" smtClean="0"/>
              <a:t>Ueno</a:t>
            </a:r>
          </a:p>
          <a:p>
            <a:pPr algn="ctr">
              <a:buNone/>
            </a:pPr>
            <a:r>
              <a:rPr lang="en-US" altLang="ja-JP" sz="2800" dirty="0" smtClean="0"/>
              <a:t>General</a:t>
            </a:r>
            <a:r>
              <a:rPr lang="ja-JP" altLang="en-US" sz="2800" dirty="0" smtClean="0"/>
              <a:t>　</a:t>
            </a:r>
            <a:r>
              <a:rPr lang="en-US" altLang="ja-JP" sz="2800" dirty="0" smtClean="0"/>
              <a:t>Manager</a:t>
            </a:r>
            <a:endParaRPr kumimoji="1" lang="en-US" altLang="ja-JP" sz="2800" dirty="0" smtClean="0"/>
          </a:p>
          <a:p>
            <a:pPr algn="ctr">
              <a:buNone/>
            </a:pPr>
            <a:r>
              <a:rPr lang="en-US" altLang="ja-JP" sz="2800" dirty="0" smtClean="0"/>
              <a:t>Building</a:t>
            </a:r>
            <a:r>
              <a:rPr lang="ja-JP" altLang="en-US" sz="2800" dirty="0" smtClean="0"/>
              <a:t>　</a:t>
            </a:r>
            <a:r>
              <a:rPr lang="en-US" altLang="ja-JP" sz="2800" dirty="0" smtClean="0"/>
              <a:t>Engineering</a:t>
            </a:r>
            <a:r>
              <a:rPr lang="ja-JP" altLang="en-US" sz="2800" dirty="0" smtClean="0"/>
              <a:t>　</a:t>
            </a:r>
            <a:r>
              <a:rPr lang="en-US" altLang="ja-JP" sz="2800" dirty="0" smtClean="0"/>
              <a:t>Department</a:t>
            </a:r>
          </a:p>
          <a:p>
            <a:pPr algn="ctr">
              <a:buNone/>
            </a:pPr>
            <a:r>
              <a:rPr lang="en-US" altLang="ja-JP" sz="3000" dirty="0" smtClean="0"/>
              <a:t>TOKYU</a:t>
            </a:r>
            <a:r>
              <a:rPr lang="ja-JP" altLang="en-US" sz="3000" dirty="0" smtClean="0"/>
              <a:t>　</a:t>
            </a:r>
            <a:r>
              <a:rPr lang="en-US" altLang="ja-JP" sz="3000" dirty="0" smtClean="0"/>
              <a:t>CONSTRUCTION</a:t>
            </a:r>
            <a:r>
              <a:rPr lang="ja-JP" altLang="en-US" sz="3000" dirty="0" smtClean="0"/>
              <a:t>　</a:t>
            </a:r>
            <a:r>
              <a:rPr lang="en-US" altLang="ja-JP" sz="3000" dirty="0" smtClean="0"/>
              <a:t>CO,LTD.</a:t>
            </a:r>
          </a:p>
          <a:p>
            <a:pPr algn="ctr">
              <a:buNone/>
            </a:pPr>
            <a:r>
              <a:rPr lang="en-US" altLang="ja-JP" sz="3000" dirty="0" smtClean="0"/>
              <a:t>24</a:t>
            </a:r>
            <a:r>
              <a:rPr lang="ja-JP" altLang="en-US" sz="3000" dirty="0" smtClean="0"/>
              <a:t>　</a:t>
            </a:r>
            <a:r>
              <a:rPr lang="en-US" altLang="ja-JP" sz="3000" dirty="0" smtClean="0"/>
              <a:t>AUGUST</a:t>
            </a:r>
            <a:r>
              <a:rPr lang="ja-JP" altLang="en-US" sz="3000" dirty="0" smtClean="0"/>
              <a:t>　</a:t>
            </a:r>
            <a:r>
              <a:rPr lang="en-US" altLang="ja-JP" sz="3000" dirty="0" smtClean="0"/>
              <a:t>2012</a:t>
            </a:r>
          </a:p>
          <a:p>
            <a:pPr algn="ctr">
              <a:buNone/>
            </a:pPr>
            <a:r>
              <a:rPr lang="en-US" altLang="ja-JP" sz="3000" dirty="0" smtClean="0"/>
              <a:t>5</a:t>
            </a:r>
            <a:r>
              <a:rPr lang="en-US" altLang="ja-JP" sz="3000" baseline="30000" dirty="0" smtClean="0"/>
              <a:t>th</a:t>
            </a:r>
            <a:r>
              <a:rPr lang="en-US" altLang="ja-JP" sz="3000" dirty="0" smtClean="0"/>
              <a:t>  ATRANS</a:t>
            </a:r>
            <a:r>
              <a:rPr lang="ja-JP" altLang="en-US" sz="3000" dirty="0" smtClean="0"/>
              <a:t>　</a:t>
            </a:r>
            <a:r>
              <a:rPr lang="en-US" altLang="ja-JP" sz="3000" dirty="0" smtClean="0"/>
              <a:t>Symposium</a:t>
            </a:r>
          </a:p>
          <a:p>
            <a:pPr algn="ctr">
              <a:buNone/>
            </a:pPr>
            <a:endParaRPr kumimoji="1" lang="en-US" altLang="ja-JP" dirty="0" smtClean="0"/>
          </a:p>
          <a:p>
            <a:pPr algn="ctr">
              <a:buNone/>
            </a:pPr>
            <a:endParaRPr kumimoji="1" lang="ja-JP"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p:cNvPicPr>
            <a:picLocks noChangeAspect="1" noChangeArrowheads="1"/>
          </p:cNvPicPr>
          <p:nvPr/>
        </p:nvPicPr>
        <p:blipFill>
          <a:blip r:embed="rId2" cstate="print"/>
          <a:srcRect/>
          <a:stretch>
            <a:fillRect/>
          </a:stretch>
        </p:blipFill>
        <p:spPr bwMode="auto">
          <a:xfrm>
            <a:off x="755576" y="476672"/>
            <a:ext cx="7473563" cy="5184576"/>
          </a:xfrm>
          <a:prstGeom prst="rect">
            <a:avLst/>
          </a:prstGeom>
          <a:noFill/>
          <a:ln w="9525">
            <a:noFill/>
            <a:miter lim="800000"/>
            <a:headEnd/>
            <a:tailEnd/>
          </a:ln>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p:cNvPicPr>
            <a:picLocks noChangeAspect="1" noChangeArrowheads="1"/>
          </p:cNvPicPr>
          <p:nvPr/>
        </p:nvPicPr>
        <p:blipFill>
          <a:blip r:embed="rId2" cstate="print"/>
          <a:srcRect/>
          <a:stretch>
            <a:fillRect/>
          </a:stretch>
        </p:blipFill>
        <p:spPr bwMode="auto">
          <a:xfrm>
            <a:off x="1187450" y="330200"/>
            <a:ext cx="6767513" cy="6197600"/>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2"/>
          <p:cNvSpPr txBox="1">
            <a:spLocks noChangeArrowheads="1"/>
          </p:cNvSpPr>
          <p:nvPr/>
        </p:nvSpPr>
        <p:spPr bwMode="auto">
          <a:xfrm>
            <a:off x="307975" y="-58738"/>
            <a:ext cx="5056188" cy="579438"/>
          </a:xfrm>
          <a:prstGeom prst="rect">
            <a:avLst/>
          </a:prstGeom>
          <a:noFill/>
          <a:ln w="9525">
            <a:noFill/>
            <a:miter lim="800000"/>
            <a:headEnd/>
            <a:tailEnd/>
          </a:ln>
        </p:spPr>
        <p:txBody>
          <a:bodyPr>
            <a:spAutoFit/>
          </a:bodyPr>
          <a:lstStyle/>
          <a:p>
            <a:r>
              <a:rPr lang="en-US" altLang="ja-JP" sz="3200"/>
              <a:t>TOKYU Railway Network</a:t>
            </a:r>
          </a:p>
        </p:txBody>
      </p:sp>
      <p:sp>
        <p:nvSpPr>
          <p:cNvPr id="270339" name="Text Box 3"/>
          <p:cNvSpPr txBox="1">
            <a:spLocks noChangeArrowheads="1"/>
          </p:cNvSpPr>
          <p:nvPr/>
        </p:nvSpPr>
        <p:spPr bwMode="auto">
          <a:xfrm>
            <a:off x="304800" y="5507038"/>
            <a:ext cx="8574088" cy="1231900"/>
          </a:xfrm>
          <a:prstGeom prst="rect">
            <a:avLst/>
          </a:prstGeom>
          <a:noFill/>
          <a:ln w="9525">
            <a:noFill/>
            <a:miter lim="800000"/>
            <a:headEnd/>
            <a:tailEnd/>
          </a:ln>
          <a:effectLst/>
        </p:spPr>
        <p:txBody>
          <a:bodyPr tIns="0" bIns="0"/>
          <a:lstStyle/>
          <a:p>
            <a:pPr algn="just">
              <a:defRPr/>
            </a:pPr>
            <a:r>
              <a:rPr lang="en-US" altLang="ja-JP" sz="1800" b="1">
                <a:solidFill>
                  <a:srgbClr val="DAFF8F"/>
                </a:solidFill>
                <a:effectLst>
                  <a:outerShdw blurRad="38100" dist="38100" dir="2700000" algn="tl">
                    <a:srgbClr val="000000"/>
                  </a:outerShdw>
                </a:effectLst>
                <a:latin typeface="Arial" charset="0"/>
              </a:rPr>
              <a:t>Tokyu Corporation has operated, without major incidents, 8 railway lines, over 100km network, in and around the Tokyo metropolitan area, which is one of the busiest in the world. Tokyu lines have long provided safe and reliable means of transportation.</a:t>
            </a:r>
            <a:r>
              <a:rPr lang="en-US" altLang="ja-JP" sz="1800" b="1">
                <a:effectLst>
                  <a:outerShdw blurRad="38100" dist="38100" dir="2700000" algn="tl">
                    <a:srgbClr val="000000"/>
                  </a:outerShdw>
                </a:effectLst>
                <a:latin typeface="Arial" charset="0"/>
              </a:rPr>
              <a:t> </a:t>
            </a:r>
          </a:p>
        </p:txBody>
      </p:sp>
      <p:pic>
        <p:nvPicPr>
          <p:cNvPr id="7172" name="Picture 4" descr="route tokyu for PP"/>
          <p:cNvPicPr>
            <a:picLocks noChangeAspect="1" noChangeArrowheads="1"/>
          </p:cNvPicPr>
          <p:nvPr/>
        </p:nvPicPr>
        <p:blipFill>
          <a:blip r:embed="rId2" cstate="print"/>
          <a:srcRect/>
          <a:stretch>
            <a:fillRect/>
          </a:stretch>
        </p:blipFill>
        <p:spPr bwMode="auto">
          <a:xfrm>
            <a:off x="998538" y="655638"/>
            <a:ext cx="6767512" cy="4791075"/>
          </a:xfrm>
          <a:prstGeom prst="rect">
            <a:avLst/>
          </a:prstGeom>
          <a:noFill/>
          <a:ln w="9525">
            <a:noFill/>
            <a:miter lim="800000"/>
            <a:headEnd/>
            <a:tailEnd/>
          </a:ln>
        </p:spPr>
      </p:pic>
      <p:sp>
        <p:nvSpPr>
          <p:cNvPr id="7173" name="Rectangle 5"/>
          <p:cNvSpPr>
            <a:spLocks noChangeArrowheads="1"/>
          </p:cNvSpPr>
          <p:nvPr/>
        </p:nvSpPr>
        <p:spPr bwMode="auto">
          <a:xfrm>
            <a:off x="7454900" y="0"/>
            <a:ext cx="1689100" cy="457200"/>
          </a:xfrm>
          <a:prstGeom prst="rect">
            <a:avLst/>
          </a:prstGeom>
          <a:noFill/>
          <a:ln w="9525">
            <a:noFill/>
            <a:miter lim="800000"/>
            <a:headEnd/>
            <a:tailEnd/>
          </a:ln>
        </p:spPr>
        <p:txBody>
          <a:bodyPr wrap="none">
            <a:spAutoFit/>
          </a:bodyPr>
          <a:lstStyle/>
          <a:p>
            <a:r>
              <a:rPr lang="en-US" altLang="ja-JP"/>
              <a:t>Introduction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a:xfrm>
            <a:off x="685800" y="457200"/>
            <a:ext cx="7772400" cy="801688"/>
          </a:xfrm>
        </p:spPr>
        <p:txBody>
          <a:bodyPr/>
          <a:lstStyle/>
          <a:p>
            <a:pPr eaLnBrk="1" hangingPunct="1"/>
            <a:r>
              <a:rPr lang="en-US" altLang="ja-JP" sz="4000" smtClean="0"/>
              <a:t>Revenue composition of private railways in Tokyo</a:t>
            </a:r>
          </a:p>
        </p:txBody>
      </p:sp>
      <p:graphicFrame>
        <p:nvGraphicFramePr>
          <p:cNvPr id="1026" name="Object 3"/>
          <p:cNvGraphicFramePr>
            <a:graphicFrameLocks noChangeAspect="1"/>
          </p:cNvGraphicFramePr>
          <p:nvPr>
            <p:ph idx="1"/>
          </p:nvPr>
        </p:nvGraphicFramePr>
        <p:xfrm>
          <a:off x="468313" y="1484313"/>
          <a:ext cx="8280400" cy="5245100"/>
        </p:xfrm>
        <a:graphic>
          <a:graphicData uri="http://schemas.openxmlformats.org/presentationml/2006/ole">
            <p:oleObj spid="_x0000_s1026" name="Chart" r:id="rId3" imgW="6412680" imgH="4055400" progId="Excel.Sheet.8">
              <p:embed/>
            </p:oleObj>
          </a:graphicData>
        </a:graphic>
      </p:graphicFrame>
      <p:sp>
        <p:nvSpPr>
          <p:cNvPr id="308228" name="Rectangle 4"/>
          <p:cNvSpPr>
            <a:spLocks noChangeArrowheads="1"/>
          </p:cNvSpPr>
          <p:nvPr/>
        </p:nvSpPr>
        <p:spPr bwMode="auto">
          <a:xfrm>
            <a:off x="611188" y="4581525"/>
            <a:ext cx="6265862" cy="431800"/>
          </a:xfrm>
          <a:prstGeom prst="rect">
            <a:avLst/>
          </a:prstGeom>
          <a:noFill/>
          <a:ln w="25400">
            <a:solidFill>
              <a:srgbClr val="FF6600"/>
            </a:solidFill>
            <a:miter lim="800000"/>
            <a:headEnd/>
            <a:tailEnd/>
          </a:ln>
        </p:spPr>
        <p:txBody>
          <a:bodyPr wrap="none" anchor="ctr"/>
          <a:lstStyle/>
          <a:p>
            <a:endParaRPr lang="ja-JP" altLang="en-US"/>
          </a:p>
        </p:txBody>
      </p:sp>
      <p:sp>
        <p:nvSpPr>
          <p:cNvPr id="1029" name="Rectangle 5"/>
          <p:cNvSpPr>
            <a:spLocks noChangeArrowheads="1"/>
          </p:cNvSpPr>
          <p:nvPr/>
        </p:nvSpPr>
        <p:spPr bwMode="auto">
          <a:xfrm>
            <a:off x="7454900" y="0"/>
            <a:ext cx="1689100" cy="457200"/>
          </a:xfrm>
          <a:prstGeom prst="rect">
            <a:avLst/>
          </a:prstGeom>
          <a:noFill/>
          <a:ln w="9525">
            <a:noFill/>
            <a:miter lim="800000"/>
            <a:headEnd/>
            <a:tailEnd/>
          </a:ln>
        </p:spPr>
        <p:txBody>
          <a:bodyPr wrap="none">
            <a:spAutoFit/>
          </a:bodyPr>
          <a:lstStyle/>
          <a:p>
            <a:r>
              <a:rPr lang="en-US" altLang="ja-JP"/>
              <a:t>Introduction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08228"/>
                                        </p:tgtEl>
                                        <p:attrNameLst>
                                          <p:attrName>style.visibility</p:attrName>
                                        </p:attrNameLst>
                                      </p:cBhvr>
                                      <p:to>
                                        <p:strVal val="visible"/>
                                      </p:to>
                                    </p:set>
                                    <p:anim calcmode="lin" valueType="num">
                                      <p:cBhvr additive="base">
                                        <p:cTn id="7" dur="500" fill="hold"/>
                                        <p:tgtEl>
                                          <p:spTgt spid="308228"/>
                                        </p:tgtEl>
                                        <p:attrNameLst>
                                          <p:attrName>ppt_x</p:attrName>
                                        </p:attrNameLst>
                                      </p:cBhvr>
                                      <p:tavLst>
                                        <p:tav tm="0">
                                          <p:val>
                                            <p:strVal val="0-#ppt_w/2"/>
                                          </p:val>
                                        </p:tav>
                                        <p:tav tm="100000">
                                          <p:val>
                                            <p:strVal val="#ppt_x"/>
                                          </p:val>
                                        </p:tav>
                                      </p:tavLst>
                                    </p:anim>
                                    <p:anim calcmode="lin" valueType="num">
                                      <p:cBhvr additive="base">
                                        <p:cTn id="8" dur="500" fill="hold"/>
                                        <p:tgtEl>
                                          <p:spTgt spid="3082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22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468313" y="1341438"/>
            <a:ext cx="7772400" cy="1143000"/>
          </a:xfrm>
        </p:spPr>
        <p:txBody>
          <a:bodyPr/>
          <a:lstStyle/>
          <a:p>
            <a:pPr eaLnBrk="1" hangingPunct="1">
              <a:lnSpc>
                <a:spcPct val="90000"/>
              </a:lnSpc>
            </a:pPr>
            <a:r>
              <a:rPr lang="en-US" altLang="ja-JP" smtClean="0">
                <a:solidFill>
                  <a:schemeClr val="tx1"/>
                </a:solidFill>
              </a:rPr>
              <a:t>Railway network pattern </a:t>
            </a:r>
            <a:br>
              <a:rPr lang="en-US" altLang="ja-JP" smtClean="0">
                <a:solidFill>
                  <a:schemeClr val="tx1"/>
                </a:solidFill>
              </a:rPr>
            </a:br>
            <a:r>
              <a:rPr lang="en-US" altLang="ja-JP" smtClean="0">
                <a:solidFill>
                  <a:schemeClr val="tx1"/>
                </a:solidFill>
              </a:rPr>
              <a:t>in mega cities</a:t>
            </a:r>
            <a:endParaRPr lang="en-US" altLang="ja-JP" sz="3200" smtClean="0">
              <a:solidFill>
                <a:schemeClr val="tx1"/>
              </a:solidFill>
            </a:endParaRPr>
          </a:p>
        </p:txBody>
      </p:sp>
      <p:sp>
        <p:nvSpPr>
          <p:cNvPr id="28675" name="Rectangle 3"/>
          <p:cNvSpPr>
            <a:spLocks noGrp="1" noChangeArrowheads="1"/>
          </p:cNvSpPr>
          <p:nvPr>
            <p:ph type="body" idx="1"/>
          </p:nvPr>
        </p:nvSpPr>
        <p:spPr>
          <a:xfrm>
            <a:off x="539750" y="3068638"/>
            <a:ext cx="8532813" cy="2659062"/>
          </a:xfrm>
        </p:spPr>
        <p:txBody>
          <a:bodyPr/>
          <a:lstStyle/>
          <a:p>
            <a:pPr eaLnBrk="1" hangingPunct="1"/>
            <a:r>
              <a:rPr lang="en-US" altLang="ja-JP" sz="3600" smtClean="0">
                <a:solidFill>
                  <a:schemeClr val="folHlink"/>
                </a:solidFill>
              </a:rPr>
              <a:t>Several terminal stations</a:t>
            </a:r>
          </a:p>
          <a:p>
            <a:pPr eaLnBrk="1" hangingPunct="1"/>
            <a:r>
              <a:rPr lang="en-US" altLang="ja-JP" sz="3600" smtClean="0">
                <a:solidFill>
                  <a:schemeClr val="folHlink"/>
                </a:solidFill>
              </a:rPr>
              <a:t>Railways radiating from the terminals toward suburbs</a:t>
            </a:r>
          </a:p>
          <a:p>
            <a:pPr eaLnBrk="1" hangingPunct="1"/>
            <a:r>
              <a:rPr lang="en-US" altLang="ja-JP" sz="3600" smtClean="0">
                <a:solidFill>
                  <a:schemeClr val="folHlink"/>
                </a:solidFill>
              </a:rPr>
              <a:t>Underground railway in downtown</a:t>
            </a:r>
          </a:p>
          <a:p>
            <a:pPr eaLnBrk="1" hangingPunct="1"/>
            <a:endParaRPr lang="en-US" altLang="ja-JP" smtClean="0"/>
          </a:p>
        </p:txBody>
      </p:sp>
      <p:sp>
        <p:nvSpPr>
          <p:cNvPr id="28676" name="Rectangle 6"/>
          <p:cNvSpPr>
            <a:spLocks noChangeArrowheads="1"/>
          </p:cNvSpPr>
          <p:nvPr/>
        </p:nvSpPr>
        <p:spPr bwMode="auto">
          <a:xfrm>
            <a:off x="4037013" y="0"/>
            <a:ext cx="5106987" cy="457200"/>
          </a:xfrm>
          <a:prstGeom prst="rect">
            <a:avLst/>
          </a:prstGeom>
          <a:noFill/>
          <a:ln w="9525">
            <a:noFill/>
            <a:miter lim="800000"/>
            <a:headEnd/>
            <a:tailEnd/>
          </a:ln>
        </p:spPr>
        <p:txBody>
          <a:bodyPr wrap="none">
            <a:spAutoFit/>
          </a:bodyPr>
          <a:lstStyle/>
          <a:p>
            <a:r>
              <a:rPr lang="en-US" altLang="ja-JP"/>
              <a:t>Railway business environment in Tokyo</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684213" y="414338"/>
            <a:ext cx="7772400" cy="1143000"/>
          </a:xfrm>
        </p:spPr>
        <p:txBody>
          <a:bodyPr/>
          <a:lstStyle/>
          <a:p>
            <a:pPr eaLnBrk="1" hangingPunct="1"/>
            <a:r>
              <a:rPr lang="en-US" altLang="ja-JP" smtClean="0">
                <a:solidFill>
                  <a:schemeClr val="tx1"/>
                </a:solidFill>
              </a:rPr>
              <a:t>Growth pattern of Tokyo</a:t>
            </a:r>
          </a:p>
        </p:txBody>
      </p:sp>
      <p:sp>
        <p:nvSpPr>
          <p:cNvPr id="29699" name="Oval 3"/>
          <p:cNvSpPr>
            <a:spLocks noChangeArrowheads="1"/>
          </p:cNvSpPr>
          <p:nvPr/>
        </p:nvSpPr>
        <p:spPr bwMode="auto">
          <a:xfrm>
            <a:off x="4211638" y="2205038"/>
            <a:ext cx="3529012" cy="3529012"/>
          </a:xfrm>
          <a:prstGeom prst="ellipse">
            <a:avLst/>
          </a:prstGeom>
          <a:solidFill>
            <a:srgbClr val="FF9900"/>
          </a:solidFill>
          <a:ln w="9525">
            <a:solidFill>
              <a:schemeClr val="tx1"/>
            </a:solidFill>
            <a:round/>
            <a:headEnd/>
            <a:tailEnd/>
          </a:ln>
        </p:spPr>
        <p:txBody>
          <a:bodyPr wrap="none" anchor="ctr"/>
          <a:lstStyle/>
          <a:p>
            <a:pPr algn="ctr"/>
            <a:endParaRPr lang="ja-JP" altLang="ja-JP" sz="1800">
              <a:latin typeface="Arial" charset="0"/>
            </a:endParaRPr>
          </a:p>
        </p:txBody>
      </p:sp>
      <p:sp>
        <p:nvSpPr>
          <p:cNvPr id="29700" name="Oval 4"/>
          <p:cNvSpPr>
            <a:spLocks noChangeArrowheads="1"/>
          </p:cNvSpPr>
          <p:nvPr/>
        </p:nvSpPr>
        <p:spPr bwMode="auto">
          <a:xfrm>
            <a:off x="5219700" y="3213100"/>
            <a:ext cx="1512888" cy="1512888"/>
          </a:xfrm>
          <a:prstGeom prst="ellipse">
            <a:avLst/>
          </a:prstGeom>
          <a:solidFill>
            <a:srgbClr val="FF3300"/>
          </a:solidFill>
          <a:ln w="9525">
            <a:solidFill>
              <a:schemeClr val="tx1"/>
            </a:solidFill>
            <a:round/>
            <a:headEnd/>
            <a:tailEnd/>
          </a:ln>
        </p:spPr>
        <p:txBody>
          <a:bodyPr wrap="none" anchor="ctr"/>
          <a:lstStyle/>
          <a:p>
            <a:pPr algn="ctr"/>
            <a:r>
              <a:rPr lang="en-US" altLang="ja-JP">
                <a:latin typeface="Arial" charset="0"/>
              </a:rPr>
              <a:t>Business</a:t>
            </a:r>
          </a:p>
          <a:p>
            <a:pPr algn="ctr"/>
            <a:r>
              <a:rPr lang="en-US" altLang="ja-JP">
                <a:latin typeface="Arial" charset="0"/>
              </a:rPr>
              <a:t>Centre</a:t>
            </a:r>
          </a:p>
        </p:txBody>
      </p:sp>
      <p:sp>
        <p:nvSpPr>
          <p:cNvPr id="29701" name="Text Box 5"/>
          <p:cNvSpPr txBox="1">
            <a:spLocks noChangeArrowheads="1"/>
          </p:cNvSpPr>
          <p:nvPr/>
        </p:nvSpPr>
        <p:spPr bwMode="auto">
          <a:xfrm>
            <a:off x="5148263" y="2420938"/>
            <a:ext cx="1695450" cy="822325"/>
          </a:xfrm>
          <a:prstGeom prst="rect">
            <a:avLst/>
          </a:prstGeom>
          <a:noFill/>
          <a:ln w="9525">
            <a:noFill/>
            <a:miter lim="800000"/>
            <a:headEnd/>
            <a:tailEnd/>
          </a:ln>
        </p:spPr>
        <p:txBody>
          <a:bodyPr wrap="none">
            <a:spAutoFit/>
          </a:bodyPr>
          <a:lstStyle/>
          <a:p>
            <a:pPr algn="ctr"/>
            <a:r>
              <a:rPr lang="en-US" altLang="ja-JP">
                <a:latin typeface="Arial" charset="0"/>
              </a:rPr>
              <a:t>Residential</a:t>
            </a:r>
          </a:p>
          <a:p>
            <a:pPr algn="ctr"/>
            <a:r>
              <a:rPr lang="en-US" altLang="ja-JP">
                <a:latin typeface="Arial" charset="0"/>
              </a:rPr>
              <a:t>Suburbs</a:t>
            </a:r>
          </a:p>
        </p:txBody>
      </p:sp>
      <p:sp>
        <p:nvSpPr>
          <p:cNvPr id="29702" name="AutoShape 6"/>
          <p:cNvSpPr>
            <a:spLocks noChangeArrowheads="1"/>
          </p:cNvSpPr>
          <p:nvPr/>
        </p:nvSpPr>
        <p:spPr bwMode="auto">
          <a:xfrm>
            <a:off x="7956550" y="3644900"/>
            <a:ext cx="504825" cy="576263"/>
          </a:xfrm>
          <a:prstGeom prst="rightArrow">
            <a:avLst>
              <a:gd name="adj1" fmla="val 50000"/>
              <a:gd name="adj2" fmla="val 25000"/>
            </a:avLst>
          </a:prstGeom>
          <a:solidFill>
            <a:srgbClr val="FF3399"/>
          </a:solidFill>
          <a:ln w="9525">
            <a:solidFill>
              <a:schemeClr val="tx1"/>
            </a:solidFill>
            <a:miter lim="800000"/>
            <a:headEnd/>
            <a:tailEnd/>
          </a:ln>
        </p:spPr>
        <p:txBody>
          <a:bodyPr wrap="none" anchor="ctr"/>
          <a:lstStyle/>
          <a:p>
            <a:endParaRPr lang="ja-JP" altLang="en-US"/>
          </a:p>
        </p:txBody>
      </p:sp>
      <p:sp>
        <p:nvSpPr>
          <p:cNvPr id="29703" name="AutoShape 7"/>
          <p:cNvSpPr>
            <a:spLocks noChangeArrowheads="1"/>
          </p:cNvSpPr>
          <p:nvPr/>
        </p:nvSpPr>
        <p:spPr bwMode="auto">
          <a:xfrm rot="5400000">
            <a:off x="5760244" y="5841206"/>
            <a:ext cx="504825" cy="576263"/>
          </a:xfrm>
          <a:prstGeom prst="rightArrow">
            <a:avLst>
              <a:gd name="adj1" fmla="val 50000"/>
              <a:gd name="adj2" fmla="val 25000"/>
            </a:avLst>
          </a:prstGeom>
          <a:solidFill>
            <a:srgbClr val="FF3399"/>
          </a:solidFill>
          <a:ln w="9525">
            <a:solidFill>
              <a:schemeClr val="tx1"/>
            </a:solidFill>
            <a:miter lim="800000"/>
            <a:headEnd/>
            <a:tailEnd/>
          </a:ln>
        </p:spPr>
        <p:txBody>
          <a:bodyPr wrap="none" anchor="ctr"/>
          <a:lstStyle/>
          <a:p>
            <a:endParaRPr lang="ja-JP" altLang="en-US"/>
          </a:p>
        </p:txBody>
      </p:sp>
      <p:sp>
        <p:nvSpPr>
          <p:cNvPr id="29704" name="AutoShape 8"/>
          <p:cNvSpPr>
            <a:spLocks noChangeArrowheads="1"/>
          </p:cNvSpPr>
          <p:nvPr/>
        </p:nvSpPr>
        <p:spPr bwMode="auto">
          <a:xfrm rot="-5400000">
            <a:off x="5760244" y="1558131"/>
            <a:ext cx="504825" cy="576263"/>
          </a:xfrm>
          <a:prstGeom prst="rightArrow">
            <a:avLst>
              <a:gd name="adj1" fmla="val 50000"/>
              <a:gd name="adj2" fmla="val 25000"/>
            </a:avLst>
          </a:prstGeom>
          <a:solidFill>
            <a:srgbClr val="FF3399"/>
          </a:solidFill>
          <a:ln w="9525">
            <a:solidFill>
              <a:schemeClr val="tx1"/>
            </a:solidFill>
            <a:miter lim="800000"/>
            <a:headEnd/>
            <a:tailEnd/>
          </a:ln>
        </p:spPr>
        <p:txBody>
          <a:bodyPr wrap="none" anchor="ctr"/>
          <a:lstStyle/>
          <a:p>
            <a:endParaRPr lang="ja-JP" altLang="en-US"/>
          </a:p>
        </p:txBody>
      </p:sp>
      <p:sp>
        <p:nvSpPr>
          <p:cNvPr id="29705" name="AutoShape 9"/>
          <p:cNvSpPr>
            <a:spLocks noChangeArrowheads="1"/>
          </p:cNvSpPr>
          <p:nvPr/>
        </p:nvSpPr>
        <p:spPr bwMode="auto">
          <a:xfrm rot="-2167160">
            <a:off x="7451725" y="2347913"/>
            <a:ext cx="504825" cy="576262"/>
          </a:xfrm>
          <a:prstGeom prst="rightArrow">
            <a:avLst>
              <a:gd name="adj1" fmla="val 50000"/>
              <a:gd name="adj2" fmla="val 25000"/>
            </a:avLst>
          </a:prstGeom>
          <a:solidFill>
            <a:srgbClr val="FF3399"/>
          </a:solidFill>
          <a:ln w="9525">
            <a:solidFill>
              <a:schemeClr val="tx1"/>
            </a:solidFill>
            <a:miter lim="800000"/>
            <a:headEnd/>
            <a:tailEnd/>
          </a:ln>
        </p:spPr>
        <p:txBody>
          <a:bodyPr wrap="none" anchor="ctr"/>
          <a:lstStyle/>
          <a:p>
            <a:endParaRPr lang="ja-JP" altLang="en-US"/>
          </a:p>
        </p:txBody>
      </p:sp>
      <p:sp>
        <p:nvSpPr>
          <p:cNvPr id="29706" name="AutoShape 10"/>
          <p:cNvSpPr>
            <a:spLocks noChangeArrowheads="1"/>
          </p:cNvSpPr>
          <p:nvPr/>
        </p:nvSpPr>
        <p:spPr bwMode="auto">
          <a:xfrm rot="2325485">
            <a:off x="7380288" y="5084763"/>
            <a:ext cx="504825" cy="576262"/>
          </a:xfrm>
          <a:prstGeom prst="rightArrow">
            <a:avLst>
              <a:gd name="adj1" fmla="val 50000"/>
              <a:gd name="adj2" fmla="val 25000"/>
            </a:avLst>
          </a:prstGeom>
          <a:solidFill>
            <a:srgbClr val="FF3399"/>
          </a:solidFill>
          <a:ln w="9525">
            <a:solidFill>
              <a:schemeClr val="tx1"/>
            </a:solidFill>
            <a:miter lim="800000"/>
            <a:headEnd/>
            <a:tailEnd/>
          </a:ln>
        </p:spPr>
        <p:txBody>
          <a:bodyPr wrap="none" anchor="ctr"/>
          <a:lstStyle/>
          <a:p>
            <a:endParaRPr lang="ja-JP" altLang="en-US"/>
          </a:p>
        </p:txBody>
      </p:sp>
      <p:sp>
        <p:nvSpPr>
          <p:cNvPr id="29707" name="AutoShape 11"/>
          <p:cNvSpPr>
            <a:spLocks noChangeArrowheads="1"/>
          </p:cNvSpPr>
          <p:nvPr/>
        </p:nvSpPr>
        <p:spPr bwMode="auto">
          <a:xfrm rot="-8186302">
            <a:off x="4138613" y="2205038"/>
            <a:ext cx="504825" cy="576262"/>
          </a:xfrm>
          <a:prstGeom prst="rightArrow">
            <a:avLst>
              <a:gd name="adj1" fmla="val 50000"/>
              <a:gd name="adj2" fmla="val 25000"/>
            </a:avLst>
          </a:prstGeom>
          <a:solidFill>
            <a:srgbClr val="FF3399"/>
          </a:solidFill>
          <a:ln w="9525">
            <a:solidFill>
              <a:schemeClr val="tx1"/>
            </a:solidFill>
            <a:miter lim="800000"/>
            <a:headEnd/>
            <a:tailEnd/>
          </a:ln>
        </p:spPr>
        <p:txBody>
          <a:bodyPr wrap="none" anchor="ctr"/>
          <a:lstStyle/>
          <a:p>
            <a:endParaRPr lang="ja-JP" altLang="en-US"/>
          </a:p>
        </p:txBody>
      </p:sp>
      <p:sp>
        <p:nvSpPr>
          <p:cNvPr id="29708" name="AutoShape 12"/>
          <p:cNvSpPr>
            <a:spLocks noChangeArrowheads="1"/>
          </p:cNvSpPr>
          <p:nvPr/>
        </p:nvSpPr>
        <p:spPr bwMode="auto">
          <a:xfrm rot="8678751">
            <a:off x="3995738" y="5013325"/>
            <a:ext cx="504825" cy="576263"/>
          </a:xfrm>
          <a:prstGeom prst="rightArrow">
            <a:avLst>
              <a:gd name="adj1" fmla="val 50000"/>
              <a:gd name="adj2" fmla="val 25000"/>
            </a:avLst>
          </a:prstGeom>
          <a:solidFill>
            <a:srgbClr val="FF3399"/>
          </a:solidFill>
          <a:ln w="9525">
            <a:solidFill>
              <a:schemeClr val="tx1"/>
            </a:solidFill>
            <a:miter lim="800000"/>
            <a:headEnd/>
            <a:tailEnd/>
          </a:ln>
        </p:spPr>
        <p:txBody>
          <a:bodyPr wrap="none" anchor="ctr"/>
          <a:lstStyle/>
          <a:p>
            <a:endParaRPr lang="ja-JP" altLang="en-US"/>
          </a:p>
        </p:txBody>
      </p:sp>
      <p:sp>
        <p:nvSpPr>
          <p:cNvPr id="29709" name="Oval 13"/>
          <p:cNvSpPr>
            <a:spLocks noChangeArrowheads="1"/>
          </p:cNvSpPr>
          <p:nvPr/>
        </p:nvSpPr>
        <p:spPr bwMode="auto">
          <a:xfrm>
            <a:off x="4932363" y="3716338"/>
            <a:ext cx="431800" cy="431800"/>
          </a:xfrm>
          <a:prstGeom prst="ellipse">
            <a:avLst/>
          </a:prstGeom>
          <a:solidFill>
            <a:srgbClr val="FF3300"/>
          </a:solidFill>
          <a:ln w="9525">
            <a:solidFill>
              <a:schemeClr val="tx1"/>
            </a:solidFill>
            <a:round/>
            <a:headEnd/>
            <a:tailEnd/>
          </a:ln>
        </p:spPr>
        <p:txBody>
          <a:bodyPr wrap="none" anchor="ctr"/>
          <a:lstStyle/>
          <a:p>
            <a:endParaRPr lang="ja-JP" altLang="en-US"/>
          </a:p>
        </p:txBody>
      </p:sp>
      <p:sp>
        <p:nvSpPr>
          <p:cNvPr id="29710" name="Text Box 14"/>
          <p:cNvSpPr txBox="1">
            <a:spLocks noChangeArrowheads="1"/>
          </p:cNvSpPr>
          <p:nvPr/>
        </p:nvSpPr>
        <p:spPr bwMode="auto">
          <a:xfrm>
            <a:off x="4083050" y="3357563"/>
            <a:ext cx="1425575" cy="396875"/>
          </a:xfrm>
          <a:prstGeom prst="rect">
            <a:avLst/>
          </a:prstGeom>
          <a:noFill/>
          <a:ln w="9525">
            <a:noFill/>
            <a:miter lim="800000"/>
            <a:headEnd/>
            <a:tailEnd/>
          </a:ln>
        </p:spPr>
        <p:txBody>
          <a:bodyPr wrap="none">
            <a:spAutoFit/>
          </a:bodyPr>
          <a:lstStyle/>
          <a:p>
            <a:r>
              <a:rPr lang="en-US" altLang="ja-JP" sz="2000">
                <a:solidFill>
                  <a:schemeClr val="tx2"/>
                </a:solidFill>
                <a:latin typeface="Arial" charset="0"/>
              </a:rPr>
              <a:t>Sub-centre</a:t>
            </a:r>
          </a:p>
        </p:txBody>
      </p:sp>
      <p:sp>
        <p:nvSpPr>
          <p:cNvPr id="29711" name="Oval 15"/>
          <p:cNvSpPr>
            <a:spLocks noChangeArrowheads="1"/>
          </p:cNvSpPr>
          <p:nvPr/>
        </p:nvSpPr>
        <p:spPr bwMode="auto">
          <a:xfrm>
            <a:off x="1042988" y="3284538"/>
            <a:ext cx="3240087" cy="1296987"/>
          </a:xfrm>
          <a:prstGeom prst="ellipse">
            <a:avLst/>
          </a:prstGeom>
          <a:solidFill>
            <a:srgbClr val="FF9900"/>
          </a:solidFill>
          <a:ln w="9525">
            <a:solidFill>
              <a:schemeClr val="tx1"/>
            </a:solidFill>
            <a:round/>
            <a:headEnd/>
            <a:tailEnd/>
          </a:ln>
        </p:spPr>
        <p:txBody>
          <a:bodyPr wrap="none" anchor="ctr"/>
          <a:lstStyle/>
          <a:p>
            <a:endParaRPr lang="ja-JP" altLang="en-US"/>
          </a:p>
        </p:txBody>
      </p:sp>
      <p:sp>
        <p:nvSpPr>
          <p:cNvPr id="29712" name="Text Box 16"/>
          <p:cNvSpPr txBox="1">
            <a:spLocks noChangeArrowheads="1"/>
          </p:cNvSpPr>
          <p:nvPr/>
        </p:nvSpPr>
        <p:spPr bwMode="auto">
          <a:xfrm>
            <a:off x="1101725" y="2924175"/>
            <a:ext cx="3038475" cy="396875"/>
          </a:xfrm>
          <a:prstGeom prst="rect">
            <a:avLst/>
          </a:prstGeom>
          <a:noFill/>
          <a:ln w="9525">
            <a:noFill/>
            <a:miter lim="800000"/>
            <a:headEnd/>
            <a:tailEnd/>
          </a:ln>
        </p:spPr>
        <p:txBody>
          <a:bodyPr wrap="none">
            <a:spAutoFit/>
          </a:bodyPr>
          <a:lstStyle/>
          <a:p>
            <a:r>
              <a:rPr lang="en-US" altLang="ja-JP" sz="2000">
                <a:solidFill>
                  <a:schemeClr val="tx2"/>
                </a:solidFill>
                <a:latin typeface="Arial" charset="0"/>
              </a:rPr>
              <a:t>New Residential Suburbs</a:t>
            </a:r>
          </a:p>
        </p:txBody>
      </p:sp>
      <p:sp>
        <p:nvSpPr>
          <p:cNvPr id="29713" name="Rectangle 17"/>
          <p:cNvSpPr>
            <a:spLocks noChangeArrowheads="1"/>
          </p:cNvSpPr>
          <p:nvPr/>
        </p:nvSpPr>
        <p:spPr bwMode="auto">
          <a:xfrm>
            <a:off x="1258888" y="3860800"/>
            <a:ext cx="3744912" cy="73025"/>
          </a:xfrm>
          <a:prstGeom prst="rect">
            <a:avLst/>
          </a:prstGeom>
          <a:solidFill>
            <a:schemeClr val="accent1"/>
          </a:solidFill>
          <a:ln w="9525">
            <a:solidFill>
              <a:schemeClr val="tx1"/>
            </a:solidFill>
            <a:miter lim="800000"/>
            <a:headEnd/>
            <a:tailEnd/>
          </a:ln>
        </p:spPr>
        <p:txBody>
          <a:bodyPr wrap="none" anchor="ctr"/>
          <a:lstStyle/>
          <a:p>
            <a:endParaRPr lang="ja-JP" altLang="en-US"/>
          </a:p>
        </p:txBody>
      </p:sp>
      <p:sp>
        <p:nvSpPr>
          <p:cNvPr id="29714" name="Rectangle 18"/>
          <p:cNvSpPr>
            <a:spLocks noChangeArrowheads="1"/>
          </p:cNvSpPr>
          <p:nvPr/>
        </p:nvSpPr>
        <p:spPr bwMode="auto">
          <a:xfrm>
            <a:off x="2195513" y="3860800"/>
            <a:ext cx="2611437" cy="457200"/>
          </a:xfrm>
          <a:prstGeom prst="rect">
            <a:avLst/>
          </a:prstGeom>
          <a:noFill/>
          <a:ln w="9525">
            <a:noFill/>
            <a:miter lim="800000"/>
            <a:headEnd/>
            <a:tailEnd/>
          </a:ln>
        </p:spPr>
        <p:txBody>
          <a:bodyPr wrap="none">
            <a:spAutoFit/>
          </a:bodyPr>
          <a:lstStyle/>
          <a:p>
            <a:r>
              <a:rPr lang="en-US" altLang="ja-JP">
                <a:solidFill>
                  <a:schemeClr val="tx2"/>
                </a:solidFill>
                <a:latin typeface="Arial" charset="0"/>
              </a:rPr>
              <a:t>New Railway Line</a:t>
            </a:r>
          </a:p>
        </p:txBody>
      </p:sp>
      <p:sp>
        <p:nvSpPr>
          <p:cNvPr id="29715" name="Oval 19"/>
          <p:cNvSpPr>
            <a:spLocks noChangeArrowheads="1"/>
          </p:cNvSpPr>
          <p:nvPr/>
        </p:nvSpPr>
        <p:spPr bwMode="auto">
          <a:xfrm>
            <a:off x="539750" y="2924175"/>
            <a:ext cx="4968875" cy="2017713"/>
          </a:xfrm>
          <a:prstGeom prst="ellipse">
            <a:avLst/>
          </a:prstGeom>
          <a:solidFill>
            <a:srgbClr val="FF3399">
              <a:alpha val="20000"/>
            </a:srgbClr>
          </a:solidFill>
          <a:ln w="31750" cap="rnd">
            <a:solidFill>
              <a:schemeClr val="tx1"/>
            </a:solidFill>
            <a:prstDash val="sysDot"/>
            <a:round/>
            <a:headEnd/>
            <a:tailEnd/>
          </a:ln>
        </p:spPr>
        <p:txBody>
          <a:bodyPr wrap="none" anchor="ctr"/>
          <a:lstStyle/>
          <a:p>
            <a:endParaRPr lang="ja-JP" altLang="en-US"/>
          </a:p>
        </p:txBody>
      </p:sp>
      <p:sp>
        <p:nvSpPr>
          <p:cNvPr id="29716" name="Text Box 20"/>
          <p:cNvSpPr txBox="1">
            <a:spLocks noChangeArrowheads="1"/>
          </p:cNvSpPr>
          <p:nvPr/>
        </p:nvSpPr>
        <p:spPr bwMode="auto">
          <a:xfrm>
            <a:off x="755650" y="1916113"/>
            <a:ext cx="3409950" cy="946150"/>
          </a:xfrm>
          <a:prstGeom prst="rect">
            <a:avLst/>
          </a:prstGeom>
          <a:noFill/>
          <a:ln w="9525">
            <a:noFill/>
            <a:miter lim="800000"/>
            <a:headEnd/>
            <a:tailEnd/>
          </a:ln>
        </p:spPr>
        <p:txBody>
          <a:bodyPr wrap="none">
            <a:spAutoFit/>
          </a:bodyPr>
          <a:lstStyle/>
          <a:p>
            <a:r>
              <a:rPr lang="en-US" altLang="ja-JP" sz="2800">
                <a:latin typeface="Arial" charset="0"/>
              </a:rPr>
              <a:t>Territory of a Private</a:t>
            </a:r>
          </a:p>
          <a:p>
            <a:r>
              <a:rPr lang="en-US" altLang="ja-JP" sz="2800">
                <a:latin typeface="Arial" charset="0"/>
              </a:rPr>
              <a:t>Railway Company</a:t>
            </a:r>
          </a:p>
        </p:txBody>
      </p:sp>
      <p:sp>
        <p:nvSpPr>
          <p:cNvPr id="29717" name="Text Box 21"/>
          <p:cNvSpPr txBox="1">
            <a:spLocks noChangeArrowheads="1"/>
          </p:cNvSpPr>
          <p:nvPr/>
        </p:nvSpPr>
        <p:spPr bwMode="auto">
          <a:xfrm>
            <a:off x="542925" y="5802313"/>
            <a:ext cx="4965700" cy="579437"/>
          </a:xfrm>
          <a:prstGeom prst="rect">
            <a:avLst/>
          </a:prstGeom>
          <a:noFill/>
          <a:ln w="9525">
            <a:noFill/>
            <a:miter lim="800000"/>
            <a:headEnd/>
            <a:tailEnd/>
          </a:ln>
        </p:spPr>
        <p:txBody>
          <a:bodyPr wrap="none">
            <a:spAutoFit/>
          </a:bodyPr>
          <a:lstStyle/>
          <a:p>
            <a:r>
              <a:rPr lang="en-US" altLang="ja-JP" sz="3200">
                <a:solidFill>
                  <a:schemeClr val="folHlink"/>
                </a:solidFill>
                <a:latin typeface="Arial" charset="0"/>
              </a:rPr>
              <a:t>Railway-oriented Structure</a:t>
            </a:r>
          </a:p>
        </p:txBody>
      </p:sp>
      <p:sp>
        <p:nvSpPr>
          <p:cNvPr id="29718" name="Rectangle 22"/>
          <p:cNvSpPr>
            <a:spLocks noChangeArrowheads="1"/>
          </p:cNvSpPr>
          <p:nvPr/>
        </p:nvSpPr>
        <p:spPr bwMode="auto">
          <a:xfrm>
            <a:off x="4037013" y="0"/>
            <a:ext cx="5106987" cy="457200"/>
          </a:xfrm>
          <a:prstGeom prst="rect">
            <a:avLst/>
          </a:prstGeom>
          <a:noFill/>
          <a:ln w="9525">
            <a:noFill/>
            <a:miter lim="800000"/>
            <a:headEnd/>
            <a:tailEnd/>
          </a:ln>
        </p:spPr>
        <p:txBody>
          <a:bodyPr wrap="none">
            <a:spAutoFit/>
          </a:bodyPr>
          <a:lstStyle/>
          <a:p>
            <a:r>
              <a:rPr lang="en-US" altLang="ja-JP"/>
              <a:t>Railway business environment in Tokyo</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2"/>
          <p:cNvGraphicFramePr>
            <a:graphicFrameLocks noChangeAspect="1"/>
          </p:cNvGraphicFramePr>
          <p:nvPr/>
        </p:nvGraphicFramePr>
        <p:xfrm>
          <a:off x="1476375" y="1052513"/>
          <a:ext cx="6426200" cy="6140450"/>
        </p:xfrm>
        <a:graphic>
          <a:graphicData uri="http://schemas.openxmlformats.org/presentationml/2006/ole">
            <p:oleObj spid="_x0000_s2050" name="図" r:id="rId3" imgW="7067520" imgH="6286680" progId="Word.Picture.8">
              <p:embed/>
            </p:oleObj>
          </a:graphicData>
        </a:graphic>
      </p:graphicFrame>
      <p:sp>
        <p:nvSpPr>
          <p:cNvPr id="2051" name="Rectangle 3"/>
          <p:cNvSpPr>
            <a:spLocks noChangeArrowheads="1"/>
          </p:cNvSpPr>
          <p:nvPr/>
        </p:nvSpPr>
        <p:spPr bwMode="auto">
          <a:xfrm>
            <a:off x="323850" y="404813"/>
            <a:ext cx="8458200" cy="566737"/>
          </a:xfrm>
          <a:prstGeom prst="rect">
            <a:avLst/>
          </a:prstGeom>
          <a:noFill/>
          <a:ln w="9525">
            <a:noFill/>
            <a:miter lim="800000"/>
            <a:headEnd/>
            <a:tailEnd/>
          </a:ln>
        </p:spPr>
        <p:txBody>
          <a:bodyPr anchor="ctr"/>
          <a:lstStyle/>
          <a:p>
            <a:pPr algn="ctr"/>
            <a:r>
              <a:rPr lang="en-US" altLang="ja-JP" sz="4000"/>
              <a:t>Property developments around stations</a:t>
            </a:r>
          </a:p>
        </p:txBody>
      </p:sp>
      <p:sp>
        <p:nvSpPr>
          <p:cNvPr id="2052" name="Rectangle 4"/>
          <p:cNvSpPr>
            <a:spLocks noChangeArrowheads="1"/>
          </p:cNvSpPr>
          <p:nvPr/>
        </p:nvSpPr>
        <p:spPr bwMode="auto">
          <a:xfrm>
            <a:off x="4500563" y="0"/>
            <a:ext cx="4849812" cy="457200"/>
          </a:xfrm>
          <a:prstGeom prst="rect">
            <a:avLst/>
          </a:prstGeom>
          <a:noFill/>
          <a:ln w="9525">
            <a:noFill/>
            <a:miter lim="800000"/>
            <a:headEnd/>
            <a:tailEnd/>
          </a:ln>
        </p:spPr>
        <p:txBody>
          <a:bodyPr>
            <a:spAutoFit/>
          </a:bodyPr>
          <a:lstStyle/>
          <a:p>
            <a:r>
              <a:rPr lang="en-US" altLang="ja-JP"/>
              <a:t>Growth of Private Railway Operator</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611188" y="549275"/>
            <a:ext cx="7772400" cy="839788"/>
          </a:xfrm>
        </p:spPr>
        <p:txBody>
          <a:bodyPr/>
          <a:lstStyle/>
          <a:p>
            <a:pPr eaLnBrk="1" hangingPunct="1">
              <a:lnSpc>
                <a:spcPct val="90000"/>
              </a:lnSpc>
            </a:pPr>
            <a:r>
              <a:rPr lang="en-US" altLang="ja-JP" smtClean="0">
                <a:solidFill>
                  <a:schemeClr val="tx1"/>
                </a:solidFill>
              </a:rPr>
              <a:t>Further railway development</a:t>
            </a:r>
          </a:p>
        </p:txBody>
      </p:sp>
      <p:sp>
        <p:nvSpPr>
          <p:cNvPr id="38915" name="Rectangle 3"/>
          <p:cNvSpPr>
            <a:spLocks noGrp="1" noChangeArrowheads="1"/>
          </p:cNvSpPr>
          <p:nvPr>
            <p:ph type="body" idx="1"/>
          </p:nvPr>
        </p:nvSpPr>
        <p:spPr>
          <a:xfrm>
            <a:off x="684213" y="1412875"/>
            <a:ext cx="8459787" cy="2667000"/>
          </a:xfrm>
        </p:spPr>
        <p:txBody>
          <a:bodyPr/>
          <a:lstStyle/>
          <a:p>
            <a:pPr eaLnBrk="1" hangingPunct="1">
              <a:lnSpc>
                <a:spcPct val="80000"/>
              </a:lnSpc>
            </a:pPr>
            <a:r>
              <a:rPr lang="en-US" altLang="ja-JP" smtClean="0">
                <a:solidFill>
                  <a:schemeClr val="folHlink"/>
                </a:solidFill>
              </a:rPr>
              <a:t>Demand creation</a:t>
            </a:r>
          </a:p>
          <a:p>
            <a:pPr eaLnBrk="1" hangingPunct="1">
              <a:lnSpc>
                <a:spcPct val="80000"/>
              </a:lnSpc>
            </a:pPr>
            <a:r>
              <a:rPr lang="en-US" altLang="ja-JP" smtClean="0">
                <a:solidFill>
                  <a:schemeClr val="folHlink"/>
                </a:solidFill>
              </a:rPr>
              <a:t>Sustainability</a:t>
            </a:r>
          </a:p>
          <a:p>
            <a:pPr eaLnBrk="1" hangingPunct="1">
              <a:lnSpc>
                <a:spcPct val="80000"/>
              </a:lnSpc>
            </a:pPr>
            <a:r>
              <a:rPr lang="en-US" altLang="ja-JP" smtClean="0">
                <a:solidFill>
                  <a:schemeClr val="folHlink"/>
                </a:solidFill>
              </a:rPr>
              <a:t>Town development with stations</a:t>
            </a:r>
          </a:p>
          <a:p>
            <a:pPr eaLnBrk="1" hangingPunct="1">
              <a:lnSpc>
                <a:spcPct val="80000"/>
              </a:lnSpc>
            </a:pPr>
            <a:r>
              <a:rPr lang="en-US" altLang="ja-JP" smtClean="0">
                <a:solidFill>
                  <a:schemeClr val="folHlink"/>
                </a:solidFill>
              </a:rPr>
              <a:t>Integration of public and private facilities</a:t>
            </a:r>
          </a:p>
          <a:p>
            <a:pPr eaLnBrk="1" hangingPunct="1">
              <a:lnSpc>
                <a:spcPct val="80000"/>
              </a:lnSpc>
            </a:pPr>
            <a:r>
              <a:rPr lang="en-US" altLang="ja-JP" smtClean="0">
                <a:solidFill>
                  <a:schemeClr val="folHlink"/>
                </a:solidFill>
              </a:rPr>
              <a:t>Alliance with others</a:t>
            </a:r>
          </a:p>
          <a:p>
            <a:pPr eaLnBrk="1" hangingPunct="1">
              <a:lnSpc>
                <a:spcPct val="80000"/>
              </a:lnSpc>
            </a:pPr>
            <a:r>
              <a:rPr lang="en-US" altLang="ja-JP" smtClean="0">
                <a:solidFill>
                  <a:schemeClr val="folHlink"/>
                </a:solidFill>
              </a:rPr>
              <a:t>Barrier free</a:t>
            </a:r>
          </a:p>
          <a:p>
            <a:pPr eaLnBrk="1" hangingPunct="1">
              <a:lnSpc>
                <a:spcPct val="80000"/>
              </a:lnSpc>
            </a:pPr>
            <a:r>
              <a:rPr lang="en-US" altLang="ja-JP" smtClean="0">
                <a:solidFill>
                  <a:schemeClr val="folHlink"/>
                </a:solidFill>
              </a:rPr>
              <a:t>Re-organizing and optimizing existing network</a:t>
            </a:r>
          </a:p>
          <a:p>
            <a:pPr eaLnBrk="1" hangingPunct="1">
              <a:lnSpc>
                <a:spcPct val="80000"/>
              </a:lnSpc>
            </a:pPr>
            <a:r>
              <a:rPr lang="en-US" altLang="ja-JP" smtClean="0">
                <a:solidFill>
                  <a:schemeClr val="folHlink"/>
                </a:solidFill>
              </a:rPr>
              <a:t>Contribution to the town</a:t>
            </a:r>
          </a:p>
          <a:p>
            <a:pPr lvl="2" eaLnBrk="1" hangingPunct="1">
              <a:lnSpc>
                <a:spcPct val="80000"/>
              </a:lnSpc>
            </a:pPr>
            <a:r>
              <a:rPr lang="en-US" altLang="ja-JP" sz="2800" smtClean="0">
                <a:solidFill>
                  <a:schemeClr val="folHlink"/>
                </a:solidFill>
              </a:rPr>
              <a:t>Grade separation</a:t>
            </a:r>
          </a:p>
          <a:p>
            <a:pPr lvl="2" eaLnBrk="1" hangingPunct="1">
              <a:lnSpc>
                <a:spcPct val="80000"/>
              </a:lnSpc>
            </a:pPr>
            <a:r>
              <a:rPr lang="en-US" altLang="ja-JP" sz="2800" smtClean="0">
                <a:solidFill>
                  <a:schemeClr val="folHlink"/>
                </a:solidFill>
              </a:rPr>
              <a:t>Agreement with the landscape</a:t>
            </a:r>
            <a:r>
              <a:rPr lang="en-US" altLang="ja-JP" smtClean="0">
                <a:solidFill>
                  <a:schemeClr val="folHlink"/>
                </a:solidFill>
              </a:rPr>
              <a:t> </a:t>
            </a:r>
          </a:p>
          <a:p>
            <a:pPr eaLnBrk="1" hangingPunct="1">
              <a:lnSpc>
                <a:spcPct val="80000"/>
              </a:lnSpc>
            </a:pPr>
            <a:r>
              <a:rPr lang="en-US" altLang="ja-JP" smtClean="0">
                <a:solidFill>
                  <a:schemeClr val="folHlink"/>
                </a:solidFill>
              </a:rPr>
              <a:t>Fare strategy</a:t>
            </a:r>
          </a:p>
          <a:p>
            <a:pPr eaLnBrk="1" hangingPunct="1"/>
            <a:endParaRPr lang="en-US" altLang="ja-JP" smtClean="0">
              <a:solidFill>
                <a:schemeClr val="folHlink"/>
              </a:solidFill>
            </a:endParaRPr>
          </a:p>
        </p:txBody>
      </p:sp>
      <p:sp>
        <p:nvSpPr>
          <p:cNvPr id="38916" name="Rectangle 4"/>
          <p:cNvSpPr>
            <a:spLocks noChangeArrowheads="1"/>
          </p:cNvSpPr>
          <p:nvPr/>
        </p:nvSpPr>
        <p:spPr bwMode="auto">
          <a:xfrm>
            <a:off x="6761163" y="0"/>
            <a:ext cx="2382837" cy="457200"/>
          </a:xfrm>
          <a:prstGeom prst="rect">
            <a:avLst/>
          </a:prstGeom>
          <a:noFill/>
          <a:ln w="9525">
            <a:noFill/>
            <a:miter lim="800000"/>
            <a:headEnd/>
            <a:tailEnd/>
          </a:ln>
        </p:spPr>
        <p:txBody>
          <a:bodyPr wrap="none">
            <a:spAutoFit/>
          </a:bodyPr>
          <a:lstStyle/>
          <a:p>
            <a:r>
              <a:rPr lang="en-US" altLang="ja-JP"/>
              <a:t>Tasks lying ahead</a:t>
            </a:r>
          </a:p>
        </p:txBody>
      </p:sp>
    </p:spTree>
  </p:cSld>
  <p:clrMapOvr>
    <a:masterClrMapping/>
  </p:clrMapOvr>
</p:sld>
</file>

<file path=ppt/theme/theme1.xml><?xml version="1.0" encoding="utf-8"?>
<a:theme xmlns:a="http://schemas.openxmlformats.org/drawingml/2006/main" name="標準デザイン">
  <a:themeElements>
    <a:clrScheme name="">
      <a:dk1>
        <a:srgbClr val="B2B2B2"/>
      </a:dk1>
      <a:lt1>
        <a:srgbClr val="FFFFFF"/>
      </a:lt1>
      <a:dk2>
        <a:srgbClr val="000099"/>
      </a:dk2>
      <a:lt2>
        <a:srgbClr val="FFFFFF"/>
      </a:lt2>
      <a:accent1>
        <a:srgbClr val="FF3399"/>
      </a:accent1>
      <a:accent2>
        <a:srgbClr val="FF0066"/>
      </a:accent2>
      <a:accent3>
        <a:srgbClr val="AAAACA"/>
      </a:accent3>
      <a:accent4>
        <a:srgbClr val="DADADA"/>
      </a:accent4>
      <a:accent5>
        <a:srgbClr val="FFADCA"/>
      </a:accent5>
      <a:accent6>
        <a:srgbClr val="E7005C"/>
      </a:accent6>
      <a:hlink>
        <a:srgbClr val="FF99CC"/>
      </a:hlink>
      <a:folHlink>
        <a:srgbClr val="FFFF00"/>
      </a:folHlink>
    </a:clrScheme>
    <a:fontScheme name="標準デザイン">
      <a:majorFont>
        <a:latin typeface="Times New Roman"/>
        <a:ea typeface="ＭＳ Ｐゴシック"/>
        <a:cs typeface=""/>
      </a:majorFont>
      <a:minorFont>
        <a:latin typeface="Times New Roman"/>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標準デザイン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標準デザイン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標準デザイン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5433</TotalTime>
  <Words>161</Words>
  <Application>Microsoft Office PowerPoint</Application>
  <PresentationFormat>On-screen Show (4:3)</PresentationFormat>
  <Paragraphs>45</Paragraphs>
  <Slides>9</Slides>
  <Notes>0</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9</vt:i4>
      </vt:variant>
    </vt:vector>
  </HeadingPairs>
  <TitlesOfParts>
    <vt:vector size="12" baseType="lpstr">
      <vt:lpstr>標準デザイン</vt:lpstr>
      <vt:lpstr>Chart</vt:lpstr>
      <vt:lpstr>図</vt:lpstr>
      <vt:lpstr>Re-Development　of　Shibuya　Hikarie　Project　 at  Shibuya Station ーTowards　Ideal　Town　Re-Developmentー　</vt:lpstr>
      <vt:lpstr>Slide 2</vt:lpstr>
      <vt:lpstr>Slide 3</vt:lpstr>
      <vt:lpstr>Slide 4</vt:lpstr>
      <vt:lpstr>Revenue composition of private railways in Tokyo</vt:lpstr>
      <vt:lpstr>Railway network pattern  in mega cities</vt:lpstr>
      <vt:lpstr>Growth pattern of Tokyo</vt:lpstr>
      <vt:lpstr>Slide 8</vt:lpstr>
      <vt:lpstr>Further railway development</vt:lpstr>
    </vt:vector>
  </TitlesOfParts>
  <Company>経営管理室 情報システム課</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民鉄の街づくりへの取り組み －東急電鉄のケース－</dc:title>
  <dc:creator>東京急行電鉄株式会社</dc:creator>
  <cp:lastModifiedBy>Noynoi</cp:lastModifiedBy>
  <cp:revision>190</cp:revision>
  <dcterms:created xsi:type="dcterms:W3CDTF">2002-01-07T23:17:18Z</dcterms:created>
  <dcterms:modified xsi:type="dcterms:W3CDTF">2012-08-22T18:32:19Z</dcterms:modified>
</cp:coreProperties>
</file>