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537" r:id="rId2"/>
    <p:sldId id="302" r:id="rId3"/>
    <p:sldId id="338" r:id="rId4"/>
    <p:sldId id="285" r:id="rId5"/>
    <p:sldId id="519" r:id="rId6"/>
    <p:sldId id="521" r:id="rId7"/>
    <p:sldId id="488" r:id="rId8"/>
    <p:sldId id="538" r:id="rId9"/>
    <p:sldId id="541" r:id="rId10"/>
    <p:sldId id="540" r:id="rId11"/>
    <p:sldId id="542" r:id="rId12"/>
    <p:sldId id="543" r:id="rId13"/>
    <p:sldId id="560" r:id="rId14"/>
    <p:sldId id="544" r:id="rId15"/>
    <p:sldId id="545" r:id="rId16"/>
    <p:sldId id="547" r:id="rId17"/>
    <p:sldId id="550" r:id="rId18"/>
    <p:sldId id="549" r:id="rId19"/>
    <p:sldId id="548" r:id="rId20"/>
    <p:sldId id="555" r:id="rId21"/>
    <p:sldId id="554" r:id="rId22"/>
    <p:sldId id="553" r:id="rId23"/>
    <p:sldId id="552" r:id="rId24"/>
    <p:sldId id="551" r:id="rId25"/>
    <p:sldId id="559" r:id="rId26"/>
    <p:sldId id="558" r:id="rId27"/>
    <p:sldId id="557" r:id="rId28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0000"/>
    <a:srgbClr val="993300"/>
    <a:srgbClr val="009900"/>
    <a:srgbClr val="F9FF01"/>
    <a:srgbClr val="00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77" autoAdjust="0"/>
    <p:restoredTop sz="94687" autoAdjust="0"/>
  </p:normalViewPr>
  <p:slideViewPr>
    <p:cSldViewPr snapToObjects="1" showGuides="1">
      <p:cViewPr varScale="1">
        <p:scale>
          <a:sx n="83" d="100"/>
          <a:sy n="83" d="100"/>
        </p:scale>
        <p:origin x="-139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56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9" tIns="45680" rIns="91359" bIns="45680" numCol="1" anchor="t" anchorCtr="0" compatLnSpc="1">
            <a:prstTxWarp prst="textNoShape">
              <a:avLst/>
            </a:prstTxWarp>
          </a:bodyPr>
          <a:lstStyle>
            <a:lvl1pPr defTabSz="916394">
              <a:defRPr sz="11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000" y="0"/>
            <a:ext cx="28940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9" tIns="45680" rIns="91359" bIns="45680" numCol="1" anchor="t" anchorCtr="0" compatLnSpc="1">
            <a:prstTxWarp prst="textNoShape">
              <a:avLst/>
            </a:prstTxWarp>
          </a:bodyPr>
          <a:lstStyle>
            <a:lvl1pPr algn="r" defTabSz="916394">
              <a:defRPr sz="11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28956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9" tIns="45680" rIns="91359" bIns="45680" numCol="1" anchor="b" anchorCtr="0" compatLnSpc="1">
            <a:prstTxWarp prst="textNoShape">
              <a:avLst/>
            </a:prstTxWarp>
          </a:bodyPr>
          <a:lstStyle>
            <a:lvl1pPr defTabSz="916394">
              <a:defRPr sz="11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000" y="9372600"/>
            <a:ext cx="28940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9" tIns="45680" rIns="91359" bIns="45680" numCol="1" anchor="b" anchorCtr="0" compatLnSpc="1">
            <a:prstTxWarp prst="textNoShape">
              <a:avLst/>
            </a:prstTxWarp>
          </a:bodyPr>
          <a:lstStyle>
            <a:lvl1pPr algn="r" defTabSz="916394">
              <a:defRPr sz="1100"/>
            </a:lvl1pPr>
          </a:lstStyle>
          <a:p>
            <a:pPr>
              <a:defRPr/>
            </a:pPr>
            <a:fld id="{5D9D124A-FFBF-4440-A5AA-FD3CA40D94CD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9" tIns="45680" rIns="91359" bIns="45680" numCol="1" anchor="t" anchorCtr="0" compatLnSpc="1">
            <a:prstTxWarp prst="textNoShape">
              <a:avLst/>
            </a:prstTxWarp>
          </a:bodyPr>
          <a:lstStyle>
            <a:lvl1pPr defTabSz="916394">
              <a:defRPr sz="11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9" tIns="45680" rIns="91359" bIns="45680" numCol="1" anchor="t" anchorCtr="0" compatLnSpc="1">
            <a:prstTxWarp prst="textNoShape">
              <a:avLst/>
            </a:prstTxWarp>
          </a:bodyPr>
          <a:lstStyle>
            <a:lvl1pPr algn="r" defTabSz="916394">
              <a:defRPr sz="11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75" y="741363"/>
            <a:ext cx="4929188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6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9" tIns="45680" rIns="91359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9" tIns="45680" rIns="91359" bIns="45680" numCol="1" anchor="b" anchorCtr="0" compatLnSpc="1">
            <a:prstTxWarp prst="textNoShape">
              <a:avLst/>
            </a:prstTxWarp>
          </a:bodyPr>
          <a:lstStyle>
            <a:lvl1pPr defTabSz="916394">
              <a:defRPr sz="11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6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9" tIns="45680" rIns="91359" bIns="45680" numCol="1" anchor="b" anchorCtr="0" compatLnSpc="1">
            <a:prstTxWarp prst="textNoShape">
              <a:avLst/>
            </a:prstTxWarp>
          </a:bodyPr>
          <a:lstStyle>
            <a:lvl1pPr algn="r" defTabSz="916394">
              <a:defRPr sz="1100"/>
            </a:lvl1pPr>
          </a:lstStyle>
          <a:p>
            <a:pPr>
              <a:defRPr/>
            </a:pPr>
            <a:fld id="{22810A7D-A28B-4C6F-BE37-667AC67DB054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BC629-2775-4661-AFFE-A0BF6BBE92F3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47A55-476A-4C7D-935B-8E7AF583D389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98ED0-0F00-4436-A52B-5904EF49AE9E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F195F-49C2-4E9D-9165-4D68CBEAB94A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E55C2-3FBE-4DFE-BA2D-5322BA87B794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54173-947F-45EB-BFC4-E376CF69033A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CE332-CD0A-4415-85F3-12D692E6D524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F7D46-3B7B-438E-8F6F-F8FFD353114B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9481A-CE1E-488E-8A76-983E6E62821A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B1FB5-14E7-42F0-ADAC-84B46AD64D33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1D6D3-1F87-452C-8E73-8C9377FD3A32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3075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BFE89D1-0926-4799-9804-1488A0DA5A0F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  <p:grpSp>
        <p:nvGrpSpPr>
          <p:cNvPr id="3079" name="Group 7"/>
          <p:cNvGrpSpPr>
            <a:grpSpLocks/>
          </p:cNvGrpSpPr>
          <p:nvPr userDrawn="1"/>
        </p:nvGrpSpPr>
        <p:grpSpPr bwMode="auto">
          <a:xfrm>
            <a:off x="228600" y="254000"/>
            <a:ext cx="8763000" cy="474663"/>
            <a:chOff x="144" y="160"/>
            <a:chExt cx="5520" cy="299"/>
          </a:xfrm>
        </p:grpSpPr>
        <p:pic>
          <p:nvPicPr>
            <p:cNvPr id="3086" name="Picture 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44" y="384"/>
              <a:ext cx="5520" cy="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7" name="Picture 9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320" y="160"/>
              <a:ext cx="1272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80" name="Group 10"/>
          <p:cNvGrpSpPr>
            <a:grpSpLocks/>
          </p:cNvGrpSpPr>
          <p:nvPr userDrawn="1"/>
        </p:nvGrpSpPr>
        <p:grpSpPr bwMode="auto">
          <a:xfrm>
            <a:off x="0" y="6389688"/>
            <a:ext cx="9144000" cy="454025"/>
            <a:chOff x="0" y="4034"/>
            <a:chExt cx="5760" cy="286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0" y="4138"/>
              <a:ext cx="5760" cy="182"/>
            </a:xfrm>
            <a:prstGeom prst="rect">
              <a:avLst/>
            </a:prstGeom>
            <a:solidFill>
              <a:srgbClr val="20643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defRPr/>
              </a:pPr>
              <a:endParaRPr lang="ja-JP" altLang="en-US">
                <a:latin typeface="ＭＳ Ｐゴシック" pitchFamily="50" charset="-128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48" y="4145"/>
              <a:ext cx="182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en-US" altLang="ja-JP" sz="1200" dirty="0">
                  <a:solidFill>
                    <a:srgbClr val="339966"/>
                  </a:solidFill>
                  <a:latin typeface="Impact" pitchFamily="34" charset="0"/>
                </a:rPr>
                <a:t>©</a:t>
              </a:r>
              <a:r>
                <a:rPr lang="en-US" altLang="ja-JP" sz="1200" dirty="0">
                  <a:solidFill>
                    <a:srgbClr val="FFFFFF"/>
                  </a:solidFill>
                  <a:latin typeface="Impact" pitchFamily="34" charset="0"/>
                </a:rPr>
                <a:t> </a:t>
              </a:r>
              <a:r>
                <a:rPr lang="en-US" altLang="ja-JP" sz="1700" dirty="0">
                  <a:solidFill>
                    <a:srgbClr val="FFFFFF"/>
                  </a:solidFill>
                  <a:latin typeface="Impact" pitchFamily="34" charset="0"/>
                </a:rPr>
                <a:t>TOKYU CONSTRUCTION</a:t>
              </a:r>
              <a:endParaRPr lang="en-US" altLang="ja-JP" dirty="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0" y="4086"/>
              <a:ext cx="5760" cy="52"/>
            </a:xfrm>
            <a:prstGeom prst="rect">
              <a:avLst/>
            </a:prstGeom>
            <a:solidFill>
              <a:srgbClr val="49C5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defRPr/>
              </a:pPr>
              <a:endParaRPr lang="ja-JP" altLang="en-US">
                <a:latin typeface="ＭＳ Ｐゴシック" pitchFamily="50" charset="-128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0" y="4034"/>
              <a:ext cx="5760" cy="52"/>
            </a:xfrm>
            <a:prstGeom prst="rect">
              <a:avLst/>
            </a:prstGeom>
            <a:solidFill>
              <a:srgbClr val="CCFF6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defRPr/>
              </a:pPr>
              <a:endParaRPr lang="ja-JP" altLang="en-US">
                <a:latin typeface="ＭＳ Ｐゴシック" pitchFamily="50" charset="-128"/>
              </a:endParaRPr>
            </a:p>
          </p:txBody>
        </p:sp>
      </p:grpSp>
      <p:sp>
        <p:nvSpPr>
          <p:cNvPr id="15" name="Text Box 15"/>
          <p:cNvSpPr txBox="1">
            <a:spLocks noChangeArrowheads="1"/>
          </p:cNvSpPr>
          <p:nvPr userDrawn="1"/>
        </p:nvSpPr>
        <p:spPr bwMode="auto">
          <a:xfrm>
            <a:off x="6227763" y="6510338"/>
            <a:ext cx="29162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altLang="ja-JP" sz="1600">
                <a:solidFill>
                  <a:schemeClr val="bg1"/>
                </a:solidFill>
              </a:rPr>
              <a:t>Town Value-up Management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850" y="762000"/>
            <a:ext cx="8496300" cy="1981200"/>
          </a:xfrm>
        </p:spPr>
        <p:txBody>
          <a:bodyPr>
            <a:normAutofit/>
          </a:bodyPr>
          <a:lstStyle/>
          <a:p>
            <a:r>
              <a:rPr lang="en-US" altLang="ja-JP" sz="3100" dirty="0" smtClean="0"/>
              <a:t>Re-Development</a:t>
            </a:r>
            <a:r>
              <a:rPr lang="ja-JP" altLang="en-US" sz="3100" dirty="0" smtClean="0"/>
              <a:t>　</a:t>
            </a:r>
            <a:r>
              <a:rPr lang="en-US" altLang="ja-JP" sz="3100" dirty="0" smtClean="0"/>
              <a:t>of</a:t>
            </a:r>
            <a:r>
              <a:rPr lang="ja-JP" altLang="en-US" sz="3100" dirty="0" smtClean="0"/>
              <a:t>　</a:t>
            </a:r>
            <a:r>
              <a:rPr lang="en-US" altLang="ja-JP" sz="3100" dirty="0" smtClean="0"/>
              <a:t>Shibuya</a:t>
            </a:r>
            <a:r>
              <a:rPr lang="ja-JP" altLang="en-US" sz="3100" dirty="0" smtClean="0"/>
              <a:t>　</a:t>
            </a:r>
            <a:r>
              <a:rPr lang="en-US" altLang="ja-JP" sz="3100" dirty="0" err="1" smtClean="0"/>
              <a:t>Hikarie</a:t>
            </a:r>
            <a:r>
              <a:rPr lang="ja-JP" altLang="en-US" sz="3100" dirty="0" smtClean="0"/>
              <a:t>　</a:t>
            </a:r>
            <a:r>
              <a:rPr lang="en-US" altLang="ja-JP" sz="3100" dirty="0" smtClean="0"/>
              <a:t>Project</a:t>
            </a:r>
            <a:r>
              <a:rPr lang="ja-JP" altLang="en-US" sz="3100" dirty="0" smtClean="0"/>
              <a:t>　</a:t>
            </a:r>
            <a:r>
              <a:rPr lang="en-US" altLang="ja-JP" sz="3100" dirty="0" smtClean="0"/>
              <a:t>at  Shibuya Station</a:t>
            </a:r>
            <a:br>
              <a:rPr lang="en-US" altLang="ja-JP" sz="3100" dirty="0" smtClean="0"/>
            </a:br>
            <a:r>
              <a:rPr lang="en-US" altLang="ja-JP" sz="1100" dirty="0" smtClean="0"/>
              <a:t/>
            </a:r>
            <a:br>
              <a:rPr lang="en-US" altLang="ja-JP" sz="1100" dirty="0" smtClean="0"/>
            </a:br>
            <a:r>
              <a:rPr lang="ja-JP" altLang="en-US" sz="2500" dirty="0" err="1" smtClean="0"/>
              <a:t>ー</a:t>
            </a:r>
            <a:r>
              <a:rPr lang="en-US" altLang="ja-JP" sz="2500" dirty="0" smtClean="0"/>
              <a:t>Towards</a:t>
            </a:r>
            <a:r>
              <a:rPr lang="ja-JP" altLang="en-US" sz="2500" dirty="0" smtClean="0"/>
              <a:t>　</a:t>
            </a:r>
            <a:r>
              <a:rPr lang="en-US" altLang="ja-JP" sz="2500" dirty="0" smtClean="0"/>
              <a:t>Ideal</a:t>
            </a:r>
            <a:r>
              <a:rPr lang="ja-JP" altLang="en-US" sz="2500" dirty="0" smtClean="0"/>
              <a:t>　</a:t>
            </a:r>
            <a:r>
              <a:rPr lang="en-US" altLang="ja-JP" sz="2500" dirty="0" smtClean="0"/>
              <a:t>Town</a:t>
            </a:r>
            <a:r>
              <a:rPr lang="ja-JP" altLang="en-US" sz="2500" dirty="0" smtClean="0"/>
              <a:t>　</a:t>
            </a:r>
            <a:r>
              <a:rPr lang="en-US" altLang="ja-JP" sz="2500" dirty="0" smtClean="0"/>
              <a:t>Re-Development</a:t>
            </a:r>
            <a:r>
              <a:rPr lang="ja-JP" altLang="en-US" sz="2500" dirty="0" err="1" smtClean="0"/>
              <a:t>ー</a:t>
            </a:r>
            <a:endParaRPr lang="ja-JP" altLang="en-US" sz="4000" dirty="0" smtClean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685800" y="3124200"/>
            <a:ext cx="7772400" cy="3082925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en-US" altLang="ja-JP" dirty="0" smtClean="0"/>
              <a:t>Shuichi</a:t>
            </a:r>
            <a:r>
              <a:rPr lang="ja-JP" altLang="en-US" dirty="0" smtClean="0"/>
              <a:t>　</a:t>
            </a:r>
            <a:r>
              <a:rPr lang="en-US" altLang="ja-JP" dirty="0" smtClean="0"/>
              <a:t>Ueno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en-US" altLang="ja-JP" sz="2800" dirty="0" smtClean="0"/>
              <a:t>General</a:t>
            </a:r>
            <a:r>
              <a:rPr lang="ja-JP" altLang="en-US" sz="2800" dirty="0" smtClean="0"/>
              <a:t>　</a:t>
            </a:r>
            <a:r>
              <a:rPr lang="en-US" altLang="ja-JP" sz="2800" dirty="0" smtClean="0"/>
              <a:t>Manager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en-US" altLang="ja-JP" sz="2800" dirty="0" smtClean="0"/>
              <a:t>Building</a:t>
            </a:r>
            <a:r>
              <a:rPr lang="ja-JP" altLang="en-US" sz="2800" dirty="0" smtClean="0"/>
              <a:t>　</a:t>
            </a:r>
            <a:r>
              <a:rPr lang="en-US" altLang="ja-JP" sz="2800" dirty="0" smtClean="0"/>
              <a:t>Engineering</a:t>
            </a:r>
            <a:r>
              <a:rPr lang="ja-JP" altLang="en-US" sz="2800" dirty="0" smtClean="0"/>
              <a:t>　</a:t>
            </a:r>
            <a:r>
              <a:rPr lang="en-US" altLang="ja-JP" sz="2800" dirty="0" smtClean="0"/>
              <a:t>Department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en-US" altLang="ja-JP" sz="3000" dirty="0" smtClean="0"/>
              <a:t>TOKYU</a:t>
            </a:r>
            <a:r>
              <a:rPr lang="ja-JP" altLang="en-US" sz="3000" dirty="0" smtClean="0"/>
              <a:t>　</a:t>
            </a:r>
            <a:r>
              <a:rPr lang="en-US" altLang="ja-JP" sz="3000" dirty="0" smtClean="0"/>
              <a:t>CONSTRUCTION</a:t>
            </a:r>
            <a:r>
              <a:rPr lang="ja-JP" altLang="en-US" sz="3000" dirty="0" smtClean="0"/>
              <a:t>　</a:t>
            </a:r>
            <a:r>
              <a:rPr lang="en-US" altLang="ja-JP" sz="3000" dirty="0" smtClean="0"/>
              <a:t>CO,LTD.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en-US" altLang="ja-JP" sz="3000" dirty="0" smtClean="0"/>
              <a:t>24</a:t>
            </a:r>
            <a:r>
              <a:rPr lang="ja-JP" altLang="en-US" sz="3000" dirty="0" smtClean="0"/>
              <a:t>　</a:t>
            </a:r>
            <a:r>
              <a:rPr lang="en-US" altLang="ja-JP" sz="3000" dirty="0" smtClean="0"/>
              <a:t>AUGUST</a:t>
            </a:r>
            <a:r>
              <a:rPr lang="ja-JP" altLang="en-US" sz="3000" dirty="0" smtClean="0"/>
              <a:t>　</a:t>
            </a:r>
            <a:r>
              <a:rPr lang="en-US" altLang="ja-JP" sz="3000" dirty="0" smtClean="0"/>
              <a:t>2012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en-US" altLang="ja-JP" sz="3000" dirty="0" smtClean="0"/>
              <a:t>5</a:t>
            </a:r>
            <a:r>
              <a:rPr lang="en-US" altLang="ja-JP" sz="3000" baseline="30000" dirty="0" smtClean="0"/>
              <a:t>th</a:t>
            </a:r>
            <a:r>
              <a:rPr lang="en-US" altLang="ja-JP" sz="3000" dirty="0" smtClean="0"/>
              <a:t>  ATRANS</a:t>
            </a:r>
            <a:r>
              <a:rPr lang="ja-JP" altLang="en-US" sz="3000" dirty="0" smtClean="0"/>
              <a:t>　</a:t>
            </a:r>
            <a:r>
              <a:rPr lang="en-US" altLang="ja-JP" sz="3000" dirty="0" smtClean="0"/>
              <a:t>Symposium</a:t>
            </a:r>
            <a:endParaRPr lang="ja-JP" altLang="en-US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図 25" descr="Plan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659" y="728951"/>
            <a:ext cx="5417553" cy="4366087"/>
          </a:xfrm>
          <a:prstGeom prst="rect">
            <a:avLst/>
          </a:prstGeom>
        </p:spPr>
      </p:pic>
      <p:grpSp>
        <p:nvGrpSpPr>
          <p:cNvPr id="32" name="グループ化 31"/>
          <p:cNvGrpSpPr/>
          <p:nvPr/>
        </p:nvGrpSpPr>
        <p:grpSpPr>
          <a:xfrm>
            <a:off x="5239196" y="3501008"/>
            <a:ext cx="3797300" cy="2578100"/>
            <a:chOff x="5105400" y="3708400"/>
            <a:chExt cx="3797300" cy="2578100"/>
          </a:xfrm>
        </p:grpSpPr>
        <p:pic>
          <p:nvPicPr>
            <p:cNvPr id="13318" name="Picture 6" descr="G:\タイ\作図\OverView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05400" y="3708400"/>
              <a:ext cx="3797300" cy="2578100"/>
            </a:xfrm>
            <a:prstGeom prst="rect">
              <a:avLst/>
            </a:prstGeom>
            <a:noFill/>
          </p:spPr>
        </p:pic>
        <p:sp>
          <p:nvSpPr>
            <p:cNvPr id="13319" name="Text Box 7"/>
            <p:cNvSpPr txBox="1">
              <a:spLocks noChangeArrowheads="1"/>
            </p:cNvSpPr>
            <p:nvPr/>
          </p:nvSpPr>
          <p:spPr bwMode="auto">
            <a:xfrm>
              <a:off x="5219700" y="5048250"/>
              <a:ext cx="452438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/>
                <a:t>Ginza Line</a:t>
              </a:r>
            </a:p>
          </p:txBody>
        </p:sp>
        <p:sp>
          <p:nvSpPr>
            <p:cNvPr id="13320" name="Text Box 8"/>
            <p:cNvSpPr txBox="1">
              <a:spLocks noChangeArrowheads="1"/>
            </p:cNvSpPr>
            <p:nvPr/>
          </p:nvSpPr>
          <p:spPr bwMode="auto">
            <a:xfrm>
              <a:off x="5205413" y="4724400"/>
              <a:ext cx="45878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/>
                <a:t>Fukutoshin</a:t>
              </a:r>
            </a:p>
            <a:p>
              <a:pPr algn="ctr"/>
              <a:r>
                <a:rPr lang="en-US" altLang="ja-JP" sz="800"/>
                <a:t>Line</a:t>
              </a:r>
            </a:p>
          </p:txBody>
        </p:sp>
        <p:sp>
          <p:nvSpPr>
            <p:cNvPr id="13321" name="Text Box 9"/>
            <p:cNvSpPr txBox="1">
              <a:spLocks noChangeArrowheads="1"/>
            </p:cNvSpPr>
            <p:nvPr/>
          </p:nvSpPr>
          <p:spPr bwMode="auto">
            <a:xfrm>
              <a:off x="5471155" y="5668041"/>
              <a:ext cx="693066" cy="195814"/>
            </a:xfrm>
            <a:prstGeom prst="rect">
              <a:avLst/>
            </a:prstGeom>
            <a:ln w="12700"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lIns="36000" tIns="36000" rIns="36000" bIns="36000" anchor="ctr" anchorCtr="1">
              <a:spAutoFit/>
            </a:bodyPr>
            <a:lstStyle/>
            <a:p>
              <a:pPr algn="ctr"/>
              <a:r>
                <a:rPr lang="en-US" altLang="ja-JP" sz="800" dirty="0" err="1"/>
                <a:t>Yamanote</a:t>
              </a:r>
              <a:r>
                <a:rPr lang="en-US" altLang="ja-JP" sz="800" dirty="0"/>
                <a:t> Line</a:t>
              </a:r>
            </a:p>
          </p:txBody>
        </p:sp>
        <p:sp>
          <p:nvSpPr>
            <p:cNvPr id="13322" name="Text Box 10"/>
            <p:cNvSpPr txBox="1">
              <a:spLocks noChangeArrowheads="1"/>
            </p:cNvSpPr>
            <p:nvPr/>
          </p:nvSpPr>
          <p:spPr bwMode="auto">
            <a:xfrm>
              <a:off x="5168900" y="5257800"/>
              <a:ext cx="468313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/>
                <a:t>Open space</a:t>
              </a:r>
            </a:p>
          </p:txBody>
        </p:sp>
        <p:sp>
          <p:nvSpPr>
            <p:cNvPr id="13323" name="Text Box 11"/>
            <p:cNvSpPr txBox="1">
              <a:spLocks noChangeArrowheads="1"/>
            </p:cNvSpPr>
            <p:nvPr/>
          </p:nvSpPr>
          <p:spPr bwMode="auto">
            <a:xfrm>
              <a:off x="6629400" y="5973763"/>
              <a:ext cx="468313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/>
                <a:t>Open space</a:t>
              </a:r>
            </a:p>
          </p:txBody>
        </p:sp>
        <p:sp>
          <p:nvSpPr>
            <p:cNvPr id="13324" name="Text Box 12"/>
            <p:cNvSpPr txBox="1">
              <a:spLocks noChangeArrowheads="1"/>
            </p:cNvSpPr>
            <p:nvPr/>
          </p:nvSpPr>
          <p:spPr bwMode="auto">
            <a:xfrm>
              <a:off x="8229600" y="5352110"/>
              <a:ext cx="468313" cy="122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 dirty="0"/>
                <a:t>Open space</a:t>
              </a:r>
            </a:p>
          </p:txBody>
        </p:sp>
        <p:sp>
          <p:nvSpPr>
            <p:cNvPr id="13325" name="Text Box 13"/>
            <p:cNvSpPr txBox="1">
              <a:spLocks noChangeArrowheads="1"/>
            </p:cNvSpPr>
            <p:nvPr/>
          </p:nvSpPr>
          <p:spPr bwMode="auto">
            <a:xfrm>
              <a:off x="5553075" y="5483225"/>
              <a:ext cx="493713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 dirty="0" err="1"/>
                <a:t>Saikyo</a:t>
              </a:r>
              <a:r>
                <a:rPr lang="en-US" altLang="ja-JP" sz="800" dirty="0"/>
                <a:t> Line</a:t>
              </a:r>
            </a:p>
          </p:txBody>
        </p:sp>
        <p:sp>
          <p:nvSpPr>
            <p:cNvPr id="13326" name="Text Box 14"/>
            <p:cNvSpPr txBox="1">
              <a:spLocks noChangeArrowheads="1"/>
            </p:cNvSpPr>
            <p:nvPr/>
          </p:nvSpPr>
          <p:spPr bwMode="auto">
            <a:xfrm>
              <a:off x="6334034" y="4366241"/>
              <a:ext cx="811688" cy="211203"/>
            </a:xfrm>
            <a:prstGeom prst="rect">
              <a:avLst/>
            </a:prstGeom>
            <a:ln>
              <a:solidFill>
                <a:srgbClr val="FFCCFF"/>
              </a:solidFill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lIns="36000" tIns="36000" rIns="36000" bIns="36000" anchor="ctr" anchorCtr="1">
              <a:spAutoFit/>
            </a:bodyPr>
            <a:lstStyle/>
            <a:p>
              <a:pPr marL="457200" indent="-457200" algn="ctr"/>
              <a:r>
                <a:rPr lang="en-US" altLang="ja-JP" sz="900" dirty="0"/>
                <a:t>Station building</a:t>
              </a:r>
            </a:p>
          </p:txBody>
        </p:sp>
      </p:grp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509267" y="3432861"/>
            <a:ext cx="74539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1000" dirty="0"/>
              <a:t>Extension</a:t>
            </a:r>
          </a:p>
          <a:p>
            <a:pPr marL="457200" indent="-457200" algn="ctr"/>
            <a:r>
              <a:rPr lang="en-US" altLang="ja-JP" sz="1000" dirty="0"/>
              <a:t>National Road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366313" y="1832465"/>
            <a:ext cx="114294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1000" dirty="0" smtClean="0"/>
              <a:t>Extension Open </a:t>
            </a:r>
            <a:r>
              <a:rPr lang="en-US" altLang="ja-JP" sz="1000" dirty="0"/>
              <a:t>space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571083" y="2871863"/>
            <a:ext cx="75501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1000" dirty="0"/>
              <a:t>Rearrange </a:t>
            </a:r>
            <a:r>
              <a:rPr lang="en-US" altLang="ja-JP" sz="1000" dirty="0" smtClean="0"/>
              <a:t>Bas</a:t>
            </a:r>
          </a:p>
          <a:p>
            <a:pPr marL="457200" indent="-457200" algn="ctr"/>
            <a:r>
              <a:rPr lang="en-US" altLang="ja-JP" sz="1000" dirty="0" smtClean="0"/>
              <a:t> </a:t>
            </a:r>
            <a:r>
              <a:rPr lang="en-US" altLang="ja-JP" sz="1000" dirty="0"/>
              <a:t>and taxi Lot</a:t>
            </a: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1554574" y="1323012"/>
            <a:ext cx="7064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 err="1"/>
              <a:t>Denen-toshi</a:t>
            </a:r>
            <a:r>
              <a:rPr lang="en-US" altLang="ja-JP" sz="800" dirty="0"/>
              <a:t> Line</a:t>
            </a:r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2851702" y="1314134"/>
            <a:ext cx="6556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 err="1"/>
              <a:t>Hanzomon</a:t>
            </a:r>
            <a:r>
              <a:rPr lang="en-US" altLang="ja-JP" sz="800" dirty="0"/>
              <a:t> Line</a:t>
            </a: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 rot="4187485">
            <a:off x="3366480" y="1261893"/>
            <a:ext cx="6699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 err="1"/>
              <a:t>Fukutoshin</a:t>
            </a:r>
            <a:r>
              <a:rPr lang="en-US" altLang="ja-JP" sz="800" dirty="0"/>
              <a:t> Line</a:t>
            </a:r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 rot="20314774">
            <a:off x="3320779" y="1914467"/>
            <a:ext cx="4524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/>
              <a:t>Ginza Line</a:t>
            </a: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 rot="4128826">
            <a:off x="3831721" y="2253739"/>
            <a:ext cx="5270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 err="1"/>
              <a:t>Toyoko</a:t>
            </a:r>
            <a:r>
              <a:rPr lang="en-US" altLang="ja-JP" sz="800" dirty="0"/>
              <a:t> Line</a:t>
            </a: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 rot="4040348">
            <a:off x="2489202" y="2547204"/>
            <a:ext cx="6270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 err="1"/>
              <a:t>Yamanote</a:t>
            </a:r>
            <a:r>
              <a:rPr lang="en-US" altLang="ja-JP" sz="800" dirty="0"/>
              <a:t> Line</a:t>
            </a:r>
          </a:p>
        </p:txBody>
      </p:sp>
      <p:sp>
        <p:nvSpPr>
          <p:cNvPr id="13336" name="Text Box 24"/>
          <p:cNvSpPr txBox="1">
            <a:spLocks noChangeArrowheads="1"/>
          </p:cNvSpPr>
          <p:nvPr/>
        </p:nvSpPr>
        <p:spPr bwMode="auto">
          <a:xfrm>
            <a:off x="1095786" y="4441406"/>
            <a:ext cx="1483346" cy="380480"/>
          </a:xfrm>
          <a:prstGeom prst="rect">
            <a:avLst/>
          </a:prstGeom>
          <a:ln>
            <a:solidFill>
              <a:srgbClr val="FFCCFF"/>
            </a:solidFill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36000" tIns="36000" rIns="36000" bIns="36000" anchor="ctr" anchorCtr="1">
            <a:spAutoFit/>
          </a:bodyPr>
          <a:lstStyle/>
          <a:p>
            <a:pPr marL="457200" indent="-457200" algn="ctr"/>
            <a:r>
              <a:rPr lang="en-US" altLang="ja-JP" sz="1000" dirty="0"/>
              <a:t>Re-Development of </a:t>
            </a:r>
            <a:r>
              <a:rPr lang="en-US" altLang="ja-JP" sz="1000" dirty="0" smtClean="0"/>
              <a:t>Station</a:t>
            </a:r>
          </a:p>
          <a:p>
            <a:pPr marL="457200" indent="-457200" algn="ctr"/>
            <a:r>
              <a:rPr lang="en-US" altLang="ja-JP" sz="1000" dirty="0" smtClean="0"/>
              <a:t> </a:t>
            </a:r>
            <a:r>
              <a:rPr lang="en-US" altLang="ja-JP" sz="1000" dirty="0"/>
              <a:t>Building</a:t>
            </a:r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 rot="3254240">
            <a:off x="3665783" y="4545100"/>
            <a:ext cx="4985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 err="1" smtClean="0"/>
              <a:t>Saikyo</a:t>
            </a:r>
            <a:r>
              <a:rPr lang="en-US" altLang="ja-JP" sz="800" dirty="0" smtClean="0"/>
              <a:t> </a:t>
            </a:r>
            <a:r>
              <a:rPr lang="en-US" altLang="ja-JP" sz="800" dirty="0"/>
              <a:t>Line</a:t>
            </a:r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4537259" y="2322246"/>
            <a:ext cx="739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/>
              <a:t>Extension</a:t>
            </a:r>
          </a:p>
          <a:p>
            <a:pPr marL="457200" indent="-457200" algn="ctr"/>
            <a:r>
              <a:rPr lang="en-US" altLang="ja-JP" sz="800" dirty="0"/>
              <a:t>Change </a:t>
            </a:r>
            <a:r>
              <a:rPr lang="en-US" altLang="ja-JP" sz="800" dirty="0" err="1"/>
              <a:t>Concouce</a:t>
            </a:r>
            <a:endParaRPr lang="en-US" altLang="ja-JP" sz="800" dirty="0"/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4283075" y="1767951"/>
            <a:ext cx="822325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900" b="1" dirty="0" err="1"/>
              <a:t>Hikarie</a:t>
            </a:r>
            <a:r>
              <a:rPr lang="en-US" altLang="ja-JP" sz="900" b="1" dirty="0"/>
              <a:t> Building</a:t>
            </a:r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 rot="20340549">
            <a:off x="1014975" y="3923534"/>
            <a:ext cx="59471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 smtClean="0"/>
              <a:t>National </a:t>
            </a:r>
            <a:r>
              <a:rPr lang="en-US" altLang="ja-JP" sz="800" dirty="0"/>
              <a:t>Road</a:t>
            </a: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4164707" y="3332483"/>
            <a:ext cx="6953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/>
              <a:t>Under grounding</a:t>
            </a:r>
          </a:p>
        </p:txBody>
      </p:sp>
      <p:sp>
        <p:nvSpPr>
          <p:cNvPr id="29" name="Text Box 25"/>
          <p:cNvSpPr txBox="1">
            <a:spLocks noChangeArrowheads="1"/>
          </p:cNvSpPr>
          <p:nvPr/>
        </p:nvSpPr>
        <p:spPr bwMode="auto">
          <a:xfrm>
            <a:off x="4139952" y="3752233"/>
            <a:ext cx="591508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 smtClean="0"/>
              <a:t>Parallelization</a:t>
            </a:r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 rot="20313547">
            <a:off x="316413" y="2418038"/>
            <a:ext cx="64440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 err="1" smtClean="0"/>
              <a:t>Inogashira</a:t>
            </a:r>
            <a:r>
              <a:rPr lang="en-US" altLang="ja-JP" sz="800" dirty="0" smtClean="0"/>
              <a:t> Line</a:t>
            </a:r>
            <a:endParaRPr lang="en-US" altLang="ja-JP" sz="800" dirty="0"/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 rot="2808077">
            <a:off x="4662188" y="4081338"/>
            <a:ext cx="5842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/>
              <a:t>Shibuya River</a:t>
            </a:r>
          </a:p>
        </p:txBody>
      </p:sp>
      <p:sp>
        <p:nvSpPr>
          <p:cNvPr id="34" name="テキスト ボックス 1"/>
          <p:cNvSpPr txBox="1">
            <a:spLocks noChangeArrowheads="1"/>
          </p:cNvSpPr>
          <p:nvPr/>
        </p:nvSpPr>
        <p:spPr bwMode="auto">
          <a:xfrm>
            <a:off x="5652120" y="6093296"/>
            <a:ext cx="334899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1100" dirty="0"/>
              <a:t>「渋谷駅街区基盤整備方針　平成</a:t>
            </a:r>
            <a:r>
              <a:rPr lang="en-US" altLang="ja-JP" sz="1100" dirty="0"/>
              <a:t>20</a:t>
            </a:r>
            <a:r>
              <a:rPr lang="ja-JP" altLang="en-US" sz="1100" dirty="0"/>
              <a:t>年</a:t>
            </a:r>
            <a:r>
              <a:rPr lang="en-US" altLang="ja-JP" sz="1100" dirty="0"/>
              <a:t>6</a:t>
            </a:r>
            <a:r>
              <a:rPr lang="ja-JP" altLang="en-US" sz="1100" dirty="0"/>
              <a:t>月」より　抜粋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2"/>
          <p:cNvSpPr txBox="1">
            <a:spLocks/>
          </p:cNvSpPr>
          <p:nvPr/>
        </p:nvSpPr>
        <p:spPr>
          <a:xfrm>
            <a:off x="323850" y="142875"/>
            <a:ext cx="3279775" cy="500063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ja-JP" b="1">
                <a:latin typeface="+mj-lt"/>
                <a:ea typeface="+mj-ea"/>
                <a:cs typeface="+mj-cs"/>
              </a:rPr>
              <a:t>Construction Outline</a:t>
            </a:r>
            <a:endParaRPr lang="ja-JP" altLang="en-US" b="1" dirty="0">
              <a:latin typeface="+mj-lt"/>
              <a:ea typeface="+mj-ea"/>
              <a:cs typeface="+mj-cs"/>
            </a:endParaRPr>
          </a:p>
        </p:txBody>
      </p:sp>
      <p:sp>
        <p:nvSpPr>
          <p:cNvPr id="6" name="縦書きテキスト プレースホルダ 3"/>
          <p:cNvSpPr txBox="1">
            <a:spLocks/>
          </p:cNvSpPr>
          <p:nvPr/>
        </p:nvSpPr>
        <p:spPr>
          <a:xfrm>
            <a:off x="652463" y="771525"/>
            <a:ext cx="8135937" cy="5400675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000"/>
              <a:t>Project Name	     Shibuya Hikarie Project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ja-JP" sz="2000"/>
              <a:t>Cliant		     Shibuya Hikarie Promotion</a:t>
            </a:r>
            <a:r>
              <a:rPr lang="ja-JP" altLang="en-US" sz="2000"/>
              <a:t>　</a:t>
            </a:r>
            <a:r>
              <a:rPr lang="en-US" altLang="ja-JP" sz="2000"/>
              <a:t>Conference</a:t>
            </a:r>
          </a:p>
          <a:p>
            <a:pPr marL="342900" indent="-342900">
              <a:spcBef>
                <a:spcPct val="20000"/>
              </a:spcBef>
            </a:pPr>
            <a:r>
              <a:rPr lang="ja-JP" altLang="en-US" sz="2000"/>
              <a:t>　　　　　　　　　　　     </a:t>
            </a:r>
            <a:r>
              <a:rPr lang="en-US" altLang="ja-JP" sz="2000"/>
              <a:t>Project</a:t>
            </a:r>
            <a:r>
              <a:rPr lang="ja-JP" altLang="en-US" sz="2000"/>
              <a:t>　</a:t>
            </a:r>
            <a:r>
              <a:rPr lang="en-US" altLang="ja-JP" sz="2000"/>
              <a:t>Promoter</a:t>
            </a:r>
            <a:r>
              <a:rPr lang="ja-JP" altLang="en-US" sz="2000"/>
              <a:t>　</a:t>
            </a:r>
            <a:r>
              <a:rPr lang="en-US" altLang="ja-JP" sz="2000"/>
              <a:t>Tokyu Corporation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ja-JP" sz="2000"/>
              <a:t>Construction Price    JPE 67,314,123,000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ja-JP" sz="2000"/>
              <a:t>Construction Term    6</a:t>
            </a:r>
            <a:r>
              <a:rPr lang="en-US" altLang="ja-JP" sz="2000" baseline="30000"/>
              <a:t>th</a:t>
            </a:r>
            <a:r>
              <a:rPr lang="en-US" altLang="ja-JP" sz="2000"/>
              <a:t> Oct.</a:t>
            </a:r>
            <a:r>
              <a:rPr lang="en-US" altLang="ja-JP" sz="1800"/>
              <a:t>2008</a:t>
            </a:r>
            <a:r>
              <a:rPr lang="ja-JP" altLang="en-US" sz="1800"/>
              <a:t>～</a:t>
            </a:r>
            <a:r>
              <a:rPr lang="en-US" altLang="ja-JP" sz="1800"/>
              <a:t>31</a:t>
            </a:r>
            <a:r>
              <a:rPr lang="en-US" altLang="ja-JP" sz="1800" baseline="30000"/>
              <a:t>st</a:t>
            </a:r>
            <a:r>
              <a:rPr lang="en-US" altLang="ja-JP" sz="1800"/>
              <a:t> Mar.2012</a:t>
            </a:r>
            <a:endParaRPr lang="en-US" altLang="ja-JP" sz="800"/>
          </a:p>
          <a:p>
            <a:pPr marL="342900" indent="-342900">
              <a:spcBef>
                <a:spcPct val="20000"/>
              </a:spcBef>
            </a:pPr>
            <a:r>
              <a:rPr lang="en-US" altLang="ja-JP" sz="2000"/>
              <a:t>Location		     2-21 Shibuya  Shibuya-ku</a:t>
            </a:r>
            <a:r>
              <a:rPr lang="ja-JP" altLang="en-US" sz="2000"/>
              <a:t> </a:t>
            </a:r>
            <a:r>
              <a:rPr lang="en-US" altLang="ja-JP" sz="2000"/>
              <a:t>Tokyo Japan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ja-JP" sz="2000"/>
              <a:t>Design</a:t>
            </a:r>
            <a:r>
              <a:rPr lang="ja-JP" altLang="en-US" sz="2000"/>
              <a:t>・</a:t>
            </a:r>
            <a:r>
              <a:rPr lang="en-US" altLang="ja-JP" sz="2000"/>
              <a:t>Consultant   Nikken Sekkei LTD.</a:t>
            </a:r>
            <a:r>
              <a:rPr lang="ja-JP" altLang="en-US" sz="2000"/>
              <a:t>・</a:t>
            </a:r>
            <a:r>
              <a:rPr lang="en-US" altLang="ja-JP" sz="2000"/>
              <a:t>Tokyu Architects&amp;Engineers Inc.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ja-JP" sz="2000"/>
              <a:t>Construction</a:t>
            </a:r>
            <a:r>
              <a:rPr lang="ja-JP" altLang="en-US" sz="2000"/>
              <a:t>　          </a:t>
            </a:r>
            <a:r>
              <a:rPr lang="en-US" altLang="ja-JP" sz="2000"/>
              <a:t>Tokyu Costruction : Taisei Construction </a:t>
            </a:r>
            <a:r>
              <a:rPr lang="ja-JP" altLang="en-US" sz="2000"/>
              <a:t>＝</a:t>
            </a:r>
            <a:r>
              <a:rPr lang="en-US" altLang="ja-JP" sz="2000"/>
              <a:t>6</a:t>
            </a:r>
            <a:r>
              <a:rPr lang="ja-JP" altLang="en-US" sz="2000"/>
              <a:t>：</a:t>
            </a:r>
            <a:r>
              <a:rPr lang="en-US" altLang="ja-JP" sz="2000"/>
              <a:t>4(JV)</a:t>
            </a:r>
            <a:endParaRPr lang="en-US" altLang="ja-JP" sz="600"/>
          </a:p>
          <a:p>
            <a:pPr marL="342900" indent="-342900">
              <a:spcBef>
                <a:spcPct val="20000"/>
              </a:spcBef>
            </a:pPr>
            <a:endParaRPr lang="en-US" altLang="ja-JP" sz="600"/>
          </a:p>
          <a:p>
            <a:pPr marL="342900" indent="-342900">
              <a:spcBef>
                <a:spcPct val="20000"/>
              </a:spcBef>
            </a:pPr>
            <a:r>
              <a:rPr lang="en-US" altLang="ja-JP" sz="2000"/>
              <a:t>Construction Outline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ja-JP" sz="1800"/>
              <a:t>Structure                               S, SRC</a:t>
            </a:r>
            <a:r>
              <a:rPr lang="ja-JP" altLang="en-US" sz="1800"/>
              <a:t>　</a:t>
            </a:r>
            <a:r>
              <a:rPr lang="en-US" altLang="ja-JP" sz="1800"/>
              <a:t>Building</a:t>
            </a:r>
            <a:r>
              <a:rPr lang="ja-JP" altLang="en-US" sz="1800"/>
              <a:t>　</a:t>
            </a:r>
            <a:r>
              <a:rPr lang="en-US" altLang="ja-JP" sz="1800"/>
              <a:t>4 Basement, 34Stores, 2Penthouse</a:t>
            </a:r>
            <a:r>
              <a:rPr lang="ja-JP" altLang="en-US" sz="1800"/>
              <a:t>　</a:t>
            </a:r>
            <a:endParaRPr lang="en-US" altLang="ja-JP" sz="1800"/>
          </a:p>
          <a:p>
            <a:pPr marL="342900" indent="-342900">
              <a:spcBef>
                <a:spcPct val="20000"/>
              </a:spcBef>
            </a:pPr>
            <a:r>
              <a:rPr lang="en-US" altLang="ja-JP" sz="1800"/>
              <a:t>Depth, Height</a:t>
            </a:r>
            <a:r>
              <a:rPr lang="ja-JP" altLang="en-US" sz="1800"/>
              <a:t>　　                  </a:t>
            </a:r>
            <a:r>
              <a:rPr lang="en-US" altLang="ja-JP" sz="1800"/>
              <a:t>GL-32.5m, Max Height:182.5m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ja-JP" sz="1800"/>
              <a:t>Building</a:t>
            </a:r>
            <a:r>
              <a:rPr lang="ja-JP" altLang="en-US" sz="1800"/>
              <a:t> </a:t>
            </a:r>
            <a:r>
              <a:rPr lang="en-US" altLang="ja-JP" sz="1800"/>
              <a:t>Area	</a:t>
            </a:r>
            <a:r>
              <a:rPr lang="ja-JP" altLang="en-US" sz="1800"/>
              <a:t>                  </a:t>
            </a:r>
            <a:r>
              <a:rPr lang="en-US" altLang="ja-JP" sz="1800"/>
              <a:t>8,314.09</a:t>
            </a:r>
            <a:r>
              <a:rPr lang="ja-JP" altLang="en-US" sz="1800"/>
              <a:t>㎡ 　　</a:t>
            </a:r>
            <a:endParaRPr lang="en-US" altLang="ja-JP" sz="1800"/>
          </a:p>
          <a:p>
            <a:pPr marL="342900" indent="-342900">
              <a:spcBef>
                <a:spcPct val="20000"/>
              </a:spcBef>
            </a:pPr>
            <a:r>
              <a:rPr lang="en-US" altLang="ja-JP" sz="1800"/>
              <a:t>Low-Architectural Area       144,545.75</a:t>
            </a:r>
            <a:r>
              <a:rPr lang="ja-JP" altLang="en-US" sz="1800"/>
              <a:t>㎡　　　</a:t>
            </a:r>
            <a:endParaRPr lang="en-US" altLang="ja-JP" sz="1800"/>
          </a:p>
          <a:p>
            <a:pPr marL="342900" indent="-342900">
              <a:spcBef>
                <a:spcPct val="20000"/>
              </a:spcBef>
            </a:pPr>
            <a:r>
              <a:rPr lang="en-US" altLang="ja-JP" sz="1800"/>
              <a:t>Actual-Architectural Area</a:t>
            </a:r>
            <a:r>
              <a:rPr lang="ja-JP" altLang="en-US" sz="1800"/>
              <a:t>    </a:t>
            </a:r>
            <a:r>
              <a:rPr lang="en-US" altLang="ja-JP" sz="1800"/>
              <a:t>150,630.00</a:t>
            </a:r>
            <a:r>
              <a:rPr lang="ja-JP" altLang="en-US" sz="1800"/>
              <a:t>㎡</a:t>
            </a:r>
            <a:endParaRPr lang="en-US" altLang="ja-JP" sz="1800"/>
          </a:p>
          <a:p>
            <a:pPr marL="342900" indent="-342900">
              <a:spcBef>
                <a:spcPct val="20000"/>
              </a:spcBef>
            </a:pPr>
            <a:r>
              <a:rPr lang="en-US" altLang="ja-JP" sz="1800"/>
              <a:t>Service   Dep.Store, Shopping Center, Office, Theater, Exhibition,</a:t>
            </a:r>
            <a:r>
              <a:rPr lang="ja-JP" altLang="en-US" sz="1800"/>
              <a:t> </a:t>
            </a:r>
            <a:r>
              <a:rPr lang="en-US" altLang="ja-JP" sz="1800"/>
              <a:t>Parking lot, Station</a:t>
            </a:r>
            <a:endParaRPr lang="ja-JP" altLang="en-US" sz="16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755650"/>
            <a:ext cx="8280400" cy="556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Rectangle 2"/>
          <p:cNvSpPr txBox="1">
            <a:spLocks noChangeArrowheads="1"/>
          </p:cNvSpPr>
          <p:nvPr/>
        </p:nvSpPr>
        <p:spPr bwMode="auto">
          <a:xfrm>
            <a:off x="250825" y="188913"/>
            <a:ext cx="515937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altLang="ja-JP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Condition of Building Location </a:t>
            </a:r>
            <a:endParaRPr lang="ja-JP" altLang="en-US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364" name="正方形/長方形 5"/>
          <p:cNvSpPr>
            <a:spLocks noChangeArrowheads="1"/>
          </p:cNvSpPr>
          <p:nvPr/>
        </p:nvSpPr>
        <p:spPr bwMode="auto">
          <a:xfrm>
            <a:off x="3500438" y="4143375"/>
            <a:ext cx="571500" cy="21431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ja-JP" altLang="en-US"/>
          </a:p>
        </p:txBody>
      </p:sp>
      <p:sp>
        <p:nvSpPr>
          <p:cNvPr id="15365" name="正方形/長方形 6"/>
          <p:cNvSpPr>
            <a:spLocks noChangeArrowheads="1"/>
          </p:cNvSpPr>
          <p:nvPr/>
        </p:nvSpPr>
        <p:spPr bwMode="auto">
          <a:xfrm>
            <a:off x="1928813" y="1714500"/>
            <a:ext cx="914400" cy="9144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ja-JP" altLang="en-US"/>
          </a:p>
        </p:txBody>
      </p:sp>
      <p:sp>
        <p:nvSpPr>
          <p:cNvPr id="64" name="対角する 2 つの角を丸めた四角形 63"/>
          <p:cNvSpPr/>
          <p:nvPr/>
        </p:nvSpPr>
        <p:spPr bwMode="auto">
          <a:xfrm>
            <a:off x="2428875" y="714375"/>
            <a:ext cx="1428750" cy="1143000"/>
          </a:xfrm>
          <a:prstGeom prst="round2Diag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endParaRPr lang="ja-JP" altLang="en-US">
              <a:latin typeface="ＭＳ Ｐゴシック" pitchFamily="50" charset="-128"/>
            </a:endParaRPr>
          </a:p>
        </p:txBody>
      </p:sp>
      <p:grpSp>
        <p:nvGrpSpPr>
          <p:cNvPr id="15367" name="グループ化 64"/>
          <p:cNvGrpSpPr>
            <a:grpSpLocks/>
          </p:cNvGrpSpPr>
          <p:nvPr/>
        </p:nvGrpSpPr>
        <p:grpSpPr bwMode="auto">
          <a:xfrm>
            <a:off x="323850" y="1844675"/>
            <a:ext cx="8208963" cy="1154113"/>
            <a:chOff x="323528" y="1844824"/>
            <a:chExt cx="8208912" cy="1153804"/>
          </a:xfrm>
        </p:grpSpPr>
        <p:cxnSp>
          <p:nvCxnSpPr>
            <p:cNvPr id="15417" name="直線コネクタ 65"/>
            <p:cNvCxnSpPr>
              <a:cxnSpLocks noChangeShapeType="1"/>
            </p:cNvCxnSpPr>
            <p:nvPr/>
          </p:nvCxnSpPr>
          <p:spPr bwMode="auto">
            <a:xfrm flipV="1">
              <a:off x="323528" y="2924944"/>
              <a:ext cx="3312368" cy="73684"/>
            </a:xfrm>
            <a:prstGeom prst="line">
              <a:avLst/>
            </a:prstGeom>
            <a:noFill/>
            <a:ln w="63500" algn="ctr">
              <a:solidFill>
                <a:srgbClr val="CC66FF"/>
              </a:solidFill>
              <a:prstDash val="sysDash"/>
              <a:round/>
              <a:headEnd/>
              <a:tailEnd/>
            </a:ln>
          </p:spPr>
        </p:cxnSp>
        <p:cxnSp>
          <p:nvCxnSpPr>
            <p:cNvPr id="15418" name="直線コネクタ 66"/>
            <p:cNvCxnSpPr>
              <a:cxnSpLocks noChangeShapeType="1"/>
            </p:cNvCxnSpPr>
            <p:nvPr/>
          </p:nvCxnSpPr>
          <p:spPr bwMode="auto">
            <a:xfrm flipV="1">
              <a:off x="3707904" y="1844824"/>
              <a:ext cx="4824536" cy="1081796"/>
            </a:xfrm>
            <a:prstGeom prst="line">
              <a:avLst/>
            </a:prstGeom>
            <a:noFill/>
            <a:ln w="63500" algn="ctr">
              <a:solidFill>
                <a:srgbClr val="CC66FF"/>
              </a:solidFill>
              <a:prstDash val="sysDash"/>
              <a:round/>
              <a:headEnd/>
              <a:tailEnd/>
            </a:ln>
          </p:spPr>
        </p:cxnSp>
      </p:grpSp>
      <p:grpSp>
        <p:nvGrpSpPr>
          <p:cNvPr id="15400" name="グループ化 93"/>
          <p:cNvGrpSpPr>
            <a:grpSpLocks/>
          </p:cNvGrpSpPr>
          <p:nvPr/>
        </p:nvGrpSpPr>
        <p:grpSpPr bwMode="auto">
          <a:xfrm>
            <a:off x="1979613" y="765175"/>
            <a:ext cx="1152525" cy="5543550"/>
            <a:chOff x="2051720" y="764705"/>
            <a:chExt cx="1152128" cy="5544615"/>
          </a:xfrm>
        </p:grpSpPr>
        <p:cxnSp>
          <p:nvCxnSpPr>
            <p:cNvPr id="15415" name="直線コネクタ 83"/>
            <p:cNvCxnSpPr>
              <a:cxnSpLocks noChangeShapeType="1"/>
            </p:cNvCxnSpPr>
            <p:nvPr/>
          </p:nvCxnSpPr>
          <p:spPr bwMode="auto">
            <a:xfrm flipV="1">
              <a:off x="2051720" y="764705"/>
              <a:ext cx="72008" cy="2376263"/>
            </a:xfrm>
            <a:prstGeom prst="line">
              <a:avLst/>
            </a:prstGeom>
            <a:noFill/>
            <a:ln w="123825" algn="ctr">
              <a:solidFill>
                <a:srgbClr val="99FF33"/>
              </a:solidFill>
              <a:round/>
              <a:headEnd/>
              <a:tailEnd/>
            </a:ln>
          </p:spPr>
        </p:cxnSp>
        <p:cxnSp>
          <p:nvCxnSpPr>
            <p:cNvPr id="15416" name="直線コネクタ 84"/>
            <p:cNvCxnSpPr>
              <a:cxnSpLocks noChangeShapeType="1"/>
            </p:cNvCxnSpPr>
            <p:nvPr/>
          </p:nvCxnSpPr>
          <p:spPr bwMode="auto">
            <a:xfrm flipH="1" flipV="1">
              <a:off x="2051720" y="3140968"/>
              <a:ext cx="1152128" cy="3168352"/>
            </a:xfrm>
            <a:prstGeom prst="line">
              <a:avLst/>
            </a:prstGeom>
            <a:noFill/>
            <a:ln w="123825" algn="ctr">
              <a:solidFill>
                <a:srgbClr val="99FF33"/>
              </a:solidFill>
              <a:round/>
              <a:headEnd/>
              <a:tailEnd/>
            </a:ln>
          </p:spPr>
        </p:cxnSp>
      </p:grpSp>
      <p:grpSp>
        <p:nvGrpSpPr>
          <p:cNvPr id="15401" name="グループ化 102"/>
          <p:cNvGrpSpPr>
            <a:grpSpLocks/>
          </p:cNvGrpSpPr>
          <p:nvPr/>
        </p:nvGrpSpPr>
        <p:grpSpPr bwMode="auto">
          <a:xfrm>
            <a:off x="250825" y="765175"/>
            <a:ext cx="8281988" cy="5472113"/>
            <a:chOff x="323528" y="764704"/>
            <a:chExt cx="8280920" cy="5472608"/>
          </a:xfrm>
        </p:grpSpPr>
        <p:grpSp>
          <p:nvGrpSpPr>
            <p:cNvPr id="15402" name="グループ化 100"/>
            <p:cNvGrpSpPr>
              <a:grpSpLocks/>
            </p:cNvGrpSpPr>
            <p:nvPr/>
          </p:nvGrpSpPr>
          <p:grpSpPr bwMode="auto">
            <a:xfrm>
              <a:off x="323528" y="764704"/>
              <a:ext cx="8208912" cy="5472608"/>
              <a:chOff x="323528" y="764704"/>
              <a:chExt cx="8208912" cy="5472608"/>
            </a:xfrm>
          </p:grpSpPr>
          <p:grpSp>
            <p:nvGrpSpPr>
              <p:cNvPr id="15408" name="グループ化 89"/>
              <p:cNvGrpSpPr>
                <a:grpSpLocks/>
              </p:cNvGrpSpPr>
              <p:nvPr/>
            </p:nvGrpSpPr>
            <p:grpSpPr bwMode="auto">
              <a:xfrm>
                <a:off x="3419872" y="764704"/>
                <a:ext cx="1800200" cy="5472608"/>
                <a:chOff x="3419872" y="764704"/>
                <a:chExt cx="1800200" cy="5472608"/>
              </a:xfrm>
            </p:grpSpPr>
            <p:cxnSp>
              <p:nvCxnSpPr>
                <p:cNvPr id="15412" name="直線コネクタ 80"/>
                <p:cNvCxnSpPr>
                  <a:cxnSpLocks noChangeShapeType="1"/>
                </p:cNvCxnSpPr>
                <p:nvPr/>
              </p:nvCxnSpPr>
              <p:spPr bwMode="auto">
                <a:xfrm>
                  <a:off x="3419872" y="764704"/>
                  <a:ext cx="216024" cy="2160240"/>
                </a:xfrm>
                <a:prstGeom prst="line">
                  <a:avLst/>
                </a:prstGeom>
                <a:noFill/>
                <a:ln w="323850" algn="ctr">
                  <a:solidFill>
                    <a:srgbClr val="00B050">
                      <a:alpha val="30196"/>
                    </a:srgbClr>
                  </a:solidFill>
                  <a:round/>
                  <a:headEnd/>
                  <a:tailEnd/>
                </a:ln>
              </p:spPr>
            </p:cxnSp>
            <p:cxnSp>
              <p:nvCxnSpPr>
                <p:cNvPr id="15413" name="直線コネクタ 81"/>
                <p:cNvCxnSpPr>
                  <a:cxnSpLocks noChangeShapeType="1"/>
                </p:cNvCxnSpPr>
                <p:nvPr/>
              </p:nvCxnSpPr>
              <p:spPr bwMode="auto">
                <a:xfrm>
                  <a:off x="3635896" y="2924944"/>
                  <a:ext cx="1224136" cy="3096344"/>
                </a:xfrm>
                <a:prstGeom prst="line">
                  <a:avLst/>
                </a:prstGeom>
                <a:noFill/>
                <a:ln w="323850" algn="ctr">
                  <a:solidFill>
                    <a:srgbClr val="00B050">
                      <a:alpha val="30196"/>
                    </a:srgbClr>
                  </a:solidFill>
                  <a:round/>
                  <a:headEnd/>
                  <a:tailEnd/>
                </a:ln>
              </p:spPr>
            </p:cxnSp>
            <p:cxnSp>
              <p:nvCxnSpPr>
                <p:cNvPr id="15414" name="直線コネクタ 82"/>
                <p:cNvCxnSpPr>
                  <a:cxnSpLocks noChangeShapeType="1"/>
                </p:cNvCxnSpPr>
                <p:nvPr/>
              </p:nvCxnSpPr>
              <p:spPr bwMode="auto">
                <a:xfrm>
                  <a:off x="4788024" y="5949280"/>
                  <a:ext cx="432048" cy="288032"/>
                </a:xfrm>
                <a:prstGeom prst="line">
                  <a:avLst/>
                </a:prstGeom>
                <a:noFill/>
                <a:ln w="323850" algn="ctr">
                  <a:solidFill>
                    <a:srgbClr val="00B050">
                      <a:alpha val="30196"/>
                    </a:srgbClr>
                  </a:solidFill>
                  <a:round/>
                  <a:headEnd/>
                  <a:tailEnd/>
                </a:ln>
              </p:spPr>
            </p:cxnSp>
          </p:grpSp>
          <p:grpSp>
            <p:nvGrpSpPr>
              <p:cNvPr id="15409" name="グループ化 90"/>
              <p:cNvGrpSpPr>
                <a:grpSpLocks/>
              </p:cNvGrpSpPr>
              <p:nvPr/>
            </p:nvGrpSpPr>
            <p:grpSpPr bwMode="auto">
              <a:xfrm>
                <a:off x="323528" y="1916832"/>
                <a:ext cx="8208912" cy="1080120"/>
                <a:chOff x="323528" y="1916832"/>
                <a:chExt cx="8208912" cy="1080120"/>
              </a:xfrm>
            </p:grpSpPr>
            <p:cxnSp>
              <p:nvCxnSpPr>
                <p:cNvPr id="15410" name="直線コネクタ 78"/>
                <p:cNvCxnSpPr>
                  <a:cxnSpLocks noChangeShapeType="1"/>
                </p:cNvCxnSpPr>
                <p:nvPr/>
              </p:nvCxnSpPr>
              <p:spPr bwMode="auto">
                <a:xfrm flipH="1">
                  <a:off x="3995936" y="1916832"/>
                  <a:ext cx="4536504" cy="936104"/>
                </a:xfrm>
                <a:prstGeom prst="line">
                  <a:avLst/>
                </a:prstGeom>
                <a:noFill/>
                <a:ln w="323850" algn="ctr">
                  <a:solidFill>
                    <a:srgbClr val="00B050">
                      <a:alpha val="30196"/>
                    </a:srgbClr>
                  </a:solidFill>
                  <a:round/>
                  <a:headEnd/>
                  <a:tailEnd/>
                </a:ln>
              </p:spPr>
            </p:cxnSp>
            <p:cxnSp>
              <p:nvCxnSpPr>
                <p:cNvPr id="15411" name="直線コネクタ 79"/>
                <p:cNvCxnSpPr>
                  <a:cxnSpLocks noChangeShapeType="1"/>
                </p:cNvCxnSpPr>
                <p:nvPr/>
              </p:nvCxnSpPr>
              <p:spPr bwMode="auto">
                <a:xfrm flipH="1">
                  <a:off x="323528" y="2852936"/>
                  <a:ext cx="3744416" cy="144016"/>
                </a:xfrm>
                <a:prstGeom prst="line">
                  <a:avLst/>
                </a:prstGeom>
                <a:noFill/>
                <a:ln w="323850" algn="ctr">
                  <a:solidFill>
                    <a:srgbClr val="00B050">
                      <a:alpha val="30196"/>
                    </a:srgbClr>
                  </a:solidFill>
                  <a:round/>
                  <a:headEnd/>
                  <a:tailEnd/>
                </a:ln>
              </p:spPr>
            </p:cxnSp>
          </p:grpSp>
        </p:grpSp>
        <p:grpSp>
          <p:nvGrpSpPr>
            <p:cNvPr id="15403" name="グループ化 99"/>
            <p:cNvGrpSpPr>
              <a:grpSpLocks/>
            </p:cNvGrpSpPr>
            <p:nvPr/>
          </p:nvGrpSpPr>
          <p:grpSpPr bwMode="auto">
            <a:xfrm>
              <a:off x="2699792" y="1844824"/>
              <a:ext cx="5904656" cy="4320480"/>
              <a:chOff x="2699792" y="1844824"/>
              <a:chExt cx="5904656" cy="4320480"/>
            </a:xfrm>
          </p:grpSpPr>
          <p:cxnSp>
            <p:nvCxnSpPr>
              <p:cNvPr id="15404" name="直線コネクタ 72"/>
              <p:cNvCxnSpPr>
                <a:cxnSpLocks noChangeShapeType="1"/>
              </p:cNvCxnSpPr>
              <p:nvPr/>
            </p:nvCxnSpPr>
            <p:spPr bwMode="auto">
              <a:xfrm flipH="1">
                <a:off x="6156176" y="1844824"/>
                <a:ext cx="2376264" cy="3384376"/>
              </a:xfrm>
              <a:prstGeom prst="line">
                <a:avLst/>
              </a:prstGeom>
              <a:noFill/>
              <a:ln w="323850" algn="ctr">
                <a:solidFill>
                  <a:srgbClr val="00B050">
                    <a:alpha val="30196"/>
                  </a:srgbClr>
                </a:solidFill>
                <a:round/>
                <a:headEnd/>
                <a:tailEnd/>
              </a:ln>
            </p:spPr>
          </p:cxnSp>
          <p:cxnSp>
            <p:nvCxnSpPr>
              <p:cNvPr id="15405" name="直線コネクタ 73"/>
              <p:cNvCxnSpPr>
                <a:cxnSpLocks noChangeShapeType="1"/>
              </p:cNvCxnSpPr>
              <p:nvPr/>
            </p:nvCxnSpPr>
            <p:spPr bwMode="auto">
              <a:xfrm flipH="1">
                <a:off x="6228184" y="5085184"/>
                <a:ext cx="2376264" cy="144016"/>
              </a:xfrm>
              <a:prstGeom prst="line">
                <a:avLst/>
              </a:prstGeom>
              <a:noFill/>
              <a:ln w="323850" algn="ctr">
                <a:solidFill>
                  <a:srgbClr val="00B050">
                    <a:alpha val="30196"/>
                  </a:srgbClr>
                </a:solidFill>
                <a:round/>
                <a:headEnd/>
                <a:tailEnd/>
              </a:ln>
            </p:spPr>
          </p:cxnSp>
          <p:cxnSp>
            <p:nvCxnSpPr>
              <p:cNvPr id="15406" name="直線コネクタ 74"/>
              <p:cNvCxnSpPr>
                <a:cxnSpLocks noChangeShapeType="1"/>
              </p:cNvCxnSpPr>
              <p:nvPr/>
            </p:nvCxnSpPr>
            <p:spPr bwMode="auto">
              <a:xfrm flipH="1">
                <a:off x="4499992" y="5229200"/>
                <a:ext cx="1728192" cy="216024"/>
              </a:xfrm>
              <a:prstGeom prst="line">
                <a:avLst/>
              </a:prstGeom>
              <a:noFill/>
              <a:ln w="323850" algn="ctr">
                <a:solidFill>
                  <a:srgbClr val="00B050">
                    <a:alpha val="30196"/>
                  </a:srgbClr>
                </a:solidFill>
                <a:round/>
                <a:headEnd/>
                <a:tailEnd/>
              </a:ln>
            </p:spPr>
          </p:cxnSp>
          <p:cxnSp>
            <p:nvCxnSpPr>
              <p:cNvPr id="15407" name="直線コネクタ 75"/>
              <p:cNvCxnSpPr>
                <a:cxnSpLocks noChangeShapeType="1"/>
              </p:cNvCxnSpPr>
              <p:nvPr/>
            </p:nvCxnSpPr>
            <p:spPr bwMode="auto">
              <a:xfrm flipH="1">
                <a:off x="2699792" y="5517232"/>
                <a:ext cx="1872208" cy="648072"/>
              </a:xfrm>
              <a:prstGeom prst="line">
                <a:avLst/>
              </a:prstGeom>
              <a:noFill/>
              <a:ln w="323850" algn="ctr">
                <a:solidFill>
                  <a:srgbClr val="00B050">
                    <a:alpha val="30196"/>
                  </a:srgbClr>
                </a:solidFill>
                <a:round/>
                <a:headEnd/>
                <a:tailEnd/>
              </a:ln>
            </p:spPr>
          </p:cxnSp>
        </p:grpSp>
      </p:grpSp>
      <p:cxnSp>
        <p:nvCxnSpPr>
          <p:cNvPr id="15397" name="直線コネクタ 88"/>
          <p:cNvCxnSpPr>
            <a:cxnSpLocks noChangeShapeType="1"/>
          </p:cNvCxnSpPr>
          <p:nvPr/>
        </p:nvCxnSpPr>
        <p:spPr bwMode="auto">
          <a:xfrm flipV="1">
            <a:off x="2738438" y="2841625"/>
            <a:ext cx="4002087" cy="1273175"/>
          </a:xfrm>
          <a:prstGeom prst="line">
            <a:avLst/>
          </a:prstGeom>
          <a:noFill/>
          <a:ln w="123825" algn="ctr">
            <a:solidFill>
              <a:srgbClr val="FF6600"/>
            </a:solidFill>
            <a:round/>
            <a:headEnd/>
            <a:tailEnd/>
          </a:ln>
        </p:spPr>
      </p:cxnSp>
      <p:cxnSp>
        <p:nvCxnSpPr>
          <p:cNvPr id="15398" name="直線コネクタ 11"/>
          <p:cNvCxnSpPr>
            <a:cxnSpLocks noChangeShapeType="1"/>
          </p:cNvCxnSpPr>
          <p:nvPr/>
        </p:nvCxnSpPr>
        <p:spPr bwMode="auto">
          <a:xfrm flipV="1">
            <a:off x="6740525" y="1760538"/>
            <a:ext cx="1863725" cy="1081087"/>
          </a:xfrm>
          <a:prstGeom prst="line">
            <a:avLst/>
          </a:prstGeom>
          <a:noFill/>
          <a:ln w="123825" algn="ctr">
            <a:solidFill>
              <a:srgbClr val="FF6600"/>
            </a:solidFill>
            <a:prstDash val="sysDash"/>
            <a:round/>
            <a:headEnd/>
            <a:tailEnd/>
          </a:ln>
        </p:spPr>
      </p:cxnSp>
      <p:cxnSp>
        <p:nvCxnSpPr>
          <p:cNvPr id="15399" name="直線コネクタ 12"/>
          <p:cNvCxnSpPr>
            <a:cxnSpLocks noChangeShapeType="1"/>
          </p:cNvCxnSpPr>
          <p:nvPr/>
        </p:nvCxnSpPr>
        <p:spPr bwMode="auto">
          <a:xfrm flipV="1">
            <a:off x="457200" y="4114800"/>
            <a:ext cx="2281238" cy="381000"/>
          </a:xfrm>
          <a:prstGeom prst="line">
            <a:avLst/>
          </a:prstGeom>
          <a:noFill/>
          <a:ln w="123825" algn="ctr">
            <a:solidFill>
              <a:srgbClr val="FF6600"/>
            </a:solidFill>
            <a:round/>
            <a:headEnd/>
            <a:tailEnd/>
          </a:ln>
        </p:spPr>
      </p:cxnSp>
      <p:sp>
        <p:nvSpPr>
          <p:cNvPr id="15396" name="テキスト ボックス 87"/>
          <p:cNvSpPr txBox="1">
            <a:spLocks noChangeArrowheads="1"/>
          </p:cNvSpPr>
          <p:nvPr/>
        </p:nvSpPr>
        <p:spPr bwMode="auto">
          <a:xfrm rot="-554276">
            <a:off x="798513" y="3968750"/>
            <a:ext cx="1439862" cy="296863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>
            <a:spAutoFit/>
          </a:bodyPr>
          <a:lstStyle/>
          <a:p>
            <a:pPr algn="ctr"/>
            <a:r>
              <a:rPr lang="en-US" altLang="ja-JP" sz="1800">
                <a:solidFill>
                  <a:srgbClr val="FF6600"/>
                </a:solidFill>
              </a:rPr>
              <a:t>Ginza Line</a:t>
            </a:r>
          </a:p>
        </p:txBody>
      </p:sp>
      <p:grpSp>
        <p:nvGrpSpPr>
          <p:cNvPr id="15390" name="グループ化 92"/>
          <p:cNvGrpSpPr>
            <a:grpSpLocks/>
          </p:cNvGrpSpPr>
          <p:nvPr/>
        </p:nvGrpSpPr>
        <p:grpSpPr bwMode="auto">
          <a:xfrm>
            <a:off x="3419475" y="765175"/>
            <a:ext cx="1584325" cy="5327650"/>
            <a:chOff x="3419872" y="764704"/>
            <a:chExt cx="1584176" cy="5328592"/>
          </a:xfrm>
        </p:grpSpPr>
        <p:cxnSp>
          <p:nvCxnSpPr>
            <p:cNvPr id="15392" name="直線コネクタ 94"/>
            <p:cNvCxnSpPr>
              <a:cxnSpLocks noChangeShapeType="1"/>
            </p:cNvCxnSpPr>
            <p:nvPr/>
          </p:nvCxnSpPr>
          <p:spPr bwMode="auto">
            <a:xfrm flipH="1" flipV="1">
              <a:off x="3563888" y="2852936"/>
              <a:ext cx="1224136" cy="3096344"/>
            </a:xfrm>
            <a:prstGeom prst="line">
              <a:avLst/>
            </a:prstGeom>
            <a:noFill/>
            <a:ln w="123825" algn="ctr">
              <a:solidFill>
                <a:srgbClr val="CC6600"/>
              </a:solidFill>
              <a:prstDash val="sysDash"/>
              <a:round/>
              <a:headEnd/>
              <a:tailEnd/>
            </a:ln>
          </p:spPr>
        </p:cxnSp>
        <p:cxnSp>
          <p:nvCxnSpPr>
            <p:cNvPr id="15393" name="直線コネクタ 18"/>
            <p:cNvCxnSpPr>
              <a:cxnSpLocks noChangeShapeType="1"/>
            </p:cNvCxnSpPr>
            <p:nvPr/>
          </p:nvCxnSpPr>
          <p:spPr bwMode="auto">
            <a:xfrm flipH="1" flipV="1">
              <a:off x="4788024" y="5949280"/>
              <a:ext cx="216024" cy="144016"/>
            </a:xfrm>
            <a:prstGeom prst="line">
              <a:avLst/>
            </a:prstGeom>
            <a:noFill/>
            <a:ln w="123825" algn="ctr">
              <a:solidFill>
                <a:srgbClr val="CC6600"/>
              </a:solidFill>
              <a:prstDash val="sysDash"/>
              <a:round/>
              <a:headEnd/>
              <a:tailEnd/>
            </a:ln>
          </p:spPr>
        </p:cxnSp>
        <p:cxnSp>
          <p:nvCxnSpPr>
            <p:cNvPr id="15394" name="直線コネクタ 19"/>
            <p:cNvCxnSpPr>
              <a:cxnSpLocks noChangeShapeType="1"/>
            </p:cNvCxnSpPr>
            <p:nvPr/>
          </p:nvCxnSpPr>
          <p:spPr bwMode="auto">
            <a:xfrm flipH="1" flipV="1">
              <a:off x="3419872" y="764704"/>
              <a:ext cx="144016" cy="2160240"/>
            </a:xfrm>
            <a:prstGeom prst="line">
              <a:avLst/>
            </a:prstGeom>
            <a:noFill/>
            <a:ln w="123825" algn="ctr">
              <a:solidFill>
                <a:srgbClr val="CC6600"/>
              </a:solidFill>
              <a:prstDash val="sysDash"/>
              <a:round/>
              <a:headEnd/>
              <a:tailEnd/>
            </a:ln>
          </p:spPr>
        </p:cxnSp>
      </p:grpSp>
      <p:sp>
        <p:nvSpPr>
          <p:cNvPr id="15391" name="テキスト ボックス 93"/>
          <p:cNvSpPr txBox="1">
            <a:spLocks noChangeArrowheads="1"/>
          </p:cNvSpPr>
          <p:nvPr/>
        </p:nvSpPr>
        <p:spPr bwMode="auto">
          <a:xfrm rot="-1149141">
            <a:off x="3924300" y="4057650"/>
            <a:ext cx="279400" cy="1563688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eaVert" lIns="18000" tIns="10800" rIns="18000" bIns="10800">
            <a:spAutoFit/>
          </a:bodyPr>
          <a:lstStyle/>
          <a:p>
            <a:pPr algn="ctr"/>
            <a:r>
              <a:rPr lang="en-US" altLang="ja-JP" sz="1600">
                <a:solidFill>
                  <a:srgbClr val="993300"/>
                </a:solidFill>
              </a:rPr>
              <a:t>Fukutoshin Line</a:t>
            </a:r>
          </a:p>
        </p:txBody>
      </p:sp>
      <p:sp>
        <p:nvSpPr>
          <p:cNvPr id="15371" name="テキスト ボックス 97"/>
          <p:cNvSpPr txBox="1">
            <a:spLocks noChangeArrowheads="1"/>
          </p:cNvSpPr>
          <p:nvPr/>
        </p:nvSpPr>
        <p:spPr bwMode="auto">
          <a:xfrm>
            <a:off x="323850" y="2444750"/>
            <a:ext cx="2178050" cy="296863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>
            <a:spAutoFit/>
          </a:bodyPr>
          <a:lstStyle/>
          <a:p>
            <a:pPr algn="ctr"/>
            <a:r>
              <a:rPr lang="en-US" altLang="ja-JP" sz="1800">
                <a:solidFill>
                  <a:srgbClr val="6600FF"/>
                </a:solidFill>
              </a:rPr>
              <a:t>Denen-toshi Line</a:t>
            </a:r>
          </a:p>
        </p:txBody>
      </p:sp>
      <p:sp>
        <p:nvSpPr>
          <p:cNvPr id="15372" name="テキスト ボックス 98"/>
          <p:cNvSpPr txBox="1">
            <a:spLocks noChangeArrowheads="1"/>
          </p:cNvSpPr>
          <p:nvPr/>
        </p:nvSpPr>
        <p:spPr bwMode="auto">
          <a:xfrm rot="20429834">
            <a:off x="2437633" y="4724687"/>
            <a:ext cx="279400" cy="1462088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eaVert" lIns="18000" tIns="10800" rIns="18000" bIns="10800">
            <a:spAutoFit/>
          </a:bodyPr>
          <a:lstStyle/>
          <a:p>
            <a:pPr algn="ctr"/>
            <a:r>
              <a:rPr lang="en-US" altLang="ja-JP" sz="1600" dirty="0" err="1">
                <a:solidFill>
                  <a:srgbClr val="009900"/>
                </a:solidFill>
              </a:rPr>
              <a:t>Yamanote</a:t>
            </a:r>
            <a:r>
              <a:rPr lang="en-US" altLang="ja-JP" sz="1600" dirty="0">
                <a:solidFill>
                  <a:srgbClr val="009900"/>
                </a:solidFill>
              </a:rPr>
              <a:t> Line</a:t>
            </a:r>
          </a:p>
        </p:txBody>
      </p:sp>
      <p:grpSp>
        <p:nvGrpSpPr>
          <p:cNvPr id="14" name="グループ化 99"/>
          <p:cNvGrpSpPr>
            <a:grpSpLocks/>
          </p:cNvGrpSpPr>
          <p:nvPr/>
        </p:nvGrpSpPr>
        <p:grpSpPr bwMode="auto">
          <a:xfrm>
            <a:off x="4470400" y="2471738"/>
            <a:ext cx="1438275" cy="1798637"/>
            <a:chOff x="4469660" y="2472264"/>
            <a:chExt cx="1439348" cy="1797865"/>
          </a:xfrm>
        </p:grpSpPr>
        <p:sp>
          <p:nvSpPr>
            <p:cNvPr id="15384" name="平行四辺形 100"/>
            <p:cNvSpPr>
              <a:spLocks noChangeArrowheads="1"/>
            </p:cNvSpPr>
            <p:nvPr/>
          </p:nvSpPr>
          <p:spPr bwMode="auto">
            <a:xfrm rot="-1181689">
              <a:off x="4545032" y="3553533"/>
              <a:ext cx="1363976" cy="504056"/>
            </a:xfrm>
            <a:prstGeom prst="parallelogram">
              <a:avLst>
                <a:gd name="adj" fmla="val 38097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  <p:sp>
          <p:nvSpPr>
            <p:cNvPr id="15385" name="平行四辺形 101"/>
            <p:cNvSpPr>
              <a:spLocks noChangeArrowheads="1"/>
            </p:cNvSpPr>
            <p:nvPr/>
          </p:nvSpPr>
          <p:spPr bwMode="auto">
            <a:xfrm rot="4137446" flipV="1">
              <a:off x="4034527" y="3633518"/>
              <a:ext cx="1071744" cy="201477"/>
            </a:xfrm>
            <a:prstGeom prst="parallelogram">
              <a:avLst>
                <a:gd name="adj" fmla="val 243463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  <p:sp>
          <p:nvSpPr>
            <p:cNvPr id="15386" name="平行四辺形 28"/>
            <p:cNvSpPr>
              <a:spLocks noChangeArrowheads="1"/>
            </p:cNvSpPr>
            <p:nvPr/>
          </p:nvSpPr>
          <p:spPr bwMode="auto">
            <a:xfrm rot="-6660000">
              <a:off x="4848087" y="2671269"/>
              <a:ext cx="576000" cy="1188000"/>
            </a:xfrm>
            <a:prstGeom prst="parallelogram">
              <a:avLst>
                <a:gd name="adj" fmla="val 2866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  <p:sp>
          <p:nvSpPr>
            <p:cNvPr id="15387" name="平行四辺形 103"/>
            <p:cNvSpPr>
              <a:spLocks noChangeArrowheads="1"/>
            </p:cNvSpPr>
            <p:nvPr/>
          </p:nvSpPr>
          <p:spPr bwMode="auto">
            <a:xfrm rot="-1181689">
              <a:off x="4768806" y="2927162"/>
              <a:ext cx="955322" cy="504056"/>
            </a:xfrm>
            <a:prstGeom prst="parallelogram">
              <a:avLst>
                <a:gd name="adj" fmla="val 38090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  <p:sp>
          <p:nvSpPr>
            <p:cNvPr id="15388" name="平行四辺形 104"/>
            <p:cNvSpPr>
              <a:spLocks noChangeArrowheads="1"/>
            </p:cNvSpPr>
            <p:nvPr/>
          </p:nvSpPr>
          <p:spPr bwMode="auto">
            <a:xfrm rot="4137446" flipV="1">
              <a:off x="4319210" y="3025330"/>
              <a:ext cx="962407" cy="189396"/>
            </a:xfrm>
            <a:prstGeom prst="parallelogram">
              <a:avLst>
                <a:gd name="adj" fmla="val 243463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  <p:sp>
          <p:nvSpPr>
            <p:cNvPr id="15389" name="平行四辺形 105"/>
            <p:cNvSpPr>
              <a:spLocks noChangeArrowheads="1"/>
            </p:cNvSpPr>
            <p:nvPr/>
          </p:nvSpPr>
          <p:spPr bwMode="auto">
            <a:xfrm rot="-6660000">
              <a:off x="4926419" y="2320981"/>
              <a:ext cx="473843" cy="776410"/>
            </a:xfrm>
            <a:prstGeom prst="parallelogram">
              <a:avLst>
                <a:gd name="adj" fmla="val 2866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</p:grpSp>
      <p:sp>
        <p:nvSpPr>
          <p:cNvPr id="15419" name="テキスト ボックス 97"/>
          <p:cNvSpPr txBox="1">
            <a:spLocks noChangeArrowheads="1"/>
          </p:cNvSpPr>
          <p:nvPr/>
        </p:nvSpPr>
        <p:spPr bwMode="auto">
          <a:xfrm rot="21000000">
            <a:off x="5429810" y="1891763"/>
            <a:ext cx="1866900" cy="296863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>
            <a:spAutoFit/>
          </a:bodyPr>
          <a:lstStyle/>
          <a:p>
            <a:pPr algn="ctr"/>
            <a:r>
              <a:rPr lang="en-US" altLang="ja-JP" sz="1800" dirty="0" err="1">
                <a:solidFill>
                  <a:srgbClr val="6600FF"/>
                </a:solidFill>
              </a:rPr>
              <a:t>Hanzomon</a:t>
            </a:r>
            <a:r>
              <a:rPr lang="en-US" altLang="ja-JP" sz="1800" dirty="0">
                <a:solidFill>
                  <a:srgbClr val="6600FF"/>
                </a:solidFill>
              </a:rPr>
              <a:t> Line</a:t>
            </a:r>
          </a:p>
        </p:txBody>
      </p:sp>
      <p:sp>
        <p:nvSpPr>
          <p:cNvPr id="15421" name="テキスト ボックス 97"/>
          <p:cNvSpPr txBox="1">
            <a:spLocks noChangeArrowheads="1"/>
          </p:cNvSpPr>
          <p:nvPr/>
        </p:nvSpPr>
        <p:spPr bwMode="auto">
          <a:xfrm>
            <a:off x="4883323" y="4149080"/>
            <a:ext cx="912813" cy="329588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18000" tIns="10800" rIns="18000" bIns="10800">
            <a:spAutoFit/>
          </a:bodyPr>
          <a:lstStyle/>
          <a:p>
            <a:pPr algn="ctr"/>
            <a:r>
              <a:rPr lang="en-US" altLang="ja-JP" sz="2000" b="1" i="1" dirty="0" err="1">
                <a:solidFill>
                  <a:srgbClr val="FF0000"/>
                </a:solidFill>
              </a:rPr>
              <a:t>Hikarie</a:t>
            </a:r>
            <a:endParaRPr lang="en-US" altLang="ja-JP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755650"/>
            <a:ext cx="8280400" cy="556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Rectangle 2"/>
          <p:cNvSpPr txBox="1">
            <a:spLocks noChangeArrowheads="1"/>
          </p:cNvSpPr>
          <p:nvPr/>
        </p:nvSpPr>
        <p:spPr bwMode="auto">
          <a:xfrm>
            <a:off x="250825" y="188913"/>
            <a:ext cx="515937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altLang="ja-JP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Condition of Building Location </a:t>
            </a:r>
            <a:endParaRPr lang="ja-JP" altLang="en-US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6084" name="正方形/長方形 5"/>
          <p:cNvSpPr>
            <a:spLocks noChangeArrowheads="1"/>
          </p:cNvSpPr>
          <p:nvPr/>
        </p:nvSpPr>
        <p:spPr bwMode="auto">
          <a:xfrm>
            <a:off x="3500438" y="4143375"/>
            <a:ext cx="571500" cy="21431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ja-JP" altLang="en-US"/>
          </a:p>
        </p:txBody>
      </p:sp>
      <p:sp>
        <p:nvSpPr>
          <p:cNvPr id="46085" name="正方形/長方形 6"/>
          <p:cNvSpPr>
            <a:spLocks noChangeArrowheads="1"/>
          </p:cNvSpPr>
          <p:nvPr/>
        </p:nvSpPr>
        <p:spPr bwMode="auto">
          <a:xfrm>
            <a:off x="1928813" y="1714500"/>
            <a:ext cx="914400" cy="9144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ja-JP" altLang="en-US"/>
          </a:p>
        </p:txBody>
      </p:sp>
      <p:sp>
        <p:nvSpPr>
          <p:cNvPr id="64" name="対角する 2 つの角を丸めた四角形 63"/>
          <p:cNvSpPr/>
          <p:nvPr/>
        </p:nvSpPr>
        <p:spPr bwMode="auto">
          <a:xfrm>
            <a:off x="2428875" y="714375"/>
            <a:ext cx="1428750" cy="1143000"/>
          </a:xfrm>
          <a:prstGeom prst="round2Diag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endParaRPr lang="ja-JP" altLang="en-US">
              <a:latin typeface="ＭＳ Ｐゴシック" pitchFamily="50" charset="-128"/>
            </a:endParaRPr>
          </a:p>
        </p:txBody>
      </p:sp>
      <p:grpSp>
        <p:nvGrpSpPr>
          <p:cNvPr id="46087" name="グループ化 64"/>
          <p:cNvGrpSpPr>
            <a:grpSpLocks/>
          </p:cNvGrpSpPr>
          <p:nvPr/>
        </p:nvGrpSpPr>
        <p:grpSpPr bwMode="auto">
          <a:xfrm>
            <a:off x="323850" y="1844675"/>
            <a:ext cx="8208963" cy="1154113"/>
            <a:chOff x="323528" y="1844824"/>
            <a:chExt cx="8208912" cy="1153804"/>
          </a:xfrm>
        </p:grpSpPr>
        <p:cxnSp>
          <p:nvCxnSpPr>
            <p:cNvPr id="46088" name="直線コネクタ 65"/>
            <p:cNvCxnSpPr>
              <a:cxnSpLocks noChangeShapeType="1"/>
            </p:cNvCxnSpPr>
            <p:nvPr/>
          </p:nvCxnSpPr>
          <p:spPr bwMode="auto">
            <a:xfrm flipV="1">
              <a:off x="323528" y="2924944"/>
              <a:ext cx="3312368" cy="73684"/>
            </a:xfrm>
            <a:prstGeom prst="line">
              <a:avLst/>
            </a:prstGeom>
            <a:noFill/>
            <a:ln w="63500" algn="ctr">
              <a:solidFill>
                <a:srgbClr val="CC66FF"/>
              </a:solidFill>
              <a:prstDash val="sysDash"/>
              <a:round/>
              <a:headEnd/>
              <a:tailEnd/>
            </a:ln>
          </p:spPr>
        </p:cxnSp>
        <p:cxnSp>
          <p:nvCxnSpPr>
            <p:cNvPr id="46089" name="直線コネクタ 66"/>
            <p:cNvCxnSpPr>
              <a:cxnSpLocks noChangeShapeType="1"/>
            </p:cNvCxnSpPr>
            <p:nvPr/>
          </p:nvCxnSpPr>
          <p:spPr bwMode="auto">
            <a:xfrm flipV="1">
              <a:off x="3707904" y="1844824"/>
              <a:ext cx="4824536" cy="1081796"/>
            </a:xfrm>
            <a:prstGeom prst="line">
              <a:avLst/>
            </a:prstGeom>
            <a:noFill/>
            <a:ln w="63500" algn="ctr">
              <a:solidFill>
                <a:srgbClr val="CC66FF"/>
              </a:solidFill>
              <a:prstDash val="sysDash"/>
              <a:round/>
              <a:headEnd/>
              <a:tailEnd/>
            </a:ln>
          </p:spPr>
        </p:cxnSp>
      </p:grpSp>
      <p:grpSp>
        <p:nvGrpSpPr>
          <p:cNvPr id="46090" name="グループ化 67"/>
          <p:cNvGrpSpPr>
            <a:grpSpLocks/>
          </p:cNvGrpSpPr>
          <p:nvPr/>
        </p:nvGrpSpPr>
        <p:grpSpPr bwMode="auto">
          <a:xfrm>
            <a:off x="250825" y="765175"/>
            <a:ext cx="8281988" cy="5543550"/>
            <a:chOff x="323528" y="764704"/>
            <a:chExt cx="8280920" cy="5544616"/>
          </a:xfrm>
        </p:grpSpPr>
        <p:grpSp>
          <p:nvGrpSpPr>
            <p:cNvPr id="46091" name="グループ化 93"/>
            <p:cNvGrpSpPr>
              <a:grpSpLocks/>
            </p:cNvGrpSpPr>
            <p:nvPr/>
          </p:nvGrpSpPr>
          <p:grpSpPr bwMode="auto">
            <a:xfrm>
              <a:off x="2051720" y="764705"/>
              <a:ext cx="1152128" cy="5544615"/>
              <a:chOff x="2051720" y="764705"/>
              <a:chExt cx="1152128" cy="5544615"/>
            </a:xfrm>
          </p:grpSpPr>
          <p:cxnSp>
            <p:nvCxnSpPr>
              <p:cNvPr id="46092" name="直線コネクタ 83"/>
              <p:cNvCxnSpPr>
                <a:cxnSpLocks noChangeShapeType="1"/>
              </p:cNvCxnSpPr>
              <p:nvPr/>
            </p:nvCxnSpPr>
            <p:spPr bwMode="auto">
              <a:xfrm flipV="1">
                <a:off x="2051720" y="764705"/>
                <a:ext cx="72008" cy="2376263"/>
              </a:xfrm>
              <a:prstGeom prst="line">
                <a:avLst/>
              </a:prstGeom>
              <a:noFill/>
              <a:ln w="123825" algn="ctr">
                <a:solidFill>
                  <a:srgbClr val="99FF33"/>
                </a:solidFill>
                <a:round/>
                <a:headEnd/>
                <a:tailEnd/>
              </a:ln>
            </p:spPr>
          </p:cxnSp>
          <p:cxnSp>
            <p:nvCxnSpPr>
              <p:cNvPr id="46093" name="直線コネクタ 84"/>
              <p:cNvCxnSpPr>
                <a:cxnSpLocks noChangeShapeType="1"/>
              </p:cNvCxnSpPr>
              <p:nvPr/>
            </p:nvCxnSpPr>
            <p:spPr bwMode="auto">
              <a:xfrm flipH="1" flipV="1">
                <a:off x="2051720" y="3140968"/>
                <a:ext cx="1152128" cy="3168352"/>
              </a:xfrm>
              <a:prstGeom prst="line">
                <a:avLst/>
              </a:prstGeom>
              <a:noFill/>
              <a:ln w="123825" algn="ctr">
                <a:solidFill>
                  <a:srgbClr val="99FF33"/>
                </a:solidFill>
                <a:round/>
                <a:headEnd/>
                <a:tailEnd/>
              </a:ln>
            </p:spPr>
          </p:cxnSp>
        </p:grpSp>
        <p:grpSp>
          <p:nvGrpSpPr>
            <p:cNvPr id="46094" name="グループ化 102"/>
            <p:cNvGrpSpPr>
              <a:grpSpLocks/>
            </p:cNvGrpSpPr>
            <p:nvPr/>
          </p:nvGrpSpPr>
          <p:grpSpPr bwMode="auto">
            <a:xfrm>
              <a:off x="323528" y="764704"/>
              <a:ext cx="8280920" cy="5472608"/>
              <a:chOff x="323528" y="764704"/>
              <a:chExt cx="8280920" cy="5472608"/>
            </a:xfrm>
          </p:grpSpPr>
          <p:grpSp>
            <p:nvGrpSpPr>
              <p:cNvPr id="46095" name="グループ化 100"/>
              <p:cNvGrpSpPr>
                <a:grpSpLocks/>
              </p:cNvGrpSpPr>
              <p:nvPr/>
            </p:nvGrpSpPr>
            <p:grpSpPr bwMode="auto">
              <a:xfrm>
                <a:off x="323528" y="764704"/>
                <a:ext cx="8208912" cy="5472608"/>
                <a:chOff x="323528" y="764704"/>
                <a:chExt cx="8208912" cy="5472608"/>
              </a:xfrm>
            </p:grpSpPr>
            <p:grpSp>
              <p:nvGrpSpPr>
                <p:cNvPr id="46096" name="グループ化 89"/>
                <p:cNvGrpSpPr>
                  <a:grpSpLocks/>
                </p:cNvGrpSpPr>
                <p:nvPr/>
              </p:nvGrpSpPr>
              <p:grpSpPr bwMode="auto">
                <a:xfrm>
                  <a:off x="3419872" y="764704"/>
                  <a:ext cx="1800200" cy="5472608"/>
                  <a:chOff x="3419872" y="764704"/>
                  <a:chExt cx="1800200" cy="5472608"/>
                </a:xfrm>
              </p:grpSpPr>
              <p:cxnSp>
                <p:nvCxnSpPr>
                  <p:cNvPr id="46097" name="直線コネクタ 8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419872" y="764704"/>
                    <a:ext cx="216024" cy="2160240"/>
                  </a:xfrm>
                  <a:prstGeom prst="line">
                    <a:avLst/>
                  </a:prstGeom>
                  <a:noFill/>
                  <a:ln w="323850" algn="ctr">
                    <a:solidFill>
                      <a:srgbClr val="00B050">
                        <a:alpha val="30196"/>
                      </a:srgbClr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6098" name="直線コネクタ 8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635896" y="2924944"/>
                    <a:ext cx="1224136" cy="3096344"/>
                  </a:xfrm>
                  <a:prstGeom prst="line">
                    <a:avLst/>
                  </a:prstGeom>
                  <a:noFill/>
                  <a:ln w="323850" algn="ctr">
                    <a:solidFill>
                      <a:srgbClr val="00B050">
                        <a:alpha val="30196"/>
                      </a:srgbClr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6099" name="直線コネクタ 82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4788024" y="5949280"/>
                    <a:ext cx="432048" cy="288032"/>
                  </a:xfrm>
                  <a:prstGeom prst="line">
                    <a:avLst/>
                  </a:prstGeom>
                  <a:noFill/>
                  <a:ln w="323850" algn="ctr">
                    <a:solidFill>
                      <a:srgbClr val="00B050">
                        <a:alpha val="30196"/>
                      </a:srgbClr>
                    </a:solidFill>
                    <a:round/>
                    <a:headEnd/>
                    <a:tailEnd/>
                  </a:ln>
                </p:spPr>
              </p:cxnSp>
            </p:grpSp>
            <p:grpSp>
              <p:nvGrpSpPr>
                <p:cNvPr id="46100" name="グループ化 90"/>
                <p:cNvGrpSpPr>
                  <a:grpSpLocks/>
                </p:cNvGrpSpPr>
                <p:nvPr/>
              </p:nvGrpSpPr>
              <p:grpSpPr bwMode="auto">
                <a:xfrm>
                  <a:off x="323528" y="1916832"/>
                  <a:ext cx="8208912" cy="1080120"/>
                  <a:chOff x="323528" y="1916832"/>
                  <a:chExt cx="8208912" cy="1080120"/>
                </a:xfrm>
              </p:grpSpPr>
              <p:cxnSp>
                <p:nvCxnSpPr>
                  <p:cNvPr id="46101" name="直線コネクタ 78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3995936" y="1916832"/>
                    <a:ext cx="4536504" cy="936104"/>
                  </a:xfrm>
                  <a:prstGeom prst="line">
                    <a:avLst/>
                  </a:prstGeom>
                  <a:noFill/>
                  <a:ln w="323850" algn="ctr">
                    <a:solidFill>
                      <a:srgbClr val="00B050">
                        <a:alpha val="30196"/>
                      </a:srgbClr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46102" name="直線コネクタ 79"/>
                  <p:cNvCxnSpPr>
                    <a:cxnSpLocks noChangeShapeType="1"/>
                  </p:cNvCxnSpPr>
                  <p:nvPr/>
                </p:nvCxnSpPr>
                <p:spPr bwMode="auto">
                  <a:xfrm flipH="1">
                    <a:off x="323528" y="2852936"/>
                    <a:ext cx="3744416" cy="144016"/>
                  </a:xfrm>
                  <a:prstGeom prst="line">
                    <a:avLst/>
                  </a:prstGeom>
                  <a:noFill/>
                  <a:ln w="323850" algn="ctr">
                    <a:solidFill>
                      <a:srgbClr val="00B050">
                        <a:alpha val="30196"/>
                      </a:srgbClr>
                    </a:solidFill>
                    <a:round/>
                    <a:headEnd/>
                    <a:tailEnd/>
                  </a:ln>
                </p:spPr>
              </p:cxnSp>
            </p:grpSp>
          </p:grpSp>
          <p:grpSp>
            <p:nvGrpSpPr>
              <p:cNvPr id="46103" name="グループ化 99"/>
              <p:cNvGrpSpPr>
                <a:grpSpLocks/>
              </p:cNvGrpSpPr>
              <p:nvPr/>
            </p:nvGrpSpPr>
            <p:grpSpPr bwMode="auto">
              <a:xfrm>
                <a:off x="2699792" y="1844824"/>
                <a:ext cx="5904656" cy="4320480"/>
                <a:chOff x="2699792" y="1844824"/>
                <a:chExt cx="5904656" cy="4320480"/>
              </a:xfrm>
            </p:grpSpPr>
            <p:cxnSp>
              <p:nvCxnSpPr>
                <p:cNvPr id="46104" name="直線コネクタ 72"/>
                <p:cNvCxnSpPr>
                  <a:cxnSpLocks noChangeShapeType="1"/>
                </p:cNvCxnSpPr>
                <p:nvPr/>
              </p:nvCxnSpPr>
              <p:spPr bwMode="auto">
                <a:xfrm flipH="1">
                  <a:off x="6156176" y="1844824"/>
                  <a:ext cx="2376264" cy="3384376"/>
                </a:xfrm>
                <a:prstGeom prst="line">
                  <a:avLst/>
                </a:prstGeom>
                <a:noFill/>
                <a:ln w="323850" algn="ctr">
                  <a:solidFill>
                    <a:srgbClr val="00B050">
                      <a:alpha val="30196"/>
                    </a:srgbClr>
                  </a:solidFill>
                  <a:round/>
                  <a:headEnd/>
                  <a:tailEnd/>
                </a:ln>
              </p:spPr>
            </p:cxnSp>
            <p:cxnSp>
              <p:nvCxnSpPr>
                <p:cNvPr id="46105" name="直線コネクタ 73"/>
                <p:cNvCxnSpPr>
                  <a:cxnSpLocks noChangeShapeType="1"/>
                </p:cNvCxnSpPr>
                <p:nvPr/>
              </p:nvCxnSpPr>
              <p:spPr bwMode="auto">
                <a:xfrm flipH="1">
                  <a:off x="6228184" y="5085184"/>
                  <a:ext cx="2376264" cy="144016"/>
                </a:xfrm>
                <a:prstGeom prst="line">
                  <a:avLst/>
                </a:prstGeom>
                <a:noFill/>
                <a:ln w="323850" algn="ctr">
                  <a:solidFill>
                    <a:srgbClr val="00B050">
                      <a:alpha val="30196"/>
                    </a:srgbClr>
                  </a:solidFill>
                  <a:round/>
                  <a:headEnd/>
                  <a:tailEnd/>
                </a:ln>
              </p:spPr>
            </p:cxnSp>
            <p:cxnSp>
              <p:nvCxnSpPr>
                <p:cNvPr id="46106" name="直線コネクタ 74"/>
                <p:cNvCxnSpPr>
                  <a:cxnSpLocks noChangeShapeType="1"/>
                </p:cNvCxnSpPr>
                <p:nvPr/>
              </p:nvCxnSpPr>
              <p:spPr bwMode="auto">
                <a:xfrm flipH="1">
                  <a:off x="4499992" y="5229200"/>
                  <a:ext cx="1728192" cy="216024"/>
                </a:xfrm>
                <a:prstGeom prst="line">
                  <a:avLst/>
                </a:prstGeom>
                <a:noFill/>
                <a:ln w="323850" algn="ctr">
                  <a:solidFill>
                    <a:srgbClr val="00B050">
                      <a:alpha val="30196"/>
                    </a:srgbClr>
                  </a:solidFill>
                  <a:round/>
                  <a:headEnd/>
                  <a:tailEnd/>
                </a:ln>
              </p:spPr>
            </p:cxnSp>
            <p:cxnSp>
              <p:nvCxnSpPr>
                <p:cNvPr id="46107" name="直線コネクタ 75"/>
                <p:cNvCxnSpPr>
                  <a:cxnSpLocks noChangeShapeType="1"/>
                </p:cNvCxnSpPr>
                <p:nvPr/>
              </p:nvCxnSpPr>
              <p:spPr bwMode="auto">
                <a:xfrm flipH="1">
                  <a:off x="2699792" y="5517232"/>
                  <a:ext cx="1872208" cy="648072"/>
                </a:xfrm>
                <a:prstGeom prst="line">
                  <a:avLst/>
                </a:prstGeom>
                <a:noFill/>
                <a:ln w="323850" algn="ctr">
                  <a:solidFill>
                    <a:srgbClr val="00B050">
                      <a:alpha val="30196"/>
                    </a:srgbClr>
                  </a:solidFill>
                  <a:round/>
                  <a:headEnd/>
                  <a:tailEnd/>
                </a:ln>
              </p:spPr>
            </p:cxnSp>
          </p:grpSp>
        </p:grpSp>
      </p:grpSp>
      <p:grpSp>
        <p:nvGrpSpPr>
          <p:cNvPr id="10" name="グループ化 85"/>
          <p:cNvGrpSpPr>
            <a:grpSpLocks/>
          </p:cNvGrpSpPr>
          <p:nvPr/>
        </p:nvGrpSpPr>
        <p:grpSpPr bwMode="auto">
          <a:xfrm>
            <a:off x="323850" y="1773238"/>
            <a:ext cx="8280400" cy="2735262"/>
            <a:chOff x="323528" y="1772816"/>
            <a:chExt cx="8280920" cy="2736304"/>
          </a:xfrm>
        </p:grpSpPr>
        <p:grpSp>
          <p:nvGrpSpPr>
            <p:cNvPr id="46109" name="グループ化 34"/>
            <p:cNvGrpSpPr>
              <a:grpSpLocks/>
            </p:cNvGrpSpPr>
            <p:nvPr/>
          </p:nvGrpSpPr>
          <p:grpSpPr bwMode="auto">
            <a:xfrm>
              <a:off x="323528" y="1772816"/>
              <a:ext cx="8280920" cy="2736304"/>
              <a:chOff x="323528" y="1484784"/>
              <a:chExt cx="8640960" cy="3096344"/>
            </a:xfrm>
          </p:grpSpPr>
          <p:cxnSp>
            <p:nvCxnSpPr>
              <p:cNvPr id="46110" name="直線コネクタ 88"/>
              <p:cNvCxnSpPr>
                <a:cxnSpLocks noChangeShapeType="1"/>
              </p:cNvCxnSpPr>
              <p:nvPr/>
            </p:nvCxnSpPr>
            <p:spPr bwMode="auto">
              <a:xfrm flipV="1">
                <a:off x="2843808" y="2708920"/>
                <a:ext cx="4176464" cy="1440160"/>
              </a:xfrm>
              <a:prstGeom prst="line">
                <a:avLst/>
              </a:prstGeom>
              <a:noFill/>
              <a:ln w="123825" algn="ctr">
                <a:solidFill>
                  <a:srgbClr val="FF6600"/>
                </a:solidFill>
                <a:round/>
                <a:headEnd/>
                <a:tailEnd/>
              </a:ln>
            </p:spPr>
          </p:cxnSp>
          <p:cxnSp>
            <p:nvCxnSpPr>
              <p:cNvPr id="46111" name="直線コネクタ 11"/>
              <p:cNvCxnSpPr>
                <a:cxnSpLocks noChangeShapeType="1"/>
              </p:cNvCxnSpPr>
              <p:nvPr/>
            </p:nvCxnSpPr>
            <p:spPr bwMode="auto">
              <a:xfrm flipV="1">
                <a:off x="7020272" y="1484784"/>
                <a:ext cx="1944216" cy="1224136"/>
              </a:xfrm>
              <a:prstGeom prst="line">
                <a:avLst/>
              </a:prstGeom>
              <a:noFill/>
              <a:ln w="123825" algn="ctr">
                <a:solidFill>
                  <a:srgbClr val="FF6600"/>
                </a:solidFill>
                <a:prstDash val="sysDash"/>
                <a:round/>
                <a:headEnd/>
                <a:tailEnd/>
              </a:ln>
            </p:spPr>
          </p:cxnSp>
          <p:cxnSp>
            <p:nvCxnSpPr>
              <p:cNvPr id="46112" name="直線コネクタ 12"/>
              <p:cNvCxnSpPr>
                <a:cxnSpLocks noChangeShapeType="1"/>
              </p:cNvCxnSpPr>
              <p:nvPr/>
            </p:nvCxnSpPr>
            <p:spPr bwMode="auto">
              <a:xfrm flipV="1">
                <a:off x="323528" y="4149080"/>
                <a:ext cx="2520280" cy="432048"/>
              </a:xfrm>
              <a:prstGeom prst="line">
                <a:avLst/>
              </a:prstGeom>
              <a:noFill/>
              <a:ln w="123825" algn="ctr">
                <a:solidFill>
                  <a:srgbClr val="FF6600"/>
                </a:solidFill>
                <a:round/>
                <a:headEnd/>
                <a:tailEnd/>
              </a:ln>
            </p:spPr>
          </p:cxnSp>
        </p:grpSp>
        <p:sp>
          <p:nvSpPr>
            <p:cNvPr id="46113" name="テキスト ボックス 87"/>
            <p:cNvSpPr txBox="1">
              <a:spLocks noChangeArrowheads="1"/>
            </p:cNvSpPr>
            <p:nvPr/>
          </p:nvSpPr>
          <p:spPr bwMode="auto">
            <a:xfrm rot="-554276">
              <a:off x="806454" y="3981888"/>
              <a:ext cx="1440160" cy="379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ja-JP" altLang="en-US">
                  <a:solidFill>
                    <a:srgbClr val="FF6600"/>
                  </a:solidFill>
                </a:rPr>
                <a:t>銀座線</a:t>
              </a:r>
            </a:p>
          </p:txBody>
        </p:sp>
      </p:grpSp>
      <p:grpSp>
        <p:nvGrpSpPr>
          <p:cNvPr id="12" name="グループ化 91"/>
          <p:cNvGrpSpPr>
            <a:grpSpLocks/>
          </p:cNvGrpSpPr>
          <p:nvPr/>
        </p:nvGrpSpPr>
        <p:grpSpPr bwMode="auto">
          <a:xfrm>
            <a:off x="3419475" y="765175"/>
            <a:ext cx="1584325" cy="5327650"/>
            <a:chOff x="3419872" y="764704"/>
            <a:chExt cx="1584176" cy="5328592"/>
          </a:xfrm>
        </p:grpSpPr>
        <p:grpSp>
          <p:nvGrpSpPr>
            <p:cNvPr id="46115" name="グループ化 92"/>
            <p:cNvGrpSpPr>
              <a:grpSpLocks/>
            </p:cNvGrpSpPr>
            <p:nvPr/>
          </p:nvGrpSpPr>
          <p:grpSpPr bwMode="auto">
            <a:xfrm>
              <a:off x="3419872" y="764704"/>
              <a:ext cx="1584176" cy="5328592"/>
              <a:chOff x="3419872" y="764704"/>
              <a:chExt cx="1584176" cy="5328592"/>
            </a:xfrm>
          </p:grpSpPr>
          <p:cxnSp>
            <p:nvCxnSpPr>
              <p:cNvPr id="46116" name="直線コネクタ 94"/>
              <p:cNvCxnSpPr>
                <a:cxnSpLocks noChangeShapeType="1"/>
              </p:cNvCxnSpPr>
              <p:nvPr/>
            </p:nvCxnSpPr>
            <p:spPr bwMode="auto">
              <a:xfrm flipH="1" flipV="1">
                <a:off x="3563888" y="2852936"/>
                <a:ext cx="1224136" cy="3096344"/>
              </a:xfrm>
              <a:prstGeom prst="line">
                <a:avLst/>
              </a:prstGeom>
              <a:noFill/>
              <a:ln w="123825" algn="ctr">
                <a:solidFill>
                  <a:srgbClr val="CC6600"/>
                </a:solidFill>
                <a:prstDash val="sysDash"/>
                <a:round/>
                <a:headEnd/>
                <a:tailEnd/>
              </a:ln>
            </p:spPr>
          </p:cxnSp>
          <p:cxnSp>
            <p:nvCxnSpPr>
              <p:cNvPr id="46117" name="直線コネクタ 18"/>
              <p:cNvCxnSpPr>
                <a:cxnSpLocks noChangeShapeType="1"/>
              </p:cNvCxnSpPr>
              <p:nvPr/>
            </p:nvCxnSpPr>
            <p:spPr bwMode="auto">
              <a:xfrm flipH="1" flipV="1">
                <a:off x="4788024" y="5949280"/>
                <a:ext cx="216024" cy="144016"/>
              </a:xfrm>
              <a:prstGeom prst="line">
                <a:avLst/>
              </a:prstGeom>
              <a:noFill/>
              <a:ln w="123825" algn="ctr">
                <a:solidFill>
                  <a:srgbClr val="CC6600"/>
                </a:solidFill>
                <a:prstDash val="sysDash"/>
                <a:round/>
                <a:headEnd/>
                <a:tailEnd/>
              </a:ln>
            </p:spPr>
          </p:cxnSp>
          <p:cxnSp>
            <p:nvCxnSpPr>
              <p:cNvPr id="46118" name="直線コネクタ 19"/>
              <p:cNvCxnSpPr>
                <a:cxnSpLocks noChangeShapeType="1"/>
              </p:cNvCxnSpPr>
              <p:nvPr/>
            </p:nvCxnSpPr>
            <p:spPr bwMode="auto">
              <a:xfrm flipH="1" flipV="1">
                <a:off x="3419872" y="764704"/>
                <a:ext cx="144016" cy="2160240"/>
              </a:xfrm>
              <a:prstGeom prst="line">
                <a:avLst/>
              </a:prstGeom>
              <a:noFill/>
              <a:ln w="123825" algn="ctr">
                <a:solidFill>
                  <a:srgbClr val="CC6600"/>
                </a:solidFill>
                <a:prstDash val="sysDash"/>
                <a:round/>
                <a:headEnd/>
                <a:tailEnd/>
              </a:ln>
            </p:spPr>
          </p:cxnSp>
        </p:grpSp>
        <p:sp>
          <p:nvSpPr>
            <p:cNvPr id="46119" name="テキスト ボックス 93"/>
            <p:cNvSpPr txBox="1">
              <a:spLocks noChangeArrowheads="1"/>
            </p:cNvSpPr>
            <p:nvPr/>
          </p:nvSpPr>
          <p:spPr bwMode="auto">
            <a:xfrm rot="-1149141">
              <a:off x="3791937" y="4159299"/>
              <a:ext cx="471924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ja-JP" altLang="en-US">
                  <a:solidFill>
                    <a:srgbClr val="CC6600"/>
                  </a:solidFill>
                </a:rPr>
                <a:t>副都心線</a:t>
              </a:r>
            </a:p>
          </p:txBody>
        </p:sp>
      </p:grpSp>
      <p:sp>
        <p:nvSpPr>
          <p:cNvPr id="46120" name="テキスト ボックス 97"/>
          <p:cNvSpPr txBox="1">
            <a:spLocks noChangeArrowheads="1"/>
          </p:cNvSpPr>
          <p:nvPr/>
        </p:nvSpPr>
        <p:spPr bwMode="auto">
          <a:xfrm>
            <a:off x="539750" y="2636838"/>
            <a:ext cx="1223963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>
                <a:solidFill>
                  <a:srgbClr val="6600FF"/>
                </a:solidFill>
              </a:rPr>
              <a:t>半蔵門線</a:t>
            </a:r>
          </a:p>
        </p:txBody>
      </p:sp>
      <p:sp>
        <p:nvSpPr>
          <p:cNvPr id="46121" name="テキスト ボックス 98"/>
          <p:cNvSpPr txBox="1">
            <a:spLocks noChangeArrowheads="1"/>
          </p:cNvSpPr>
          <p:nvPr/>
        </p:nvSpPr>
        <p:spPr bwMode="auto">
          <a:xfrm rot="-1170166">
            <a:off x="2227263" y="4941888"/>
            <a:ext cx="47307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ja-JP" altLang="en-US">
                <a:solidFill>
                  <a:srgbClr val="99FF33"/>
                </a:solidFill>
              </a:rPr>
              <a:t>山手線</a:t>
            </a:r>
          </a:p>
        </p:txBody>
      </p:sp>
      <p:grpSp>
        <p:nvGrpSpPr>
          <p:cNvPr id="14" name="グループ化 99"/>
          <p:cNvGrpSpPr>
            <a:grpSpLocks/>
          </p:cNvGrpSpPr>
          <p:nvPr/>
        </p:nvGrpSpPr>
        <p:grpSpPr bwMode="auto">
          <a:xfrm>
            <a:off x="4470400" y="2471738"/>
            <a:ext cx="1438275" cy="1798637"/>
            <a:chOff x="4469660" y="2472264"/>
            <a:chExt cx="1439348" cy="1797865"/>
          </a:xfrm>
        </p:grpSpPr>
        <p:sp>
          <p:nvSpPr>
            <p:cNvPr id="46123" name="平行四辺形 100"/>
            <p:cNvSpPr>
              <a:spLocks noChangeArrowheads="1"/>
            </p:cNvSpPr>
            <p:nvPr/>
          </p:nvSpPr>
          <p:spPr bwMode="auto">
            <a:xfrm rot="-1181689">
              <a:off x="4545032" y="3553533"/>
              <a:ext cx="1363976" cy="504056"/>
            </a:xfrm>
            <a:prstGeom prst="parallelogram">
              <a:avLst>
                <a:gd name="adj" fmla="val 38097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  <p:sp>
          <p:nvSpPr>
            <p:cNvPr id="46124" name="平行四辺形 101"/>
            <p:cNvSpPr>
              <a:spLocks noChangeArrowheads="1"/>
            </p:cNvSpPr>
            <p:nvPr/>
          </p:nvSpPr>
          <p:spPr bwMode="auto">
            <a:xfrm rot="4137446" flipV="1">
              <a:off x="4034527" y="3633518"/>
              <a:ext cx="1071744" cy="201477"/>
            </a:xfrm>
            <a:prstGeom prst="parallelogram">
              <a:avLst>
                <a:gd name="adj" fmla="val 243463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  <p:sp>
          <p:nvSpPr>
            <p:cNvPr id="46125" name="平行四辺形 28"/>
            <p:cNvSpPr>
              <a:spLocks noChangeArrowheads="1"/>
            </p:cNvSpPr>
            <p:nvPr/>
          </p:nvSpPr>
          <p:spPr bwMode="auto">
            <a:xfrm rot="-6660000">
              <a:off x="4848087" y="2671269"/>
              <a:ext cx="576000" cy="1188000"/>
            </a:xfrm>
            <a:prstGeom prst="parallelogram">
              <a:avLst>
                <a:gd name="adj" fmla="val 2866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  <p:sp>
          <p:nvSpPr>
            <p:cNvPr id="46126" name="平行四辺形 103"/>
            <p:cNvSpPr>
              <a:spLocks noChangeArrowheads="1"/>
            </p:cNvSpPr>
            <p:nvPr/>
          </p:nvSpPr>
          <p:spPr bwMode="auto">
            <a:xfrm rot="-1181689">
              <a:off x="4768806" y="2927162"/>
              <a:ext cx="955322" cy="504056"/>
            </a:xfrm>
            <a:prstGeom prst="parallelogram">
              <a:avLst>
                <a:gd name="adj" fmla="val 38090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  <p:sp>
          <p:nvSpPr>
            <p:cNvPr id="46127" name="平行四辺形 104"/>
            <p:cNvSpPr>
              <a:spLocks noChangeArrowheads="1"/>
            </p:cNvSpPr>
            <p:nvPr/>
          </p:nvSpPr>
          <p:spPr bwMode="auto">
            <a:xfrm rot="4137446" flipV="1">
              <a:off x="4319210" y="3025330"/>
              <a:ext cx="962407" cy="189396"/>
            </a:xfrm>
            <a:prstGeom prst="parallelogram">
              <a:avLst>
                <a:gd name="adj" fmla="val 243463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  <p:sp>
          <p:nvSpPr>
            <p:cNvPr id="46128" name="平行四辺形 105"/>
            <p:cNvSpPr>
              <a:spLocks noChangeArrowheads="1"/>
            </p:cNvSpPr>
            <p:nvPr/>
          </p:nvSpPr>
          <p:spPr bwMode="auto">
            <a:xfrm rot="-6660000">
              <a:off x="4926419" y="2320981"/>
              <a:ext cx="473843" cy="776410"/>
            </a:xfrm>
            <a:prstGeom prst="parallelogram">
              <a:avLst>
                <a:gd name="adj" fmla="val 2866"/>
              </a:avLst>
            </a:prstGeom>
            <a:solidFill>
              <a:srgbClr val="EBE600">
                <a:alpha val="50195"/>
              </a:srgbClr>
            </a:soli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ja-JP" altLang="en-US" sz="2800" b="1" baseline="15000">
                <a:latin typeface="ＭＳ Ｐゴシック" pitchFamily="50" charset="-128"/>
              </a:endParaRPr>
            </a:p>
          </p:txBody>
        </p:sp>
      </p:grpSp>
      <p:pic>
        <p:nvPicPr>
          <p:cNvPr id="46130" name="図 107" descr="断面図（発注区分図）-評定用　付図（断面図）4.eps"/>
          <p:cNvPicPr>
            <a:picLocks noChangeAspect="1"/>
          </p:cNvPicPr>
          <p:nvPr/>
        </p:nvPicPr>
        <p:blipFill>
          <a:blip r:embed="rId3" cstate="print"/>
          <a:srcRect l="937" t="3239" r="938" b="3682"/>
          <a:stretch>
            <a:fillRect/>
          </a:stretch>
        </p:blipFill>
        <p:spPr bwMode="auto">
          <a:xfrm>
            <a:off x="323850" y="765175"/>
            <a:ext cx="8342313" cy="558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10" name="直線矢印コネクタ 109"/>
          <p:cNvCxnSpPr>
            <a:stCxn id="46138" idx="3"/>
          </p:cNvCxnSpPr>
          <p:nvPr/>
        </p:nvCxnSpPr>
        <p:spPr>
          <a:xfrm>
            <a:off x="6267450" y="3773488"/>
            <a:ext cx="419100" cy="863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133" name="テキスト ボックス 110"/>
          <p:cNvSpPr txBox="1">
            <a:spLocks noChangeArrowheads="1"/>
          </p:cNvSpPr>
          <p:nvPr/>
        </p:nvSpPr>
        <p:spPr bwMode="auto">
          <a:xfrm>
            <a:off x="395288" y="5980113"/>
            <a:ext cx="1533525" cy="330200"/>
          </a:xfrm>
          <a:prstGeom prst="rect">
            <a:avLst/>
          </a:prstGeom>
          <a:solidFill>
            <a:srgbClr val="CCFFCC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n-US" altLang="ja-JP" sz="1400">
                <a:ea typeface="HGPｺﾞｼｯｸE" pitchFamily="50" charset="-128"/>
              </a:rPr>
              <a:t>Fukutoshin Line</a:t>
            </a:r>
            <a:endParaRPr lang="ja-JP" altLang="en-US" sz="1400">
              <a:ea typeface="HGPｺﾞｼｯｸE" pitchFamily="50" charset="-128"/>
            </a:endParaRPr>
          </a:p>
        </p:txBody>
      </p:sp>
      <p:cxnSp>
        <p:nvCxnSpPr>
          <p:cNvPr id="112" name="直線矢印コネクタ 111"/>
          <p:cNvCxnSpPr>
            <a:stCxn id="46133" idx="0"/>
          </p:cNvCxnSpPr>
          <p:nvPr/>
        </p:nvCxnSpPr>
        <p:spPr>
          <a:xfrm flipH="1" flipV="1">
            <a:off x="1157288" y="5608638"/>
            <a:ext cx="4762" cy="3587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135" name="グループ化 40"/>
          <p:cNvGrpSpPr>
            <a:grpSpLocks/>
          </p:cNvGrpSpPr>
          <p:nvPr/>
        </p:nvGrpSpPr>
        <p:grpSpPr bwMode="auto">
          <a:xfrm>
            <a:off x="735013" y="4511675"/>
            <a:ext cx="6451600" cy="1243013"/>
            <a:chOff x="833916" y="4511174"/>
            <a:chExt cx="6452728" cy="1242728"/>
          </a:xfrm>
        </p:grpSpPr>
        <p:sp>
          <p:nvSpPr>
            <p:cNvPr id="115" name="角丸四角形 114"/>
            <p:cNvSpPr/>
            <p:nvPr/>
          </p:nvSpPr>
          <p:spPr>
            <a:xfrm>
              <a:off x="6643594" y="4511174"/>
              <a:ext cx="643050" cy="939585"/>
            </a:xfrm>
            <a:prstGeom prst="roundRect">
              <a:avLst/>
            </a:prstGeom>
            <a:solidFill>
              <a:srgbClr val="FFFF00">
                <a:alpha val="4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116" name="角丸四角形 115"/>
            <p:cNvSpPr/>
            <p:nvPr/>
          </p:nvSpPr>
          <p:spPr>
            <a:xfrm>
              <a:off x="833916" y="5015883"/>
              <a:ext cx="1217825" cy="738019"/>
            </a:xfrm>
            <a:prstGeom prst="roundRect">
              <a:avLst/>
            </a:prstGeom>
            <a:solidFill>
              <a:srgbClr val="FFFF00">
                <a:alpha val="4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</p:grpSp>
      <p:sp>
        <p:nvSpPr>
          <p:cNvPr id="46138" name="テキスト ボックス 113"/>
          <p:cNvSpPr txBox="1">
            <a:spLocks noChangeArrowheads="1"/>
          </p:cNvSpPr>
          <p:nvPr/>
        </p:nvSpPr>
        <p:spPr bwMode="auto">
          <a:xfrm>
            <a:off x="5003800" y="3608388"/>
            <a:ext cx="1250950" cy="330200"/>
          </a:xfrm>
          <a:prstGeom prst="rect">
            <a:avLst/>
          </a:prstGeom>
          <a:solidFill>
            <a:srgbClr val="FFFFCC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n-US" altLang="ja-JP" sz="1400">
                <a:ea typeface="HGPｺﾞｼｯｸE" pitchFamily="50" charset="-128"/>
              </a:rPr>
              <a:t>Ginza Line</a:t>
            </a:r>
            <a:endParaRPr lang="ja-JP" altLang="en-US" sz="1400">
              <a:ea typeface="HGPｺﾞｼｯｸE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6" name="Picture 12" descr="G:\タイ\作図\BuildingGuida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714375"/>
            <a:ext cx="8334375" cy="5505450"/>
          </a:xfrm>
          <a:prstGeom prst="rect">
            <a:avLst/>
          </a:prstGeom>
          <a:noFill/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50825" y="188913"/>
            <a:ext cx="25622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altLang="ja-JP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Building Guidance</a:t>
            </a:r>
            <a:endParaRPr lang="ja-JP" altLang="en-US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87" name="正方形/長方形 5"/>
          <p:cNvSpPr>
            <a:spLocks noChangeArrowheads="1"/>
          </p:cNvSpPr>
          <p:nvPr/>
        </p:nvSpPr>
        <p:spPr bwMode="auto">
          <a:xfrm>
            <a:off x="3500438" y="4143375"/>
            <a:ext cx="571500" cy="21431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ja-JP" altLang="en-US"/>
          </a:p>
        </p:txBody>
      </p:sp>
      <p:sp>
        <p:nvSpPr>
          <p:cNvPr id="16388" name="正方形/長方形 6"/>
          <p:cNvSpPr>
            <a:spLocks noChangeArrowheads="1"/>
          </p:cNvSpPr>
          <p:nvPr/>
        </p:nvSpPr>
        <p:spPr bwMode="auto">
          <a:xfrm>
            <a:off x="1928813" y="1714500"/>
            <a:ext cx="914400" cy="9144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ja-JP" altLang="en-US"/>
          </a:p>
        </p:txBody>
      </p:sp>
      <p:sp>
        <p:nvSpPr>
          <p:cNvPr id="11" name="対角する 2 つの角を丸めた四角形 10"/>
          <p:cNvSpPr/>
          <p:nvPr/>
        </p:nvSpPr>
        <p:spPr bwMode="auto">
          <a:xfrm>
            <a:off x="2428875" y="714375"/>
            <a:ext cx="1428750" cy="1143000"/>
          </a:xfrm>
          <a:prstGeom prst="round2Diag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endParaRPr lang="ja-JP" altLang="en-US">
              <a:latin typeface="ＭＳ Ｐゴシック" pitchFamily="50" charset="-128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58920" y="1671638"/>
            <a:ext cx="860425" cy="374650"/>
          </a:xfrm>
          <a:prstGeom prst="rect">
            <a:avLst/>
          </a:prstGeom>
          <a:noFill/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wrap="none" lIns="36000" tIns="0" rIns="36000" bIns="0" anchor="ctr" anchorCtr="1">
            <a:spAutoFit/>
          </a:bodyPr>
          <a:lstStyle/>
          <a:p>
            <a:pPr algn="ctr"/>
            <a:r>
              <a:rPr lang="en-US" altLang="ja-JP" dirty="0"/>
              <a:t>Office</a:t>
            </a:r>
            <a:endParaRPr lang="ja-JP" altLang="en-US" dirty="0"/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488130" y="3210632"/>
            <a:ext cx="985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0" rIns="36000" bIns="0" anchor="ctr" anchorCtr="1">
            <a:spAutoFit/>
          </a:bodyPr>
          <a:lstStyle/>
          <a:p>
            <a:pPr algn="ctr"/>
            <a:r>
              <a:rPr lang="en-US" altLang="ja-JP" dirty="0"/>
              <a:t>Culture</a:t>
            </a:r>
            <a:endParaRPr lang="ja-JP" altLang="en-US" dirty="0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384493" y="4515817"/>
            <a:ext cx="12140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0" rIns="36000" bIns="0" anchor="ctr" anchorCtr="1">
            <a:spAutoFit/>
          </a:bodyPr>
          <a:lstStyle/>
          <a:p>
            <a:pPr marL="457200" indent="-457200" algn="ctr"/>
            <a:r>
              <a:rPr lang="en-US" altLang="ja-JP" sz="1800" dirty="0"/>
              <a:t>Commercial</a:t>
            </a: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7071492" y="5243513"/>
            <a:ext cx="72548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1200" dirty="0"/>
              <a:t>Parking Lot</a:t>
            </a: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6978650" y="3514402"/>
            <a:ext cx="406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1800" dirty="0"/>
              <a:t>65m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978650" y="2794322"/>
            <a:ext cx="520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1800" dirty="0"/>
              <a:t>100m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300192" y="714375"/>
            <a:ext cx="12398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1800" dirty="0"/>
              <a:t>Max Height</a:t>
            </a:r>
          </a:p>
          <a:p>
            <a:pPr algn="ctr"/>
            <a:r>
              <a:rPr lang="en-US" altLang="ja-JP" sz="1800" dirty="0"/>
              <a:t>GL+182.50m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8159750" y="5197475"/>
            <a:ext cx="406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1800"/>
              <a:t>40m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088920" y="5874515"/>
            <a:ext cx="1929750" cy="44203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36000" tIns="36000" rIns="36000" bIns="36000" anchor="ctr" anchorCtr="1">
            <a:spAutoFit/>
          </a:bodyPr>
          <a:lstStyle/>
          <a:p>
            <a:pPr algn="ctr"/>
            <a:r>
              <a:rPr lang="en-US" altLang="ja-JP" sz="1200" dirty="0" err="1"/>
              <a:t>Fukutoshin</a:t>
            </a:r>
            <a:r>
              <a:rPr lang="en-US" altLang="ja-JP" sz="1200" dirty="0"/>
              <a:t> Line – </a:t>
            </a:r>
            <a:r>
              <a:rPr lang="en-US" altLang="ja-JP" sz="1200" dirty="0" err="1"/>
              <a:t>Toyoko</a:t>
            </a:r>
            <a:r>
              <a:rPr lang="en-US" altLang="ja-JP" sz="1200" dirty="0"/>
              <a:t> Line</a:t>
            </a:r>
          </a:p>
          <a:p>
            <a:pPr algn="ctr"/>
            <a:r>
              <a:rPr lang="en-US" altLang="ja-JP" sz="1200" dirty="0"/>
              <a:t>Shibuya Station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766948" y="4506853"/>
            <a:ext cx="56991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1000" dirty="0"/>
              <a:t>Ginza Line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284163" y="188913"/>
            <a:ext cx="3208337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ja-JP" kern="0" dirty="0">
                <a:latin typeface="+mn-lt"/>
                <a:ea typeface="+mn-ea"/>
              </a:rPr>
              <a:t>Construction Term</a:t>
            </a:r>
            <a:endParaRPr lang="ja-JP" altLang="en-US" kern="0" dirty="0">
              <a:latin typeface="+mn-lt"/>
              <a:ea typeface="+mn-ea"/>
            </a:endParaRPr>
          </a:p>
        </p:txBody>
      </p:sp>
      <p:pic>
        <p:nvPicPr>
          <p:cNvPr id="1741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288" y="765175"/>
            <a:ext cx="864711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左右矢印 1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7450" y="950913"/>
            <a:ext cx="6321425" cy="993775"/>
          </a:xfrm>
          <a:prstGeom prst="rect">
            <a:avLst/>
          </a:prstGeom>
          <a:noFill/>
        </p:spPr>
      </p:pic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2990850" y="1236663"/>
            <a:ext cx="52530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sz="2800" b="1" baseline="15000"/>
              <a:t>Construction work</a:t>
            </a:r>
            <a:r>
              <a:rPr lang="en-US" altLang="ja-JP" sz="2800" b="1"/>
              <a:t> </a:t>
            </a:r>
            <a:r>
              <a:rPr lang="en-US" altLang="ja-JP" sz="2800" b="1" baseline="15000"/>
              <a:t>33month</a:t>
            </a:r>
            <a:endParaRPr lang="ja-JP" altLang="en-US" sz="2800" b="1" baseline="15000"/>
          </a:p>
        </p:txBody>
      </p:sp>
      <p:cxnSp>
        <p:nvCxnSpPr>
          <p:cNvPr id="17430" name="直線コネクタ 18"/>
          <p:cNvCxnSpPr>
            <a:cxnSpLocks noChangeShapeType="1"/>
          </p:cNvCxnSpPr>
          <p:nvPr/>
        </p:nvCxnSpPr>
        <p:spPr bwMode="auto">
          <a:xfrm>
            <a:off x="2700338" y="1250950"/>
            <a:ext cx="0" cy="4608513"/>
          </a:xfrm>
          <a:prstGeom prst="line">
            <a:avLst/>
          </a:prstGeom>
          <a:noFill/>
          <a:ln w="508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7431" name="直線コネクタ 19"/>
          <p:cNvCxnSpPr>
            <a:cxnSpLocks noChangeShapeType="1"/>
          </p:cNvCxnSpPr>
          <p:nvPr/>
        </p:nvCxnSpPr>
        <p:spPr bwMode="auto">
          <a:xfrm>
            <a:off x="8532813" y="1250950"/>
            <a:ext cx="0" cy="4608513"/>
          </a:xfrm>
          <a:prstGeom prst="line">
            <a:avLst/>
          </a:prstGeom>
          <a:noFill/>
          <a:ln w="508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21" name="左右矢印 20"/>
          <p:cNvSpPr/>
          <p:nvPr/>
        </p:nvSpPr>
        <p:spPr bwMode="auto">
          <a:xfrm>
            <a:off x="1115501" y="2636797"/>
            <a:ext cx="1584662" cy="936397"/>
          </a:xfrm>
          <a:prstGeom prst="leftRightArrow">
            <a:avLst>
              <a:gd name="adj1" fmla="val 61758"/>
              <a:gd name="adj2" fmla="val 48934"/>
            </a:avLst>
          </a:prstGeom>
          <a:solidFill>
            <a:srgbClr val="FFC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anchor="ctr" anchorCtr="1"/>
          <a:lstStyle/>
          <a:p>
            <a:pPr marL="342900" indent="-342900">
              <a:spcBef>
                <a:spcPct val="20000"/>
              </a:spcBef>
            </a:pPr>
            <a:r>
              <a:rPr lang="en-US" altLang="ja-JP" sz="1200" b="1"/>
              <a:t>Demolish Work</a:t>
            </a:r>
          </a:p>
          <a:p>
            <a:pPr marL="342900" indent="-342900">
              <a:spcBef>
                <a:spcPct val="20000"/>
              </a:spcBef>
            </a:pPr>
            <a:r>
              <a:rPr lang="ja-JP" altLang="en-US" sz="1200"/>
              <a:t>　　　</a:t>
            </a:r>
            <a:r>
              <a:rPr lang="en-US" altLang="ja-JP" sz="1200" b="1"/>
              <a:t>9month</a:t>
            </a:r>
            <a:endParaRPr lang="ja-JP" altLang="en-US" sz="1200" b="1"/>
          </a:p>
        </p:txBody>
      </p:sp>
      <p:pic>
        <p:nvPicPr>
          <p:cNvPr id="17418" name="左右矢印 2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8750" y="1333500"/>
            <a:ext cx="2633663" cy="2378075"/>
          </a:xfrm>
          <a:prstGeom prst="rect">
            <a:avLst/>
          </a:prstGeom>
          <a:noFill/>
        </p:spPr>
      </p:pic>
      <p:sp>
        <p:nvSpPr>
          <p:cNvPr id="17419" name="Text Box 11"/>
          <p:cNvSpPr txBox="1">
            <a:spLocks noChangeArrowheads="1"/>
          </p:cNvSpPr>
          <p:nvPr/>
        </p:nvSpPr>
        <p:spPr bwMode="auto">
          <a:xfrm rot="19116749">
            <a:off x="4102100" y="2398713"/>
            <a:ext cx="23669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b="1" baseline="15000"/>
              <a:t>Steel frame work 12month</a:t>
            </a:r>
            <a:endParaRPr lang="ja-JP" altLang="en-US" b="1" baseline="15000"/>
          </a:p>
        </p:txBody>
      </p:sp>
      <p:sp>
        <p:nvSpPr>
          <p:cNvPr id="24" name="左右矢印 23"/>
          <p:cNvSpPr/>
          <p:nvPr/>
        </p:nvSpPr>
        <p:spPr bwMode="auto">
          <a:xfrm>
            <a:off x="2124130" y="4652848"/>
            <a:ext cx="2735819" cy="720724"/>
          </a:xfrm>
          <a:prstGeom prst="leftRightArrow">
            <a:avLst>
              <a:gd name="adj1" fmla="val 61758"/>
              <a:gd name="adj2" fmla="val 93113"/>
            </a:avLst>
          </a:prstGeom>
          <a:solidFill>
            <a:srgbClr val="CC99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anchor="ctr" anchorCtr="1"/>
          <a:lstStyle/>
          <a:p>
            <a:pPr marL="342900" indent="-342900">
              <a:spcBef>
                <a:spcPct val="20000"/>
              </a:spcBef>
            </a:pPr>
            <a:r>
              <a:rPr lang="en-US" altLang="ja-JP" sz="1200" b="1"/>
              <a:t>Withdraw Subterranean obstacle16month</a:t>
            </a:r>
            <a:endParaRPr lang="ja-JP" altLang="en-US" sz="1200" b="1"/>
          </a:p>
        </p:txBody>
      </p:sp>
      <p:pic>
        <p:nvPicPr>
          <p:cNvPr id="17424" name="左右矢印 24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83000" y="3760788"/>
            <a:ext cx="3290888" cy="920750"/>
          </a:xfrm>
          <a:prstGeom prst="rect">
            <a:avLst/>
          </a:prstGeom>
          <a:noFill/>
        </p:spPr>
      </p:pic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4102100" y="4125913"/>
            <a:ext cx="23812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marL="342900" indent="-342900">
              <a:spcBef>
                <a:spcPct val="20000"/>
              </a:spcBef>
            </a:pPr>
            <a:r>
              <a:rPr lang="en-US" altLang="ja-JP" sz="1800" b="1" baseline="15000"/>
              <a:t>Excavation and Fundation 16month</a:t>
            </a:r>
            <a:endParaRPr lang="ja-JP" altLang="en-US" sz="1800" b="1" baseline="15000"/>
          </a:p>
        </p:txBody>
      </p:sp>
      <p:pic>
        <p:nvPicPr>
          <p:cNvPr id="17414" name="左右矢印 25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0050" y="2535238"/>
            <a:ext cx="2578100" cy="920750"/>
          </a:xfrm>
          <a:prstGeom prst="rect">
            <a:avLst/>
          </a:prstGeom>
          <a:noFill/>
        </p:spPr>
      </p:pic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619750" y="2947988"/>
            <a:ext cx="23431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sz="1600" b="1" baseline="15000"/>
              <a:t>Theater finishing work  12month</a:t>
            </a:r>
            <a:endParaRPr lang="ja-JP" altLang="en-US" sz="1600" b="1" baseline="15000"/>
          </a:p>
        </p:txBody>
      </p:sp>
      <p:sp>
        <p:nvSpPr>
          <p:cNvPr id="27" name="角丸四角形吹き出し 26"/>
          <p:cNvSpPr>
            <a:spLocks noChangeArrowheads="1"/>
          </p:cNvSpPr>
          <p:nvPr/>
        </p:nvSpPr>
        <p:spPr bwMode="auto">
          <a:xfrm>
            <a:off x="5292725" y="3500438"/>
            <a:ext cx="1150938" cy="360362"/>
          </a:xfrm>
          <a:prstGeom prst="wedgeRoundRectCallout">
            <a:avLst>
              <a:gd name="adj1" fmla="val -34060"/>
              <a:gd name="adj2" fmla="val -159454"/>
              <a:gd name="adj3" fmla="val 16667"/>
            </a:avLst>
          </a:prstGeom>
          <a:solidFill>
            <a:srgbClr val="FF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2800" b="1" baseline="15000"/>
              <a:t>Lift-up</a:t>
            </a:r>
            <a:endParaRPr lang="ja-JP" altLang="en-US" sz="2800" b="1" baseline="15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タイトル 2"/>
          <p:cNvSpPr txBox="1">
            <a:spLocks/>
          </p:cNvSpPr>
          <p:nvPr/>
        </p:nvSpPr>
        <p:spPr bwMode="auto">
          <a:xfrm>
            <a:off x="266700" y="142875"/>
            <a:ext cx="43767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ja-JP" b="1" kern="0" dirty="0">
                <a:latin typeface="+mn-lt"/>
                <a:ea typeface="+mn-ea"/>
              </a:rPr>
              <a:t>Reduction of Construction Term </a:t>
            </a:r>
            <a:endParaRPr lang="ja-JP" altLang="en-US" b="1" kern="0" dirty="0">
              <a:latin typeface="+mn-lt"/>
              <a:ea typeface="+mn-ea"/>
            </a:endParaRPr>
          </a:p>
        </p:txBody>
      </p:sp>
      <p:pic>
        <p:nvPicPr>
          <p:cNvPr id="18449" name="Picture 17" descr="G:\タイ\作図\redu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219200"/>
            <a:ext cx="8515350" cy="4895850"/>
          </a:xfrm>
          <a:prstGeom prst="rect">
            <a:avLst/>
          </a:prstGeom>
          <a:noFill/>
        </p:spPr>
      </p:pic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1928813" y="806450"/>
            <a:ext cx="54292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1800"/>
              <a:t>Reduction of Term using Multi Stage Construction Method</a:t>
            </a:r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619250" y="1252538"/>
            <a:ext cx="965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>
                <a:solidFill>
                  <a:schemeClr val="bg1"/>
                </a:solidFill>
              </a:rPr>
              <a:t>Theater and Office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890713" y="2514600"/>
            <a:ext cx="4222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>
                <a:solidFill>
                  <a:schemeClr val="bg1"/>
                </a:solidFill>
              </a:rPr>
              <a:t>Theater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666875" y="1676400"/>
            <a:ext cx="917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/>
              <a:t>Two Step Method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76400" y="2971800"/>
            <a:ext cx="815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/>
              <a:t>Lift-Up Method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717576" y="4314825"/>
            <a:ext cx="838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 dirty="0"/>
              <a:t>Reverse Method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725613" y="3810000"/>
            <a:ext cx="7159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>
                <a:solidFill>
                  <a:schemeClr val="bg1"/>
                </a:solidFill>
              </a:rPr>
              <a:t>Culture Block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6530975" y="4005263"/>
            <a:ext cx="86201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200">
                <a:solidFill>
                  <a:schemeClr val="bg1"/>
                </a:solidFill>
              </a:rPr>
              <a:t>Culture Block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789863" y="4005263"/>
            <a:ext cx="83502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200">
                <a:solidFill>
                  <a:schemeClr val="bg1"/>
                </a:solidFill>
              </a:rPr>
              <a:t>Sansha Block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8199438" y="1709738"/>
            <a:ext cx="39052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200">
                <a:solidFill>
                  <a:schemeClr val="bg1"/>
                </a:solidFill>
              </a:rPr>
              <a:t>Office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8143875" y="2252663"/>
            <a:ext cx="50641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200">
                <a:solidFill>
                  <a:schemeClr val="bg1"/>
                </a:solidFill>
              </a:rPr>
              <a:t>Theater 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546225" y="5029200"/>
            <a:ext cx="1196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>
            <a:spAutoFit/>
          </a:bodyPr>
          <a:lstStyle/>
          <a:p>
            <a:r>
              <a:rPr lang="en-US" altLang="ja-JP" sz="1000">
                <a:solidFill>
                  <a:schemeClr val="bg1"/>
                </a:solidFill>
              </a:rPr>
              <a:t>Ventilation Opening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739801" y="5517232"/>
            <a:ext cx="815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 dirty="0"/>
              <a:t>Normal Method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834313" y="4467225"/>
            <a:ext cx="815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/>
              <a:t>Normal Method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519863" y="4467225"/>
            <a:ext cx="838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/>
              <a:t>Reverse Method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7154863" y="3657600"/>
            <a:ext cx="542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/>
              <a:t>Multistage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6600825" y="5013325"/>
            <a:ext cx="6953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>
                <a:solidFill>
                  <a:schemeClr val="bg1"/>
                </a:solidFill>
              </a:rPr>
              <a:t>Sansha Block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6588224" y="5517232"/>
            <a:ext cx="8159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000" dirty="0"/>
              <a:t>Normal Method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5226050" y="5984875"/>
            <a:ext cx="573088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700"/>
              <a:t>Normal Method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3706813" y="5984875"/>
            <a:ext cx="587375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700"/>
              <a:t>Reverse Method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2863850" y="5984875"/>
            <a:ext cx="573088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700"/>
              <a:t>Normal Method</a:t>
            </a: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4645025" y="3298825"/>
            <a:ext cx="642938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700"/>
              <a:t>Two Step Method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90617劇場断面small"/>
          <p:cNvPicPr>
            <a:picLocks noChangeAspect="1" noChangeArrowheads="1"/>
          </p:cNvPicPr>
          <p:nvPr/>
        </p:nvPicPr>
        <p:blipFill>
          <a:blip r:embed="rId2" cstate="print"/>
          <a:srcRect l="10184" t="1817" r="737"/>
          <a:stretch>
            <a:fillRect/>
          </a:stretch>
        </p:blipFill>
        <p:spPr bwMode="auto">
          <a:xfrm>
            <a:off x="395288" y="765175"/>
            <a:ext cx="8424862" cy="557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タイトル 2"/>
          <p:cNvSpPr txBox="1">
            <a:spLocks/>
          </p:cNvSpPr>
          <p:nvPr/>
        </p:nvSpPr>
        <p:spPr bwMode="auto">
          <a:xfrm>
            <a:off x="571500" y="142875"/>
            <a:ext cx="45053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ja-JP" b="1" kern="0" dirty="0" err="1">
                <a:latin typeface="+mn-lt"/>
                <a:ea typeface="+mn-ea"/>
              </a:rPr>
              <a:t>Privent</a:t>
            </a:r>
            <a:r>
              <a:rPr lang="en-US" altLang="ja-JP" b="1" kern="0" dirty="0">
                <a:latin typeface="+mn-lt"/>
                <a:ea typeface="+mn-ea"/>
              </a:rPr>
              <a:t> Noise Method on Theater</a:t>
            </a:r>
            <a:endParaRPr lang="ja-JP" altLang="en-US" b="1" kern="0" dirty="0">
              <a:latin typeface="+mn-lt"/>
              <a:ea typeface="+mn-ea"/>
            </a:endParaRPr>
          </a:p>
        </p:txBody>
      </p:sp>
      <p:grpSp>
        <p:nvGrpSpPr>
          <p:cNvPr id="2" name="グループ化 47"/>
          <p:cNvGrpSpPr>
            <a:grpSpLocks/>
          </p:cNvGrpSpPr>
          <p:nvPr/>
        </p:nvGrpSpPr>
        <p:grpSpPr bwMode="auto">
          <a:xfrm>
            <a:off x="2733675" y="1628775"/>
            <a:ext cx="5654675" cy="3384550"/>
            <a:chOff x="2734320" y="1628800"/>
            <a:chExt cx="5654104" cy="3384376"/>
          </a:xfrm>
        </p:grpSpPr>
        <p:grpSp>
          <p:nvGrpSpPr>
            <p:cNvPr id="19487" name="グループ化 62"/>
            <p:cNvGrpSpPr>
              <a:grpSpLocks/>
            </p:cNvGrpSpPr>
            <p:nvPr/>
          </p:nvGrpSpPr>
          <p:grpSpPr bwMode="auto">
            <a:xfrm>
              <a:off x="2843808" y="1988840"/>
              <a:ext cx="5544616" cy="3024336"/>
              <a:chOff x="2843808" y="1988840"/>
              <a:chExt cx="5544616" cy="3024336"/>
            </a:xfrm>
          </p:grpSpPr>
          <p:cxnSp>
            <p:nvCxnSpPr>
              <p:cNvPr id="19489" name="直線コネクタ 50"/>
              <p:cNvCxnSpPr>
                <a:cxnSpLocks noChangeShapeType="1"/>
              </p:cNvCxnSpPr>
              <p:nvPr/>
            </p:nvCxnSpPr>
            <p:spPr bwMode="auto">
              <a:xfrm>
                <a:off x="7668344" y="4725144"/>
                <a:ext cx="0" cy="288032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  <p:cxnSp>
            <p:nvCxnSpPr>
              <p:cNvPr id="19490" name="直線コネクタ 51"/>
              <p:cNvCxnSpPr>
                <a:cxnSpLocks noChangeShapeType="1"/>
              </p:cNvCxnSpPr>
              <p:nvPr/>
            </p:nvCxnSpPr>
            <p:spPr bwMode="auto">
              <a:xfrm>
                <a:off x="5436096" y="5013176"/>
                <a:ext cx="2232248" cy="0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  <p:cxnSp>
            <p:nvCxnSpPr>
              <p:cNvPr id="19491" name="直線コネクタ 52"/>
              <p:cNvCxnSpPr>
                <a:cxnSpLocks noChangeShapeType="1"/>
              </p:cNvCxnSpPr>
              <p:nvPr/>
            </p:nvCxnSpPr>
            <p:spPr bwMode="auto">
              <a:xfrm>
                <a:off x="7668344" y="4725144"/>
                <a:ext cx="720080" cy="0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  <p:cxnSp>
            <p:nvCxnSpPr>
              <p:cNvPr id="19492" name="直線コネクタ 53"/>
              <p:cNvCxnSpPr>
                <a:cxnSpLocks noChangeShapeType="1"/>
              </p:cNvCxnSpPr>
              <p:nvPr/>
            </p:nvCxnSpPr>
            <p:spPr bwMode="auto">
              <a:xfrm flipV="1">
                <a:off x="2843808" y="1988840"/>
                <a:ext cx="0" cy="2520280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  <p:cxnSp>
            <p:nvCxnSpPr>
              <p:cNvPr id="19493" name="直線コネクタ 54"/>
              <p:cNvCxnSpPr>
                <a:cxnSpLocks noChangeShapeType="1"/>
              </p:cNvCxnSpPr>
              <p:nvPr/>
            </p:nvCxnSpPr>
            <p:spPr bwMode="auto">
              <a:xfrm>
                <a:off x="3419872" y="4509120"/>
                <a:ext cx="1872208" cy="288032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  <p:cxnSp>
            <p:nvCxnSpPr>
              <p:cNvPr id="19494" name="直線コネクタ 55"/>
              <p:cNvCxnSpPr>
                <a:cxnSpLocks noChangeShapeType="1"/>
              </p:cNvCxnSpPr>
              <p:nvPr/>
            </p:nvCxnSpPr>
            <p:spPr bwMode="auto">
              <a:xfrm>
                <a:off x="5292080" y="4797152"/>
                <a:ext cx="144016" cy="0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  <p:cxnSp>
            <p:nvCxnSpPr>
              <p:cNvPr id="19495" name="直線コネクタ 56"/>
              <p:cNvCxnSpPr>
                <a:cxnSpLocks noChangeShapeType="1"/>
              </p:cNvCxnSpPr>
              <p:nvPr/>
            </p:nvCxnSpPr>
            <p:spPr bwMode="auto">
              <a:xfrm>
                <a:off x="5436096" y="4797152"/>
                <a:ext cx="0" cy="216024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  <p:cxnSp>
            <p:nvCxnSpPr>
              <p:cNvPr id="19496" name="直線コネクタ 57"/>
              <p:cNvCxnSpPr>
                <a:cxnSpLocks noChangeShapeType="1"/>
              </p:cNvCxnSpPr>
              <p:nvPr/>
            </p:nvCxnSpPr>
            <p:spPr bwMode="auto">
              <a:xfrm>
                <a:off x="2843808" y="4504848"/>
                <a:ext cx="576064" cy="0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  <p:cxnSp>
            <p:nvCxnSpPr>
              <p:cNvPr id="19497" name="直線コネクタ 58"/>
              <p:cNvCxnSpPr>
                <a:cxnSpLocks noChangeShapeType="1"/>
              </p:cNvCxnSpPr>
              <p:nvPr/>
            </p:nvCxnSpPr>
            <p:spPr bwMode="auto">
              <a:xfrm>
                <a:off x="8380804" y="3861048"/>
                <a:ext cx="7620" cy="864096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  <p:cxnSp>
            <p:nvCxnSpPr>
              <p:cNvPr id="19498" name="直線コネクタ 59"/>
              <p:cNvCxnSpPr>
                <a:cxnSpLocks noChangeShapeType="1"/>
              </p:cNvCxnSpPr>
              <p:nvPr/>
            </p:nvCxnSpPr>
            <p:spPr bwMode="auto">
              <a:xfrm>
                <a:off x="7668344" y="3861048"/>
                <a:ext cx="720080" cy="0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  <p:cxnSp>
            <p:nvCxnSpPr>
              <p:cNvPr id="19499" name="直線コネクタ 60"/>
              <p:cNvCxnSpPr>
                <a:cxnSpLocks noChangeShapeType="1"/>
              </p:cNvCxnSpPr>
              <p:nvPr/>
            </p:nvCxnSpPr>
            <p:spPr bwMode="auto">
              <a:xfrm>
                <a:off x="7668344" y="1988840"/>
                <a:ext cx="0" cy="1872208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  <p:cxnSp>
            <p:nvCxnSpPr>
              <p:cNvPr id="19500" name="直線コネクタ 61"/>
              <p:cNvCxnSpPr>
                <a:cxnSpLocks noChangeShapeType="1"/>
              </p:cNvCxnSpPr>
              <p:nvPr/>
            </p:nvCxnSpPr>
            <p:spPr bwMode="auto">
              <a:xfrm>
                <a:off x="2843808" y="1988840"/>
                <a:ext cx="4824536" cy="0"/>
              </a:xfrm>
              <a:prstGeom prst="line">
                <a:avLst/>
              </a:prstGeom>
              <a:noFill/>
              <a:ln w="31750" algn="ctr">
                <a:solidFill>
                  <a:srgbClr val="FF00FF"/>
                </a:solidFill>
                <a:round/>
                <a:headEnd/>
                <a:tailEnd/>
              </a:ln>
            </p:spPr>
          </p:cxnSp>
        </p:grpSp>
        <p:sp>
          <p:nvSpPr>
            <p:cNvPr id="19488" name="テキスト ボックス 49"/>
            <p:cNvSpPr txBox="1">
              <a:spLocks noChangeArrowheads="1"/>
            </p:cNvSpPr>
            <p:nvPr/>
          </p:nvSpPr>
          <p:spPr bwMode="auto">
            <a:xfrm>
              <a:off x="2734320" y="1628800"/>
              <a:ext cx="374441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ja-JP" sz="1800">
                  <a:solidFill>
                    <a:srgbClr val="FF00FF"/>
                  </a:solidFill>
                </a:rPr>
                <a:t>Solid Sound insulation Wall and Slab</a:t>
              </a:r>
              <a:endParaRPr lang="ja-JP" altLang="en-US" sz="1800">
                <a:solidFill>
                  <a:srgbClr val="FF00FF"/>
                </a:solidFill>
              </a:endParaRPr>
            </a:p>
          </p:txBody>
        </p:sp>
      </p:grpSp>
      <p:grpSp>
        <p:nvGrpSpPr>
          <p:cNvPr id="5" name="グループ化 62"/>
          <p:cNvGrpSpPr>
            <a:grpSpLocks/>
          </p:cNvGrpSpPr>
          <p:nvPr/>
        </p:nvGrpSpPr>
        <p:grpSpPr bwMode="auto">
          <a:xfrm>
            <a:off x="2916238" y="2141538"/>
            <a:ext cx="5400675" cy="2800350"/>
            <a:chOff x="2915816" y="2142175"/>
            <a:chExt cx="5400600" cy="2798993"/>
          </a:xfrm>
        </p:grpSpPr>
        <p:grpSp>
          <p:nvGrpSpPr>
            <p:cNvPr id="19463" name="グループ化 63"/>
            <p:cNvGrpSpPr>
              <a:grpSpLocks/>
            </p:cNvGrpSpPr>
            <p:nvPr/>
          </p:nvGrpSpPr>
          <p:grpSpPr bwMode="auto">
            <a:xfrm>
              <a:off x="2915816" y="2192164"/>
              <a:ext cx="5400600" cy="2749004"/>
              <a:chOff x="2915816" y="2192164"/>
              <a:chExt cx="5400600" cy="2749004"/>
            </a:xfrm>
          </p:grpSpPr>
          <p:cxnSp>
            <p:nvCxnSpPr>
              <p:cNvPr id="19465" name="直線コネクタ 65"/>
              <p:cNvCxnSpPr>
                <a:cxnSpLocks noChangeShapeType="1"/>
              </p:cNvCxnSpPr>
              <p:nvPr/>
            </p:nvCxnSpPr>
            <p:spPr bwMode="auto">
              <a:xfrm>
                <a:off x="3419872" y="4432917"/>
                <a:ext cx="1872208" cy="288032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66" name="直線コネクタ 66"/>
              <p:cNvCxnSpPr>
                <a:cxnSpLocks noChangeShapeType="1"/>
              </p:cNvCxnSpPr>
              <p:nvPr/>
            </p:nvCxnSpPr>
            <p:spPr bwMode="auto">
              <a:xfrm>
                <a:off x="5292080" y="4725144"/>
                <a:ext cx="252000" cy="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67" name="直線コネクタ 67"/>
              <p:cNvCxnSpPr>
                <a:cxnSpLocks noChangeShapeType="1"/>
              </p:cNvCxnSpPr>
              <p:nvPr/>
            </p:nvCxnSpPr>
            <p:spPr bwMode="auto">
              <a:xfrm>
                <a:off x="7596336" y="4615036"/>
                <a:ext cx="0" cy="32400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68" name="直線コネクタ 68"/>
              <p:cNvCxnSpPr>
                <a:cxnSpLocks noChangeShapeType="1"/>
              </p:cNvCxnSpPr>
              <p:nvPr/>
            </p:nvCxnSpPr>
            <p:spPr bwMode="auto">
              <a:xfrm flipH="1">
                <a:off x="7524328" y="4634468"/>
                <a:ext cx="792000" cy="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69" name="直線コネクタ 69"/>
              <p:cNvCxnSpPr>
                <a:cxnSpLocks noChangeShapeType="1"/>
              </p:cNvCxnSpPr>
              <p:nvPr/>
            </p:nvCxnSpPr>
            <p:spPr bwMode="auto">
              <a:xfrm>
                <a:off x="8316416" y="3933056"/>
                <a:ext cx="0" cy="72008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70" name="直線コネクタ 70"/>
              <p:cNvCxnSpPr>
                <a:cxnSpLocks noChangeShapeType="1"/>
              </p:cNvCxnSpPr>
              <p:nvPr/>
            </p:nvCxnSpPr>
            <p:spPr bwMode="auto">
              <a:xfrm>
                <a:off x="7596336" y="3933056"/>
                <a:ext cx="720080" cy="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71" name="直線コネクタ 71"/>
              <p:cNvCxnSpPr>
                <a:cxnSpLocks noChangeShapeType="1"/>
              </p:cNvCxnSpPr>
              <p:nvPr/>
            </p:nvCxnSpPr>
            <p:spPr bwMode="auto">
              <a:xfrm>
                <a:off x="7596336" y="2204864"/>
                <a:ext cx="0" cy="1728192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72" name="直線コネクタ 72"/>
              <p:cNvCxnSpPr>
                <a:cxnSpLocks noChangeShapeType="1"/>
              </p:cNvCxnSpPr>
              <p:nvPr/>
            </p:nvCxnSpPr>
            <p:spPr bwMode="auto">
              <a:xfrm>
                <a:off x="2987824" y="4437112"/>
                <a:ext cx="432048" cy="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73" name="直線コネクタ 73"/>
              <p:cNvCxnSpPr>
                <a:cxnSpLocks noChangeShapeType="1"/>
              </p:cNvCxnSpPr>
              <p:nvPr/>
            </p:nvCxnSpPr>
            <p:spPr bwMode="auto">
              <a:xfrm>
                <a:off x="6012160" y="2204864"/>
                <a:ext cx="1584176" cy="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74" name="直線コネクタ 74"/>
              <p:cNvCxnSpPr>
                <a:cxnSpLocks noChangeShapeType="1"/>
              </p:cNvCxnSpPr>
              <p:nvPr/>
            </p:nvCxnSpPr>
            <p:spPr bwMode="auto">
              <a:xfrm>
                <a:off x="6012160" y="2192164"/>
                <a:ext cx="0" cy="576064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75" name="直線コネクタ 75"/>
              <p:cNvCxnSpPr>
                <a:cxnSpLocks noChangeShapeType="1"/>
              </p:cNvCxnSpPr>
              <p:nvPr/>
            </p:nvCxnSpPr>
            <p:spPr bwMode="auto">
              <a:xfrm>
                <a:off x="3119140" y="2751255"/>
                <a:ext cx="2916000" cy="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76" name="直線コネクタ 76"/>
              <p:cNvCxnSpPr>
                <a:cxnSpLocks noChangeShapeType="1"/>
              </p:cNvCxnSpPr>
              <p:nvPr/>
            </p:nvCxnSpPr>
            <p:spPr bwMode="auto">
              <a:xfrm flipV="1">
                <a:off x="3131840" y="2761876"/>
                <a:ext cx="0" cy="523108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77" name="直線コネクタ 77"/>
              <p:cNvCxnSpPr>
                <a:cxnSpLocks noChangeShapeType="1"/>
              </p:cNvCxnSpPr>
              <p:nvPr/>
            </p:nvCxnSpPr>
            <p:spPr bwMode="auto">
              <a:xfrm flipH="1">
                <a:off x="3131840" y="3284984"/>
                <a:ext cx="216024" cy="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78" name="直線コネクタ 78"/>
              <p:cNvCxnSpPr>
                <a:cxnSpLocks noChangeShapeType="1"/>
              </p:cNvCxnSpPr>
              <p:nvPr/>
            </p:nvCxnSpPr>
            <p:spPr bwMode="auto">
              <a:xfrm flipH="1" flipV="1">
                <a:off x="3347864" y="3284984"/>
                <a:ext cx="432048" cy="288032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79" name="直線コネクタ 79"/>
              <p:cNvCxnSpPr>
                <a:cxnSpLocks noChangeShapeType="1"/>
              </p:cNvCxnSpPr>
              <p:nvPr/>
            </p:nvCxnSpPr>
            <p:spPr bwMode="auto">
              <a:xfrm>
                <a:off x="3347864" y="3429000"/>
                <a:ext cx="432048" cy="144016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80" name="直線コネクタ 80"/>
              <p:cNvCxnSpPr>
                <a:cxnSpLocks noChangeShapeType="1"/>
              </p:cNvCxnSpPr>
              <p:nvPr/>
            </p:nvCxnSpPr>
            <p:spPr bwMode="auto">
              <a:xfrm>
                <a:off x="2915816" y="3429000"/>
                <a:ext cx="432048" cy="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81" name="直線コネクタ 81"/>
              <p:cNvCxnSpPr>
                <a:cxnSpLocks noChangeShapeType="1"/>
              </p:cNvCxnSpPr>
              <p:nvPr/>
            </p:nvCxnSpPr>
            <p:spPr bwMode="auto">
              <a:xfrm flipV="1">
                <a:off x="2915816" y="3409948"/>
                <a:ext cx="0" cy="307084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82" name="直線コネクタ 82"/>
              <p:cNvCxnSpPr>
                <a:cxnSpLocks noChangeShapeType="1"/>
              </p:cNvCxnSpPr>
              <p:nvPr/>
            </p:nvCxnSpPr>
            <p:spPr bwMode="auto">
              <a:xfrm flipH="1" flipV="1">
                <a:off x="2915816" y="3717032"/>
                <a:ext cx="1008112" cy="432048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83" name="直線コネクタ 83"/>
              <p:cNvCxnSpPr>
                <a:cxnSpLocks noChangeShapeType="1"/>
              </p:cNvCxnSpPr>
              <p:nvPr/>
            </p:nvCxnSpPr>
            <p:spPr bwMode="auto">
              <a:xfrm flipV="1">
                <a:off x="5534392" y="4725144"/>
                <a:ext cx="0" cy="216024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84" name="直線コネクタ 84"/>
              <p:cNvCxnSpPr>
                <a:cxnSpLocks noChangeShapeType="1"/>
              </p:cNvCxnSpPr>
              <p:nvPr/>
            </p:nvCxnSpPr>
            <p:spPr bwMode="auto">
              <a:xfrm>
                <a:off x="2987824" y="4149080"/>
                <a:ext cx="936104" cy="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85" name="直線コネクタ 85"/>
              <p:cNvCxnSpPr>
                <a:cxnSpLocks noChangeShapeType="1"/>
              </p:cNvCxnSpPr>
              <p:nvPr/>
            </p:nvCxnSpPr>
            <p:spPr bwMode="auto">
              <a:xfrm flipV="1">
                <a:off x="2987824" y="4149080"/>
                <a:ext cx="0" cy="288032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  <p:cxnSp>
            <p:nvCxnSpPr>
              <p:cNvPr id="19486" name="直線コネクタ 86"/>
              <p:cNvCxnSpPr>
                <a:cxnSpLocks noChangeShapeType="1"/>
              </p:cNvCxnSpPr>
              <p:nvPr/>
            </p:nvCxnSpPr>
            <p:spPr bwMode="auto">
              <a:xfrm flipH="1">
                <a:off x="5508104" y="4941168"/>
                <a:ext cx="2088232" cy="0"/>
              </a:xfrm>
              <a:prstGeom prst="line">
                <a:avLst/>
              </a:prstGeom>
              <a:noFill/>
              <a:ln w="31750" algn="ctr">
                <a:solidFill>
                  <a:srgbClr val="FFFF00"/>
                </a:solidFill>
                <a:round/>
                <a:headEnd/>
                <a:tailEnd/>
              </a:ln>
            </p:spPr>
          </p:cxnSp>
        </p:grpSp>
        <p:sp>
          <p:nvSpPr>
            <p:cNvPr id="19464" name="テキスト ボックス 64"/>
            <p:cNvSpPr txBox="1">
              <a:spLocks noChangeArrowheads="1"/>
            </p:cNvSpPr>
            <p:nvPr/>
          </p:nvSpPr>
          <p:spPr bwMode="auto">
            <a:xfrm>
              <a:off x="3059832" y="2142175"/>
              <a:ext cx="280831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ja-JP" sz="1800">
                  <a:solidFill>
                    <a:srgbClr val="FFFF00"/>
                  </a:solidFill>
                </a:rPr>
                <a:t>Floating Sound insulation Wall, Slab and Ceiling</a:t>
              </a:r>
              <a:endParaRPr lang="ja-JP" altLang="en-US" sz="1800">
                <a:solidFill>
                  <a:srgbClr val="FFFF00"/>
                </a:solidFill>
              </a:endParaRPr>
            </a:p>
          </p:txBody>
        </p:sp>
      </p:grpSp>
      <p:sp>
        <p:nvSpPr>
          <p:cNvPr id="88" name="テキスト ボックス 87"/>
          <p:cNvSpPr txBox="1">
            <a:spLocks noChangeArrowheads="1"/>
          </p:cNvSpPr>
          <p:nvPr/>
        </p:nvSpPr>
        <p:spPr bwMode="auto">
          <a:xfrm>
            <a:off x="395288" y="5273675"/>
            <a:ext cx="8351837" cy="990600"/>
          </a:xfrm>
          <a:prstGeom prst="rect">
            <a:avLst/>
          </a:prstGeom>
          <a:solidFill>
            <a:srgbClr val="5F5F5F"/>
          </a:solidFill>
          <a:ln w="9525">
            <a:noFill/>
            <a:miter lim="800000"/>
            <a:headEnd/>
            <a:tailEnd/>
          </a:ln>
        </p:spPr>
        <p:txBody>
          <a:bodyPr tIns="216000" bIns="216000" anchor="ctr" anchorCtr="1">
            <a:spAutoFit/>
          </a:bodyPr>
          <a:lstStyle/>
          <a:p>
            <a:pPr algn="ctr"/>
            <a:r>
              <a:rPr lang="en-US" altLang="ja-JP" sz="1800">
                <a:solidFill>
                  <a:srgbClr val="FF00FF"/>
                </a:solidFill>
              </a:rPr>
              <a:t>Box in Box Structure : </a:t>
            </a:r>
            <a:r>
              <a:rPr lang="en-US" altLang="ja-JP" sz="1800">
                <a:solidFill>
                  <a:srgbClr val="FFFF00"/>
                </a:solidFill>
              </a:rPr>
              <a:t>Floating Sound insulation Wall, Slab and Ceiling</a:t>
            </a:r>
            <a:endParaRPr lang="ja-JP" altLang="en-US" sz="1800">
              <a:solidFill>
                <a:srgbClr val="FFFF00"/>
              </a:solidFill>
            </a:endParaRPr>
          </a:p>
          <a:p>
            <a:pPr algn="ctr"/>
            <a:r>
              <a:rPr lang="en-US" altLang="ja-JP" sz="1800">
                <a:solidFill>
                  <a:srgbClr val="FF00FF"/>
                </a:solidFill>
              </a:rPr>
              <a:t>In Solid Sound insulation Wall and Slab</a:t>
            </a:r>
            <a:endParaRPr lang="ja-JP" altLang="en-US" sz="180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2"/>
          <p:cNvGrpSpPr>
            <a:grpSpLocks/>
          </p:cNvGrpSpPr>
          <p:nvPr/>
        </p:nvGrpSpPr>
        <p:grpSpPr bwMode="auto">
          <a:xfrm>
            <a:off x="2006600" y="714375"/>
            <a:ext cx="3779838" cy="5676900"/>
            <a:chOff x="2006888" y="713899"/>
            <a:chExt cx="3779061" cy="5676643"/>
          </a:xfrm>
        </p:grpSpPr>
        <p:pic>
          <p:nvPicPr>
            <p:cNvPr id="21515" name="図 13" descr="断面図（発注区分図）-評定用　付図（断面図）4.eps"/>
            <p:cNvPicPr>
              <a:picLocks noChangeAspect="1"/>
            </p:cNvPicPr>
            <p:nvPr/>
          </p:nvPicPr>
          <p:blipFill>
            <a:blip r:embed="rId2" cstate="print"/>
            <a:srcRect l="69890" t="37367" r="6418" b="31055"/>
            <a:stretch>
              <a:fillRect/>
            </a:stretch>
          </p:blipFill>
          <p:spPr bwMode="auto">
            <a:xfrm>
              <a:off x="2006888" y="713899"/>
              <a:ext cx="3779061" cy="355716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21516" name="図 14" descr="断面図（発注区分図）-評定用　付図（断面図）4.eps"/>
            <p:cNvPicPr>
              <a:picLocks noChangeAspect="1"/>
            </p:cNvPicPr>
            <p:nvPr/>
          </p:nvPicPr>
          <p:blipFill>
            <a:blip r:embed="rId2" cstate="print"/>
            <a:srcRect l="80231" t="68674" r="6596" b="12370"/>
            <a:stretch>
              <a:fillRect/>
            </a:stretch>
          </p:blipFill>
          <p:spPr bwMode="auto">
            <a:xfrm>
              <a:off x="3663234" y="4254956"/>
              <a:ext cx="2100983" cy="213558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" name="図 15" descr="断面図（発注区分図）-評定用　付図（断面図）4.eps"/>
          <p:cNvPicPr>
            <a:picLocks noChangeAspect="1"/>
          </p:cNvPicPr>
          <p:nvPr/>
        </p:nvPicPr>
        <p:blipFill>
          <a:blip r:embed="rId2" cstate="print"/>
          <a:srcRect l="69890" t="68674" r="19612" b="12370"/>
          <a:stretch>
            <a:fillRect/>
          </a:stretch>
        </p:blipFill>
        <p:spPr bwMode="auto">
          <a:xfrm>
            <a:off x="2006600" y="4246563"/>
            <a:ext cx="1674813" cy="2136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21508" name="テキスト ボックス 16"/>
          <p:cNvSpPr txBox="1">
            <a:spLocks noChangeArrowheads="1"/>
          </p:cNvSpPr>
          <p:nvPr/>
        </p:nvSpPr>
        <p:spPr bwMode="auto">
          <a:xfrm>
            <a:off x="971550" y="2935288"/>
            <a:ext cx="1558925" cy="422275"/>
          </a:xfrm>
          <a:prstGeom prst="rect">
            <a:avLst/>
          </a:prstGeom>
          <a:solidFill>
            <a:srgbClr val="FFFFCC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n-US" altLang="ja-JP" sz="2000">
                <a:ea typeface="HGPｺﾞｼｯｸE" pitchFamily="50" charset="-128"/>
              </a:rPr>
              <a:t>Ginza Line</a:t>
            </a:r>
            <a:endParaRPr lang="ja-JP" altLang="en-US" sz="2000">
              <a:ea typeface="HGPｺﾞｼｯｸE" pitchFamily="50" charset="-128"/>
            </a:endParaRPr>
          </a:p>
        </p:txBody>
      </p:sp>
      <p:cxnSp>
        <p:nvCxnSpPr>
          <p:cNvPr id="18" name="直線矢印コネクタ 17"/>
          <p:cNvCxnSpPr>
            <a:stCxn id="21508" idx="3"/>
          </p:cNvCxnSpPr>
          <p:nvPr/>
        </p:nvCxnSpPr>
        <p:spPr>
          <a:xfrm>
            <a:off x="2543175" y="3146425"/>
            <a:ext cx="419100" cy="113506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/>
          <a:srcRect r="51801" b="8981"/>
          <a:stretch>
            <a:fillRect/>
          </a:stretch>
        </p:blipFill>
        <p:spPr bwMode="auto">
          <a:xfrm>
            <a:off x="188913" y="642938"/>
            <a:ext cx="2808287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テキスト ボックス 19"/>
          <p:cNvSpPr txBox="1">
            <a:spLocks noChangeArrowheads="1"/>
          </p:cNvSpPr>
          <p:nvPr/>
        </p:nvSpPr>
        <p:spPr bwMode="auto">
          <a:xfrm>
            <a:off x="5940152" y="1002159"/>
            <a:ext cx="28797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dirty="0" err="1"/>
              <a:t>Isolater</a:t>
            </a:r>
            <a:endParaRPr lang="en-US" altLang="ja-JP" dirty="0"/>
          </a:p>
          <a:p>
            <a:pPr algn="ctr"/>
            <a:r>
              <a:rPr lang="en-US" altLang="ja-JP" dirty="0"/>
              <a:t>+</a:t>
            </a:r>
          </a:p>
          <a:p>
            <a:pPr algn="ctr"/>
            <a:r>
              <a:rPr lang="en-US" altLang="ja-JP" dirty="0"/>
              <a:t>Foaming </a:t>
            </a:r>
            <a:r>
              <a:rPr lang="en-US" altLang="ja-JP" dirty="0" err="1"/>
              <a:t>Poliofillen</a:t>
            </a:r>
            <a:endParaRPr lang="en-US" altLang="ja-JP" dirty="0"/>
          </a:p>
          <a:p>
            <a:pPr algn="ctr"/>
            <a:endParaRPr lang="en-US" altLang="ja-JP" dirty="0"/>
          </a:p>
          <a:p>
            <a:pPr algn="ctr"/>
            <a:r>
              <a:rPr lang="en-US" altLang="ja-JP" dirty="0"/>
              <a:t>Build of Prevent Vibration</a:t>
            </a:r>
            <a:r>
              <a:rPr lang="ja-JP" altLang="en-US" dirty="0"/>
              <a:t>！</a:t>
            </a:r>
          </a:p>
        </p:txBody>
      </p:sp>
      <p:cxnSp>
        <p:nvCxnSpPr>
          <p:cNvPr id="21" name="直線コネクタ 20"/>
          <p:cNvCxnSpPr>
            <a:cxnSpLocks noChangeShapeType="1"/>
          </p:cNvCxnSpPr>
          <p:nvPr/>
        </p:nvCxnSpPr>
        <p:spPr bwMode="auto">
          <a:xfrm>
            <a:off x="3670300" y="4221163"/>
            <a:ext cx="0" cy="1223962"/>
          </a:xfrm>
          <a:prstGeom prst="line">
            <a:avLst/>
          </a:prstGeom>
          <a:noFill/>
          <a:ln w="82550" algn="ctr">
            <a:solidFill>
              <a:srgbClr val="FF0000"/>
            </a:solidFill>
            <a:round/>
            <a:headEnd/>
            <a:tailEnd/>
          </a:ln>
        </p:spPr>
      </p:cxnSp>
      <p:pic>
        <p:nvPicPr>
          <p:cNvPr id="22" name="図 21" descr="02728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7200" y="4267200"/>
            <a:ext cx="630238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タイトル 2"/>
          <p:cNvSpPr txBox="1">
            <a:spLocks/>
          </p:cNvSpPr>
          <p:nvPr/>
        </p:nvSpPr>
        <p:spPr bwMode="auto">
          <a:xfrm>
            <a:off x="250825" y="142875"/>
            <a:ext cx="58737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ja-JP" b="1" kern="0" dirty="0">
                <a:latin typeface="+mn-lt"/>
                <a:ea typeface="+mn-ea"/>
              </a:rPr>
              <a:t>Prevent Solid-Bone Sound from Train</a:t>
            </a:r>
            <a:endParaRPr lang="ja-JP" altLang="en-US" b="1" kern="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34167 0.00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L 0.39792 0.5293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2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167 0.003 L 0.00313 0.003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6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2"/>
          <p:cNvSpPr txBox="1">
            <a:spLocks/>
          </p:cNvSpPr>
          <p:nvPr/>
        </p:nvSpPr>
        <p:spPr bwMode="auto">
          <a:xfrm>
            <a:off x="571500" y="142875"/>
            <a:ext cx="34956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b="1">
                <a:latin typeface="Calibri" pitchFamily="34" charset="0"/>
              </a:rPr>
              <a:t>Over View</a:t>
            </a:r>
          </a:p>
        </p:txBody>
      </p:sp>
      <p:pic>
        <p:nvPicPr>
          <p:cNvPr id="22531" name="図 2" descr="南西縦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6338" y="765175"/>
            <a:ext cx="368935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図 3" descr="北西縦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765175"/>
            <a:ext cx="4176713" cy="556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7388" y="1341438"/>
            <a:ext cx="7772400" cy="1143000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altLang="ja-JP" dirty="0" smtClean="0"/>
              <a:t>Railway network pattern </a:t>
            </a:r>
            <a:br>
              <a:rPr lang="en-US" altLang="ja-JP" dirty="0" smtClean="0"/>
            </a:br>
            <a:r>
              <a:rPr lang="en-US" altLang="ja-JP" dirty="0" smtClean="0"/>
              <a:t>in mega cities</a:t>
            </a:r>
            <a:endParaRPr lang="en-US" altLang="ja-JP" sz="32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3068638"/>
            <a:ext cx="8532813" cy="2659062"/>
          </a:xfrm>
        </p:spPr>
        <p:txBody>
          <a:bodyPr/>
          <a:lstStyle/>
          <a:p>
            <a:r>
              <a:rPr lang="en-US" altLang="ja-JP" sz="3600" smtClean="0">
                <a:solidFill>
                  <a:schemeClr val="folHlink"/>
                </a:solidFill>
              </a:rPr>
              <a:t>Several terminal stations</a:t>
            </a:r>
          </a:p>
          <a:p>
            <a:r>
              <a:rPr lang="en-US" altLang="ja-JP" sz="3600" smtClean="0">
                <a:solidFill>
                  <a:schemeClr val="folHlink"/>
                </a:solidFill>
              </a:rPr>
              <a:t>Railways radiating from the terminals toward suburbs</a:t>
            </a:r>
          </a:p>
          <a:p>
            <a:r>
              <a:rPr lang="en-US" altLang="ja-JP" sz="3600" smtClean="0">
                <a:solidFill>
                  <a:schemeClr val="folHlink"/>
                </a:solidFill>
              </a:rPr>
              <a:t>Underground railway in downtown</a:t>
            </a:r>
            <a:endParaRPr lang="en-US" altLang="ja-JP" smtClean="0"/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250825" y="163513"/>
            <a:ext cx="5106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/>
              <a:t>Railway business environment in Tokyo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2"/>
          <p:cNvSpPr txBox="1">
            <a:spLocks/>
          </p:cNvSpPr>
          <p:nvPr/>
        </p:nvSpPr>
        <p:spPr bwMode="auto">
          <a:xfrm>
            <a:off x="571500" y="142875"/>
            <a:ext cx="34956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b="1">
                <a:latin typeface="Calibri" pitchFamily="34" charset="0"/>
              </a:rPr>
              <a:t>Office</a:t>
            </a:r>
          </a:p>
        </p:txBody>
      </p:sp>
      <p:pic>
        <p:nvPicPr>
          <p:cNvPr id="23555" name="図 2" descr="オフィス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749300"/>
            <a:ext cx="838835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2"/>
          <p:cNvSpPr txBox="1">
            <a:spLocks/>
          </p:cNvSpPr>
          <p:nvPr/>
        </p:nvSpPr>
        <p:spPr bwMode="auto">
          <a:xfrm>
            <a:off x="571500" y="142875"/>
            <a:ext cx="55848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b="1" dirty="0" smtClean="0">
                <a:latin typeface="Calibri" pitchFamily="34" charset="0"/>
              </a:rPr>
              <a:t>Theater</a:t>
            </a:r>
            <a:endParaRPr lang="ja-JP" altLang="en-US" b="1" dirty="0">
              <a:latin typeface="Calibri" pitchFamily="34" charset="0"/>
            </a:endParaRPr>
          </a:p>
        </p:txBody>
      </p:sp>
      <p:pic>
        <p:nvPicPr>
          <p:cNvPr id="24579" name="図 2" descr="or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730250"/>
            <a:ext cx="8424862" cy="560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2"/>
          <p:cNvSpPr txBox="1">
            <a:spLocks/>
          </p:cNvSpPr>
          <p:nvPr/>
        </p:nvSpPr>
        <p:spPr bwMode="auto">
          <a:xfrm>
            <a:off x="571500" y="142875"/>
            <a:ext cx="44323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b="1">
                <a:latin typeface="Calibri" pitchFamily="34" charset="0"/>
              </a:rPr>
              <a:t>S</a:t>
            </a:r>
            <a:r>
              <a:rPr lang="ja-JP" altLang="en-US" b="1">
                <a:latin typeface="Calibri" pitchFamily="34" charset="0"/>
              </a:rPr>
              <a:t>ｋｙ　Ｌｏｂｂｙ</a:t>
            </a:r>
          </a:p>
        </p:txBody>
      </p:sp>
      <p:pic>
        <p:nvPicPr>
          <p:cNvPr id="25603" name="図 2" descr="スカイロビー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65175"/>
            <a:ext cx="8315325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2"/>
          <p:cNvSpPr txBox="1">
            <a:spLocks/>
          </p:cNvSpPr>
          <p:nvPr/>
        </p:nvSpPr>
        <p:spPr bwMode="auto">
          <a:xfrm>
            <a:off x="571500" y="142875"/>
            <a:ext cx="4071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ja-JP" altLang="en-US" b="1">
                <a:latin typeface="Calibri" pitchFamily="34" charset="0"/>
              </a:rPr>
              <a:t>Ｈａｌｌ</a:t>
            </a:r>
          </a:p>
        </p:txBody>
      </p:sp>
      <p:pic>
        <p:nvPicPr>
          <p:cNvPr id="26627" name="図 2" descr="ヒカリエホール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754063"/>
            <a:ext cx="8424862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2"/>
          <p:cNvSpPr txBox="1">
            <a:spLocks/>
          </p:cNvSpPr>
          <p:nvPr/>
        </p:nvSpPr>
        <p:spPr bwMode="auto">
          <a:xfrm>
            <a:off x="571500" y="142875"/>
            <a:ext cx="55133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b="1">
                <a:latin typeface="Calibri" pitchFamily="34" charset="0"/>
              </a:rPr>
              <a:t>Exhibition</a:t>
            </a:r>
          </a:p>
        </p:txBody>
      </p:sp>
      <p:pic>
        <p:nvPicPr>
          <p:cNvPr id="27651" name="図 2" descr="ハチ８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765175"/>
            <a:ext cx="8377237" cy="557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2"/>
          <p:cNvSpPr txBox="1">
            <a:spLocks/>
          </p:cNvSpPr>
          <p:nvPr/>
        </p:nvSpPr>
        <p:spPr bwMode="auto">
          <a:xfrm>
            <a:off x="571500" y="142875"/>
            <a:ext cx="55133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b="1">
                <a:latin typeface="Calibri" pitchFamily="34" charset="0"/>
              </a:rPr>
              <a:t>Restaurant</a:t>
            </a:r>
          </a:p>
        </p:txBody>
      </p:sp>
      <p:pic>
        <p:nvPicPr>
          <p:cNvPr id="28675" name="図 2" descr="T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727075"/>
            <a:ext cx="5265738" cy="382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図 3" descr="D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2628900"/>
            <a:ext cx="50038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2"/>
          <p:cNvSpPr txBox="1">
            <a:spLocks/>
          </p:cNvSpPr>
          <p:nvPr/>
        </p:nvSpPr>
        <p:spPr bwMode="auto">
          <a:xfrm>
            <a:off x="571500" y="142875"/>
            <a:ext cx="55133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ja-JP" altLang="en-US" b="1">
                <a:latin typeface="Calibri" pitchFamily="34" charset="0"/>
              </a:rPr>
              <a:t>Ｕｒｂａｎ　Ｃｏｒｅ</a:t>
            </a:r>
          </a:p>
        </p:txBody>
      </p:sp>
      <p:pic>
        <p:nvPicPr>
          <p:cNvPr id="29699" name="図 2" descr="アーバンコア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738" y="760413"/>
            <a:ext cx="838835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夕景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52575" y="777875"/>
            <a:ext cx="6034088" cy="669925"/>
          </a:xfrm>
        </p:spPr>
        <p:txBody>
          <a:bodyPr wrap="none" lIns="18000" tIns="0" rIns="18000" bIns="0">
            <a:spAutoFit/>
          </a:bodyPr>
          <a:lstStyle/>
          <a:p>
            <a:r>
              <a:rPr lang="en-US" altLang="ja-JP" smtClean="0"/>
              <a:t>Growth pattern of Tokyo</a:t>
            </a:r>
          </a:p>
        </p:txBody>
      </p:sp>
      <p:sp>
        <p:nvSpPr>
          <p:cNvPr id="6147" name="Oval 3"/>
          <p:cNvSpPr>
            <a:spLocks noChangeArrowheads="1"/>
          </p:cNvSpPr>
          <p:nvPr/>
        </p:nvSpPr>
        <p:spPr bwMode="auto">
          <a:xfrm>
            <a:off x="4211638" y="2205038"/>
            <a:ext cx="3529012" cy="3529012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ja-JP" altLang="ja-JP" sz="1800">
              <a:latin typeface="Arial" charset="0"/>
            </a:endParaRPr>
          </a:p>
        </p:txBody>
      </p:sp>
      <p:sp>
        <p:nvSpPr>
          <p:cNvPr id="6148" name="Oval 4"/>
          <p:cNvSpPr>
            <a:spLocks noChangeArrowheads="1"/>
          </p:cNvSpPr>
          <p:nvPr/>
        </p:nvSpPr>
        <p:spPr bwMode="auto">
          <a:xfrm>
            <a:off x="5219700" y="3213100"/>
            <a:ext cx="1512888" cy="1512888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>
                <a:latin typeface="Arial" charset="0"/>
              </a:rPr>
              <a:t>Business</a:t>
            </a:r>
          </a:p>
          <a:p>
            <a:pPr algn="ctr"/>
            <a:r>
              <a:rPr lang="en-US" altLang="ja-JP">
                <a:latin typeface="Arial" charset="0"/>
              </a:rPr>
              <a:t>Centre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148263" y="2420938"/>
            <a:ext cx="16954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ja-JP">
                <a:latin typeface="Arial" charset="0"/>
              </a:rPr>
              <a:t>Residential</a:t>
            </a:r>
          </a:p>
          <a:p>
            <a:pPr algn="ctr"/>
            <a:r>
              <a:rPr lang="en-US" altLang="ja-JP">
                <a:latin typeface="Arial" charset="0"/>
              </a:rPr>
              <a:t>Suburbs</a:t>
            </a: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7956550" y="3644900"/>
            <a:ext cx="504825" cy="5762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 rot="5400000">
            <a:off x="5760244" y="5841206"/>
            <a:ext cx="504825" cy="5762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 rot="-5400000">
            <a:off x="5760244" y="1558131"/>
            <a:ext cx="504825" cy="5762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 rot="-2167160">
            <a:off x="7451725" y="2347913"/>
            <a:ext cx="504825" cy="5762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 rot="2325485">
            <a:off x="7380288" y="5084763"/>
            <a:ext cx="504825" cy="5762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 rot="-8186302">
            <a:off x="4138613" y="2205038"/>
            <a:ext cx="504825" cy="5762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156" name="AutoShape 12"/>
          <p:cNvSpPr>
            <a:spLocks noChangeArrowheads="1"/>
          </p:cNvSpPr>
          <p:nvPr/>
        </p:nvSpPr>
        <p:spPr bwMode="auto">
          <a:xfrm rot="8678751">
            <a:off x="3995738" y="5013325"/>
            <a:ext cx="504825" cy="5762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4932363" y="3716338"/>
            <a:ext cx="431800" cy="4318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4083050" y="3357563"/>
            <a:ext cx="1425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solidFill>
                  <a:schemeClr val="tx2"/>
                </a:solidFill>
                <a:latin typeface="Arial" charset="0"/>
              </a:rPr>
              <a:t>Sub-centre</a:t>
            </a:r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1042988" y="3284538"/>
            <a:ext cx="3240087" cy="1296987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1101725" y="2924175"/>
            <a:ext cx="3038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solidFill>
                  <a:schemeClr val="tx2"/>
                </a:solidFill>
                <a:latin typeface="Arial" charset="0"/>
              </a:rPr>
              <a:t>New Residential Suburbs</a:t>
            </a:r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1258888" y="3860800"/>
            <a:ext cx="3744912" cy="73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2195513" y="3860800"/>
            <a:ext cx="2611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chemeClr val="tx2"/>
                </a:solidFill>
                <a:latin typeface="Arial" charset="0"/>
              </a:rPr>
              <a:t>New Railway Line</a:t>
            </a:r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539750" y="2924175"/>
            <a:ext cx="4968875" cy="2017713"/>
          </a:xfrm>
          <a:prstGeom prst="ellipse">
            <a:avLst/>
          </a:prstGeom>
          <a:solidFill>
            <a:srgbClr val="FF3399">
              <a:alpha val="20000"/>
            </a:srgbClr>
          </a:solidFill>
          <a:ln w="317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755650" y="1916113"/>
            <a:ext cx="34099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latin typeface="Arial" charset="0"/>
              </a:rPr>
              <a:t>Territory of a Private</a:t>
            </a:r>
          </a:p>
          <a:p>
            <a:r>
              <a:rPr lang="en-US" altLang="ja-JP" sz="2800">
                <a:latin typeface="Arial" charset="0"/>
              </a:rPr>
              <a:t>Railway Company</a:t>
            </a: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542925" y="5802313"/>
            <a:ext cx="4965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>
                <a:solidFill>
                  <a:schemeClr val="folHlink"/>
                </a:solidFill>
                <a:latin typeface="Arial" charset="0"/>
              </a:rPr>
              <a:t>Railway-oriented Structure</a:t>
            </a:r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257175" y="228600"/>
            <a:ext cx="5106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/>
              <a:t>Railway business environment in Tokyo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908050"/>
            <a:ext cx="7772400" cy="8397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ja-JP" smtClean="0"/>
              <a:t>Further railway development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773238"/>
            <a:ext cx="7920037" cy="4319587"/>
          </a:xfrm>
        </p:spPr>
        <p:txBody>
          <a:bodyPr/>
          <a:lstStyle/>
          <a:p>
            <a:r>
              <a:rPr lang="en-US" altLang="ja-JP" sz="2000" dirty="0" smtClean="0">
                <a:solidFill>
                  <a:schemeClr val="folHlink"/>
                </a:solidFill>
              </a:rPr>
              <a:t>Demand creation</a:t>
            </a:r>
            <a:endParaRPr lang="en-US" altLang="ja-JP" sz="1800" dirty="0" smtClean="0">
              <a:solidFill>
                <a:schemeClr val="folHlink"/>
              </a:solidFill>
            </a:endParaRPr>
          </a:p>
          <a:p>
            <a:r>
              <a:rPr lang="en-US" altLang="ja-JP" sz="2800" b="1" dirty="0" smtClean="0">
                <a:solidFill>
                  <a:srgbClr val="FFC000"/>
                </a:solidFill>
              </a:rPr>
              <a:t>Sustainability</a:t>
            </a:r>
            <a:endParaRPr lang="en-US" altLang="ja-JP" sz="1800" b="1" dirty="0" smtClean="0">
              <a:solidFill>
                <a:srgbClr val="FFC000"/>
              </a:solidFill>
            </a:endParaRPr>
          </a:p>
          <a:p>
            <a:r>
              <a:rPr lang="en-US" altLang="ja-JP" sz="2000" dirty="0" smtClean="0">
                <a:solidFill>
                  <a:schemeClr val="folHlink"/>
                </a:solidFill>
              </a:rPr>
              <a:t>Town development with stations</a:t>
            </a:r>
          </a:p>
          <a:p>
            <a:r>
              <a:rPr lang="en-US" altLang="ja-JP" sz="2000" dirty="0" smtClean="0">
                <a:solidFill>
                  <a:schemeClr val="folHlink"/>
                </a:solidFill>
              </a:rPr>
              <a:t>Integration of public and private facilities</a:t>
            </a:r>
          </a:p>
          <a:p>
            <a:r>
              <a:rPr lang="en-US" altLang="ja-JP" sz="2800" b="1" dirty="0" smtClean="0">
                <a:solidFill>
                  <a:srgbClr val="FFC000"/>
                </a:solidFill>
              </a:rPr>
              <a:t>Alliance with others</a:t>
            </a:r>
            <a:endParaRPr lang="en-US" altLang="ja-JP" sz="1800" b="1" dirty="0" smtClean="0">
              <a:solidFill>
                <a:srgbClr val="FFC000"/>
              </a:solidFill>
            </a:endParaRPr>
          </a:p>
          <a:p>
            <a:r>
              <a:rPr lang="en-US" altLang="ja-JP" sz="2000" dirty="0" smtClean="0">
                <a:solidFill>
                  <a:schemeClr val="folHlink"/>
                </a:solidFill>
              </a:rPr>
              <a:t>Barrier free</a:t>
            </a:r>
          </a:p>
          <a:p>
            <a:r>
              <a:rPr lang="en-US" altLang="ja-JP" sz="2800" b="1" dirty="0" smtClean="0">
                <a:solidFill>
                  <a:srgbClr val="FFC000"/>
                </a:solidFill>
              </a:rPr>
              <a:t>Re-organizing and optimizing existing network</a:t>
            </a:r>
            <a:endParaRPr lang="en-US" altLang="ja-JP" sz="1800" b="1" dirty="0" smtClean="0">
              <a:solidFill>
                <a:srgbClr val="FFC000"/>
              </a:solidFill>
            </a:endParaRPr>
          </a:p>
          <a:p>
            <a:r>
              <a:rPr lang="en-US" altLang="ja-JP" sz="2000" dirty="0" smtClean="0">
                <a:solidFill>
                  <a:schemeClr val="folHlink"/>
                </a:solidFill>
              </a:rPr>
              <a:t>Contribution to the town</a:t>
            </a:r>
          </a:p>
          <a:p>
            <a:pPr lvl="2"/>
            <a:r>
              <a:rPr lang="en-US" altLang="ja-JP" sz="1600" dirty="0" smtClean="0">
                <a:solidFill>
                  <a:schemeClr val="folHlink"/>
                </a:solidFill>
              </a:rPr>
              <a:t>Grade separation</a:t>
            </a:r>
          </a:p>
          <a:p>
            <a:pPr lvl="2"/>
            <a:r>
              <a:rPr lang="en-US" altLang="ja-JP" sz="1600" dirty="0" smtClean="0">
                <a:solidFill>
                  <a:schemeClr val="folHlink"/>
                </a:solidFill>
              </a:rPr>
              <a:t>Agreement with the landscape</a:t>
            </a:r>
            <a:r>
              <a:rPr lang="en-US" altLang="ja-JP" sz="1400" dirty="0" smtClean="0">
                <a:solidFill>
                  <a:schemeClr val="folHlink"/>
                </a:solidFill>
              </a:rPr>
              <a:t> </a:t>
            </a:r>
          </a:p>
          <a:p>
            <a:r>
              <a:rPr lang="en-US" altLang="ja-JP" sz="2000" dirty="0" smtClean="0">
                <a:solidFill>
                  <a:schemeClr val="folHlink"/>
                </a:solidFill>
              </a:rPr>
              <a:t>Fare strategy</a:t>
            </a:r>
          </a:p>
          <a:p>
            <a:endParaRPr lang="en-US" altLang="ja-JP" sz="1800" dirty="0" smtClean="0">
              <a:solidFill>
                <a:schemeClr val="folHlink"/>
              </a:solidFill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50825" y="188913"/>
            <a:ext cx="2382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/>
              <a:t>Tasks lying ahead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9825" y="836613"/>
            <a:ext cx="74739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692150"/>
            <a:ext cx="6215063" cy="569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route tokyu for P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160463"/>
            <a:ext cx="56959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07975" y="735013"/>
            <a:ext cx="5056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/>
              <a:t>TOKYU Railway Network</a:t>
            </a:r>
          </a:p>
        </p:txBody>
      </p:sp>
      <p:sp>
        <p:nvSpPr>
          <p:cNvPr id="270339" name="Text Box 3"/>
          <p:cNvSpPr txBox="1">
            <a:spLocks noChangeArrowheads="1"/>
          </p:cNvSpPr>
          <p:nvPr/>
        </p:nvSpPr>
        <p:spPr bwMode="auto">
          <a:xfrm>
            <a:off x="304800" y="5181600"/>
            <a:ext cx="8659813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0" bIns="0"/>
          <a:lstStyle/>
          <a:p>
            <a:pPr algn="just"/>
            <a:r>
              <a:rPr lang="en-US" altLang="ja-JP" sz="2000" b="1" dirty="0" err="1"/>
              <a:t>Tokyu</a:t>
            </a:r>
            <a:r>
              <a:rPr lang="en-US" altLang="ja-JP" sz="2000" b="1" dirty="0"/>
              <a:t> Corporation has operated, without major incidents, 8 railway lines, over 100km network, in and around the Tokyo metropolitan area, which is one of the busiest in the world. </a:t>
            </a:r>
            <a:r>
              <a:rPr lang="en-US" altLang="ja-JP" sz="2000" b="1" dirty="0" err="1"/>
              <a:t>Tokyu</a:t>
            </a:r>
            <a:r>
              <a:rPr lang="en-US" altLang="ja-JP" sz="2000" b="1" dirty="0"/>
              <a:t> lines have long provided safe and reliable means of transportation. 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304800" y="228600"/>
            <a:ext cx="1689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/>
              <a:t>Introduction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76100" y="1638300"/>
            <a:ext cx="5835650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G:\タイ\作図\位置図.jpg"/>
          <p:cNvPicPr>
            <a:picLocks noChangeAspect="1" noChangeArrowheads="1"/>
          </p:cNvPicPr>
          <p:nvPr/>
        </p:nvPicPr>
        <p:blipFill>
          <a:blip r:embed="rId3" cstate="print"/>
          <a:srcRect b="2881"/>
          <a:stretch>
            <a:fillRect/>
          </a:stretch>
        </p:blipFill>
        <p:spPr bwMode="auto">
          <a:xfrm>
            <a:off x="1828800" y="1066800"/>
            <a:ext cx="5181600" cy="4776788"/>
          </a:xfrm>
          <a:prstGeom prst="rect">
            <a:avLst/>
          </a:prstGeom>
          <a:noFill/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181475" y="2590800"/>
            <a:ext cx="9715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200"/>
              <a:t>Shibuya Station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5556250" y="1641475"/>
            <a:ext cx="1270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/>
              <a:t>Urban development emergency</a:t>
            </a:r>
          </a:p>
          <a:p>
            <a:pPr algn="ctr"/>
            <a:r>
              <a:rPr lang="en-US" altLang="ja-JP" sz="800"/>
              <a:t>Development area</a:t>
            </a:r>
          </a:p>
          <a:p>
            <a:pPr algn="ctr"/>
            <a:r>
              <a:rPr lang="en-US" altLang="ja-JP" sz="800"/>
              <a:t>139ha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5848350" y="1174750"/>
            <a:ext cx="6842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/>
              <a:t>Fukutoshin Line</a:t>
            </a:r>
          </a:p>
          <a:p>
            <a:pPr algn="ctr"/>
            <a:r>
              <a:rPr lang="en-US" altLang="ja-JP" sz="800"/>
              <a:t>2008, June Open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3514725" y="5332413"/>
            <a:ext cx="1962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/>
              <a:t>Tokyu  Toyoko Line Exchange Fukutoshin Line</a:t>
            </a:r>
          </a:p>
          <a:p>
            <a:pPr algn="ctr"/>
            <a:r>
              <a:rPr lang="en-US" altLang="ja-JP" sz="800"/>
              <a:t>2013, Mar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 rot="20456255">
            <a:off x="3886200" y="4220347"/>
            <a:ext cx="5889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/>
              <a:t>National Road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2222636" y="3800291"/>
            <a:ext cx="6381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 err="1"/>
              <a:t>Inogashira</a:t>
            </a:r>
            <a:r>
              <a:rPr lang="en-US" altLang="ja-JP" sz="800" dirty="0"/>
              <a:t> Line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 rot="20386854">
            <a:off x="2121802" y="5101539"/>
            <a:ext cx="706437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 err="1"/>
              <a:t>Denen-toshi</a:t>
            </a:r>
            <a:r>
              <a:rPr lang="en-US" altLang="ja-JP" sz="800" dirty="0"/>
              <a:t> Line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 rot="4352430">
            <a:off x="5900288" y="5385279"/>
            <a:ext cx="5842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/>
              <a:t>Shibuya River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 rot="19383738">
            <a:off x="6122011" y="2286000"/>
            <a:ext cx="706437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 err="1"/>
              <a:t>Hanzoumon</a:t>
            </a:r>
            <a:r>
              <a:rPr lang="en-US" altLang="ja-JP" sz="800" dirty="0"/>
              <a:t> Line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 rot="19546845">
            <a:off x="6412857" y="2564684"/>
            <a:ext cx="452437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/>
              <a:t>Ginza Line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4021138" y="1174750"/>
            <a:ext cx="62706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 err="1"/>
              <a:t>Yamanote</a:t>
            </a:r>
            <a:r>
              <a:rPr lang="en-US" altLang="ja-JP" sz="800" dirty="0"/>
              <a:t> Line</a:t>
            </a: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4905375" y="944563"/>
            <a:ext cx="49371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/>
              <a:t>Saikyo Line</a:t>
            </a: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 rot="21231368">
            <a:off x="3520945" y="3152240"/>
            <a:ext cx="706437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 err="1"/>
              <a:t>Denen-toshi</a:t>
            </a:r>
            <a:r>
              <a:rPr lang="en-US" altLang="ja-JP" sz="800" dirty="0"/>
              <a:t> Line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 rot="3287560">
            <a:off x="4990702" y="4255686"/>
            <a:ext cx="4985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 err="1" smtClean="0"/>
              <a:t>Saikyo</a:t>
            </a:r>
            <a:r>
              <a:rPr lang="en-US" altLang="ja-JP" sz="800" dirty="0" smtClean="0"/>
              <a:t> </a:t>
            </a:r>
            <a:r>
              <a:rPr lang="en-US" altLang="ja-JP" sz="800" dirty="0"/>
              <a:t>Line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 rot="3426347">
            <a:off x="4620011" y="4324435"/>
            <a:ext cx="62706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 err="1"/>
              <a:t>Yamanote</a:t>
            </a:r>
            <a:r>
              <a:rPr lang="en-US" altLang="ja-JP" sz="800" dirty="0"/>
              <a:t> Line</a:t>
            </a:r>
          </a:p>
        </p:txBody>
      </p:sp>
      <p:sp>
        <p:nvSpPr>
          <p:cNvPr id="20" name="テキスト ボックス 1"/>
          <p:cNvSpPr txBox="1">
            <a:spLocks noChangeArrowheads="1"/>
          </p:cNvSpPr>
          <p:nvPr/>
        </p:nvSpPr>
        <p:spPr bwMode="auto">
          <a:xfrm>
            <a:off x="5652120" y="6093296"/>
            <a:ext cx="334899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1100" dirty="0"/>
              <a:t>「渋谷駅街区基盤整備方針　平成</a:t>
            </a:r>
            <a:r>
              <a:rPr lang="en-US" altLang="ja-JP" sz="1100" dirty="0"/>
              <a:t>20</a:t>
            </a:r>
            <a:r>
              <a:rPr lang="ja-JP" altLang="en-US" sz="1100" dirty="0"/>
              <a:t>年</a:t>
            </a:r>
            <a:r>
              <a:rPr lang="en-US" altLang="ja-JP" sz="1100" dirty="0"/>
              <a:t>6</a:t>
            </a:r>
            <a:r>
              <a:rPr lang="ja-JP" altLang="en-US" sz="1100" dirty="0"/>
              <a:t>月」より　抜粋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テキスト ボックス 1"/>
          <p:cNvSpPr txBox="1">
            <a:spLocks noChangeArrowheads="1"/>
          </p:cNvSpPr>
          <p:nvPr/>
        </p:nvSpPr>
        <p:spPr bwMode="auto">
          <a:xfrm>
            <a:off x="5652120" y="6093296"/>
            <a:ext cx="334899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1100" dirty="0"/>
              <a:t>「渋谷駅街区基盤整備方針　平成</a:t>
            </a:r>
            <a:r>
              <a:rPr lang="en-US" altLang="ja-JP" sz="1100" dirty="0"/>
              <a:t>20</a:t>
            </a:r>
            <a:r>
              <a:rPr lang="ja-JP" altLang="en-US" sz="1100" dirty="0"/>
              <a:t>年</a:t>
            </a:r>
            <a:r>
              <a:rPr lang="en-US" altLang="ja-JP" sz="1100" dirty="0"/>
              <a:t>6</a:t>
            </a:r>
            <a:r>
              <a:rPr lang="ja-JP" altLang="en-US" sz="1100" dirty="0"/>
              <a:t>月」より　抜粋</a:t>
            </a:r>
          </a:p>
        </p:txBody>
      </p:sp>
      <p:pic>
        <p:nvPicPr>
          <p:cNvPr id="12293" name="Picture 5" descr="G:\タイ\作図\Pl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6267450" cy="4533900"/>
          </a:xfrm>
          <a:prstGeom prst="rect">
            <a:avLst/>
          </a:prstGeom>
          <a:noFill/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640013" y="5486400"/>
            <a:ext cx="971550" cy="182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r>
              <a:rPr lang="en-US" altLang="ja-JP" sz="1200"/>
              <a:t>Shibuya Station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 rot="20549028">
            <a:off x="5251450" y="1601908"/>
            <a:ext cx="4524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/>
              <a:t>Ginza Line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273300" y="2378075"/>
            <a:ext cx="452438" cy="2444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/>
              <a:t>Ginza Line</a:t>
            </a:r>
          </a:p>
          <a:p>
            <a:pPr algn="ctr"/>
            <a:r>
              <a:rPr lang="en-US" altLang="ja-JP" sz="800"/>
              <a:t>3rd Floor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498725" y="3216275"/>
            <a:ext cx="627063" cy="2444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/>
              <a:t>Yamanote Line</a:t>
            </a:r>
          </a:p>
          <a:p>
            <a:pPr algn="ctr"/>
            <a:r>
              <a:rPr lang="en-US" altLang="ja-JP" sz="800"/>
              <a:t>2nd Floor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2862263" y="2606675"/>
            <a:ext cx="527050" cy="2444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/>
              <a:t>Toyoko Line</a:t>
            </a:r>
          </a:p>
          <a:p>
            <a:pPr algn="ctr"/>
            <a:r>
              <a:rPr lang="en-US" altLang="ja-JP" sz="800"/>
              <a:t>2nd Floor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 rot="20115881">
            <a:off x="3601277" y="2394244"/>
            <a:ext cx="396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/>
              <a:t>East Gate</a:t>
            </a:r>
          </a:p>
          <a:p>
            <a:pPr algn="ctr"/>
            <a:r>
              <a:rPr lang="en-US" altLang="ja-JP" sz="800" dirty="0"/>
              <a:t> Bus Stop</a:t>
            </a:r>
          </a:p>
          <a:p>
            <a:pPr algn="ctr"/>
            <a:r>
              <a:rPr lang="en-US" altLang="ja-JP" sz="800" dirty="0"/>
              <a:t>And Taxi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 rot="2449082">
            <a:off x="4537896" y="4237038"/>
            <a:ext cx="5842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/>
              <a:t>Shibuya River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 rot="3474578">
            <a:off x="4008662" y="5149366"/>
            <a:ext cx="493713" cy="12223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 err="1"/>
              <a:t>Saikyo</a:t>
            </a:r>
            <a:r>
              <a:rPr lang="en-US" altLang="ja-JP" sz="800" dirty="0"/>
              <a:t> Line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 rot="19974781">
            <a:off x="178609" y="2895877"/>
            <a:ext cx="6381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 err="1"/>
              <a:t>Inogashira</a:t>
            </a:r>
            <a:r>
              <a:rPr lang="en-US" altLang="ja-JP" sz="800" dirty="0"/>
              <a:t> Line</a:t>
            </a:r>
          </a:p>
          <a:p>
            <a:pPr algn="ctr"/>
            <a:r>
              <a:rPr lang="en-US" altLang="ja-JP" sz="800" dirty="0"/>
              <a:t>2nd Floor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1192481" y="2121081"/>
            <a:ext cx="76835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 err="1"/>
              <a:t>Tokyu</a:t>
            </a:r>
            <a:r>
              <a:rPr lang="en-US" altLang="ja-JP" sz="800" dirty="0"/>
              <a:t> Department</a:t>
            </a:r>
          </a:p>
          <a:p>
            <a:pPr algn="ctr"/>
            <a:r>
              <a:rPr lang="en-US" altLang="ja-JP" sz="800" dirty="0"/>
              <a:t>Store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1668463" y="1873250"/>
            <a:ext cx="468312" cy="122238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/>
              <a:t>Open space</a:t>
            </a: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1646885" y="3127495"/>
            <a:ext cx="423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algn="ctr"/>
            <a:r>
              <a:rPr lang="en-US" altLang="ja-JP" sz="800" dirty="0"/>
              <a:t>West Gate</a:t>
            </a:r>
          </a:p>
          <a:p>
            <a:pPr algn="ctr"/>
            <a:r>
              <a:rPr lang="en-US" altLang="ja-JP" sz="800" dirty="0"/>
              <a:t> Bus Stop</a:t>
            </a:r>
          </a:p>
          <a:p>
            <a:pPr algn="ctr"/>
            <a:r>
              <a:rPr lang="en-US" altLang="ja-JP" sz="800" dirty="0"/>
              <a:t>And Taxi</a:t>
            </a:r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615950" y="944563"/>
            <a:ext cx="398463" cy="1825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 anchorCtr="1">
            <a:spAutoFit/>
          </a:bodyPr>
          <a:lstStyle/>
          <a:p>
            <a:pPr algn="dist"/>
            <a:r>
              <a:rPr lang="en-US" altLang="ja-JP" sz="1200" i="1"/>
              <a:t>Plan</a:t>
            </a:r>
          </a:p>
        </p:txBody>
      </p:sp>
      <p:sp>
        <p:nvSpPr>
          <p:cNvPr id="12312" name="Text Box 24"/>
          <p:cNvSpPr txBox="1">
            <a:spLocks noChangeArrowheads="1"/>
          </p:cNvSpPr>
          <p:nvPr/>
        </p:nvSpPr>
        <p:spPr bwMode="auto">
          <a:xfrm rot="21105123">
            <a:off x="4862513" y="3338513"/>
            <a:ext cx="5889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/>
              <a:t>National Road</a:t>
            </a:r>
          </a:p>
        </p:txBody>
      </p:sp>
      <p:grpSp>
        <p:nvGrpSpPr>
          <p:cNvPr id="29" name="グループ化 28"/>
          <p:cNvGrpSpPr/>
          <p:nvPr/>
        </p:nvGrpSpPr>
        <p:grpSpPr>
          <a:xfrm>
            <a:off x="5381844" y="3474374"/>
            <a:ext cx="3657600" cy="2551113"/>
            <a:chOff x="5334000" y="3810000"/>
            <a:chExt cx="3657600" cy="2551113"/>
          </a:xfrm>
        </p:grpSpPr>
        <p:pic>
          <p:nvPicPr>
            <p:cNvPr id="12294" name="Picture 6" descr="G:\タイ\作図\ShibuyaPlan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0" y="3810000"/>
              <a:ext cx="3657600" cy="2551113"/>
            </a:xfrm>
            <a:prstGeom prst="rect">
              <a:avLst/>
            </a:prstGeom>
            <a:noFill/>
          </p:spPr>
        </p:pic>
        <p:sp>
          <p:nvSpPr>
            <p:cNvPr id="12308" name="Text Box 20"/>
            <p:cNvSpPr txBox="1">
              <a:spLocks noChangeArrowheads="1"/>
            </p:cNvSpPr>
            <p:nvPr/>
          </p:nvSpPr>
          <p:spPr bwMode="auto">
            <a:xfrm>
              <a:off x="5368925" y="4305300"/>
              <a:ext cx="820738" cy="106363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 anchorCtr="1">
              <a:spAutoFit/>
            </a:bodyPr>
            <a:lstStyle/>
            <a:p>
              <a:pPr algn="dist"/>
              <a:r>
                <a:rPr lang="en-US" altLang="ja-JP" sz="700"/>
                <a:t>Bus Stop and Taxi</a:t>
              </a:r>
            </a:p>
          </p:txBody>
        </p:sp>
        <p:sp>
          <p:nvSpPr>
            <p:cNvPr id="12309" name="Text Box 21"/>
            <p:cNvSpPr txBox="1">
              <a:spLocks noChangeArrowheads="1"/>
            </p:cNvSpPr>
            <p:nvPr/>
          </p:nvSpPr>
          <p:spPr bwMode="auto">
            <a:xfrm>
              <a:off x="5484813" y="3829050"/>
              <a:ext cx="515937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 anchorCtr="1">
              <a:spAutoFit/>
            </a:bodyPr>
            <a:lstStyle/>
            <a:p>
              <a:pPr algn="dist"/>
              <a:r>
                <a:rPr lang="en-US" altLang="ja-JP" sz="800" i="1"/>
                <a:t>Over View</a:t>
              </a:r>
            </a:p>
          </p:txBody>
        </p:sp>
        <p:sp>
          <p:nvSpPr>
            <p:cNvPr id="12310" name="Text Box 22"/>
            <p:cNvSpPr txBox="1">
              <a:spLocks noChangeArrowheads="1"/>
            </p:cNvSpPr>
            <p:nvPr/>
          </p:nvSpPr>
          <p:spPr bwMode="auto">
            <a:xfrm>
              <a:off x="6464300" y="4724400"/>
              <a:ext cx="2413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/>
                <a:t>Ginza</a:t>
              </a:r>
            </a:p>
            <a:p>
              <a:pPr algn="ctr"/>
              <a:r>
                <a:rPr lang="en-US" altLang="ja-JP" sz="800"/>
                <a:t>Line</a:t>
              </a:r>
            </a:p>
          </p:txBody>
        </p:sp>
        <p:sp>
          <p:nvSpPr>
            <p:cNvPr id="12311" name="Text Box 23"/>
            <p:cNvSpPr txBox="1">
              <a:spLocks noChangeArrowheads="1"/>
            </p:cNvSpPr>
            <p:nvPr/>
          </p:nvSpPr>
          <p:spPr bwMode="auto">
            <a:xfrm>
              <a:off x="6926263" y="4479925"/>
              <a:ext cx="315912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/>
                <a:t>Toyoko</a:t>
              </a:r>
            </a:p>
            <a:p>
              <a:pPr algn="ctr"/>
              <a:r>
                <a:rPr lang="en-US" altLang="ja-JP" sz="800"/>
                <a:t>Line</a:t>
              </a:r>
            </a:p>
          </p:txBody>
        </p:sp>
        <p:sp>
          <p:nvSpPr>
            <p:cNvPr id="12313" name="Text Box 25"/>
            <p:cNvSpPr txBox="1">
              <a:spLocks noChangeArrowheads="1"/>
            </p:cNvSpPr>
            <p:nvPr/>
          </p:nvSpPr>
          <p:spPr bwMode="auto">
            <a:xfrm>
              <a:off x="5562600" y="5486400"/>
              <a:ext cx="627063" cy="122238"/>
            </a:xfrm>
            <a:prstGeom prst="rect">
              <a:avLst/>
            </a:prstGeom>
            <a:solidFill>
              <a:srgbClr val="CC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/>
                <a:t>Yamanote Line</a:t>
              </a:r>
            </a:p>
          </p:txBody>
        </p:sp>
        <p:sp>
          <p:nvSpPr>
            <p:cNvPr id="12314" name="Text Box 26"/>
            <p:cNvSpPr txBox="1">
              <a:spLocks noChangeArrowheads="1"/>
            </p:cNvSpPr>
            <p:nvPr/>
          </p:nvSpPr>
          <p:spPr bwMode="auto">
            <a:xfrm>
              <a:off x="7346950" y="5018088"/>
              <a:ext cx="768350" cy="2444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/>
                <a:t>Tokyu Department</a:t>
              </a:r>
            </a:p>
            <a:p>
              <a:pPr algn="ctr"/>
              <a:r>
                <a:rPr lang="en-US" altLang="ja-JP" sz="800"/>
                <a:t>Store</a:t>
              </a:r>
            </a:p>
          </p:txBody>
        </p:sp>
        <p:sp>
          <p:nvSpPr>
            <p:cNvPr id="12315" name="Text Box 27"/>
            <p:cNvSpPr txBox="1">
              <a:spLocks noChangeArrowheads="1"/>
            </p:cNvSpPr>
            <p:nvPr/>
          </p:nvSpPr>
          <p:spPr bwMode="auto">
            <a:xfrm>
              <a:off x="6691313" y="6067425"/>
              <a:ext cx="468312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/>
                <a:t>Open space</a:t>
              </a:r>
            </a:p>
          </p:txBody>
        </p:sp>
        <p:sp>
          <p:nvSpPr>
            <p:cNvPr id="12316" name="Text Box 28"/>
            <p:cNvSpPr txBox="1">
              <a:spLocks noChangeArrowheads="1"/>
            </p:cNvSpPr>
            <p:nvPr/>
          </p:nvSpPr>
          <p:spPr bwMode="auto">
            <a:xfrm>
              <a:off x="8362950" y="5505450"/>
              <a:ext cx="468313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/>
                <a:t>Open space</a:t>
              </a:r>
            </a:p>
          </p:txBody>
        </p:sp>
        <p:sp>
          <p:nvSpPr>
            <p:cNvPr id="12317" name="Text Box 29"/>
            <p:cNvSpPr txBox="1">
              <a:spLocks noChangeArrowheads="1"/>
            </p:cNvSpPr>
            <p:nvPr/>
          </p:nvSpPr>
          <p:spPr bwMode="auto">
            <a:xfrm>
              <a:off x="8105775" y="3898900"/>
              <a:ext cx="493713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 anchorCtr="1">
              <a:spAutoFit/>
            </a:bodyPr>
            <a:lstStyle/>
            <a:p>
              <a:pPr algn="ctr"/>
              <a:r>
                <a:rPr lang="en-US" altLang="ja-JP" sz="800"/>
                <a:t>Saikyo Line</a:t>
              </a:r>
            </a:p>
          </p:txBody>
        </p:sp>
      </p:grpSp>
      <p:sp>
        <p:nvSpPr>
          <p:cNvPr id="28" name="Text Box 24"/>
          <p:cNvSpPr txBox="1">
            <a:spLocks noChangeArrowheads="1"/>
          </p:cNvSpPr>
          <p:nvPr/>
        </p:nvSpPr>
        <p:spPr bwMode="auto">
          <a:xfrm rot="20440125">
            <a:off x="1531136" y="4504514"/>
            <a:ext cx="5889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>
            <a:spAutoFit/>
          </a:bodyPr>
          <a:lstStyle/>
          <a:p>
            <a:pPr marL="457200" indent="-457200" algn="ctr"/>
            <a:r>
              <a:rPr lang="en-US" altLang="ja-JP" sz="800" dirty="0"/>
              <a:t>National Road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5790</TotalTime>
  <Words>535</Words>
  <Application>Microsoft Office PowerPoint</Application>
  <PresentationFormat>画面に合わせる (4:3)</PresentationFormat>
  <Paragraphs>225</Paragraphs>
  <Slides>27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27</vt:i4>
      </vt:variant>
    </vt:vector>
  </HeadingPairs>
  <TitlesOfParts>
    <vt:vector size="28" baseType="lpstr">
      <vt:lpstr>Office テーマ</vt:lpstr>
      <vt:lpstr>Re-Development　of　Shibuya　Hikarie　Project　at  Shibuya Station  ーTowards　Ideal　Town　Re-Developmentー</vt:lpstr>
      <vt:lpstr>Railway network pattern  in mega cities</vt:lpstr>
      <vt:lpstr>Growth pattern of Tokyo</vt:lpstr>
      <vt:lpstr>Further railway development</vt:lpstr>
      <vt:lpstr>スライド 5</vt:lpstr>
      <vt:lpstr>スライド 6</vt:lpstr>
      <vt:lpstr>スライド 7</vt:lpstr>
      <vt:lpstr>スライド 8</vt:lpstr>
      <vt:lpstr>スライド 9</vt:lpstr>
      <vt:lpstr>スライド 10</vt:lpstr>
      <vt:lpstr>スライド 11</vt:lpstr>
      <vt:lpstr>スライド 12</vt:lpstr>
      <vt:lpstr>スライド 13</vt:lpstr>
      <vt:lpstr>スライド 14</vt:lpstr>
      <vt:lpstr>スライド 15</vt:lpstr>
      <vt:lpstr>スライド 16</vt:lpstr>
      <vt:lpstr>スライド 17</vt:lpstr>
      <vt:lpstr>スライド 18</vt:lpstr>
      <vt:lpstr>スライド 19</vt:lpstr>
      <vt:lpstr>スライド 20</vt:lpstr>
      <vt:lpstr>スライド 21</vt:lpstr>
      <vt:lpstr>スライド 22</vt:lpstr>
      <vt:lpstr>スライド 23</vt:lpstr>
      <vt:lpstr>スライド 24</vt:lpstr>
      <vt:lpstr>スライド 25</vt:lpstr>
      <vt:lpstr>スライド 26</vt:lpstr>
      <vt:lpstr>スライド 27</vt:lpstr>
    </vt:vector>
  </TitlesOfParts>
  <Company>経営管理室 情報システム課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民鉄の街づくりへの取り組み －東急電鉄のケース－</dc:title>
  <dc:creator>東京急行電鉄株式会社</dc:creator>
  <cp:lastModifiedBy>AU1480</cp:lastModifiedBy>
  <cp:revision>214</cp:revision>
  <dcterms:created xsi:type="dcterms:W3CDTF">2002-01-07T23:17:18Z</dcterms:created>
  <dcterms:modified xsi:type="dcterms:W3CDTF">2012-08-22T23:34:29Z</dcterms:modified>
</cp:coreProperties>
</file>