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70" r:id="rId2"/>
    <p:sldId id="371" r:id="rId3"/>
    <p:sldId id="372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279" r:id="rId12"/>
    <p:sldId id="331" r:id="rId13"/>
    <p:sldId id="327" r:id="rId14"/>
    <p:sldId id="332" r:id="rId15"/>
    <p:sldId id="264" r:id="rId16"/>
    <p:sldId id="321" r:id="rId17"/>
    <p:sldId id="351" r:id="rId18"/>
    <p:sldId id="386" r:id="rId19"/>
    <p:sldId id="383" r:id="rId20"/>
    <p:sldId id="341" r:id="rId21"/>
    <p:sldId id="342" r:id="rId22"/>
    <p:sldId id="344" r:id="rId23"/>
    <p:sldId id="347" r:id="rId24"/>
    <p:sldId id="328" r:id="rId25"/>
    <p:sldId id="324" r:id="rId26"/>
    <p:sldId id="323" r:id="rId27"/>
    <p:sldId id="381" r:id="rId28"/>
    <p:sldId id="350" r:id="rId29"/>
    <p:sldId id="354" r:id="rId30"/>
    <p:sldId id="355" r:id="rId31"/>
    <p:sldId id="356" r:id="rId32"/>
    <p:sldId id="361" r:id="rId33"/>
    <p:sldId id="302" r:id="rId34"/>
    <p:sldId id="263" r:id="rId35"/>
    <p:sldId id="363" r:id="rId36"/>
    <p:sldId id="306" r:id="rId37"/>
    <p:sldId id="362" r:id="rId38"/>
    <p:sldId id="366" r:id="rId39"/>
    <p:sldId id="258" r:id="rId40"/>
    <p:sldId id="369" r:id="rId41"/>
    <p:sldId id="368" r:id="rId42"/>
    <p:sldId id="315" r:id="rId43"/>
    <p:sldId id="314" r:id="rId44"/>
    <p:sldId id="336" r:id="rId45"/>
    <p:sldId id="352" r:id="rId4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971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04" autoAdjust="0"/>
    <p:restoredTop sz="94660"/>
  </p:normalViewPr>
  <p:slideViewPr>
    <p:cSldViewPr>
      <p:cViewPr>
        <p:scale>
          <a:sx n="50" d="100"/>
          <a:sy n="50" d="100"/>
        </p:scale>
        <p:origin x="-534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6E358-FF2F-4E05-B4AD-1F09ECDE2FA1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5BB5D-09E5-462C-BF7C-80E729EF0B2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85721" y="8686873"/>
            <a:ext cx="2972280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83" tIns="47842" rIns="95683" bIns="47842" anchor="b"/>
          <a:lstStyle/>
          <a:p>
            <a:pPr algn="r" defTabSz="954088" eaLnBrk="0" hangingPunct="0"/>
            <a:fld id="{1FC00EDD-FC8D-400A-A01C-92269C59B6C2}" type="slidenum">
              <a:rPr lang="en-US" sz="1300"/>
              <a:pPr algn="r" defTabSz="954088" eaLnBrk="0" hangingPunct="0"/>
              <a:t>2</a:t>
            </a:fld>
            <a:endParaRPr lang="en-US" sz="13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5BB5D-09E5-462C-BF7C-80E729EF0B26}" type="slidenum">
              <a:rPr lang="th-TH" smtClean="0"/>
              <a:pPr/>
              <a:t>24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5453" y="8709685"/>
            <a:ext cx="2972547" cy="4547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b"/>
          <a:lstStyle/>
          <a:p>
            <a:pPr algn="r" eaLnBrk="0" hangingPunct="0">
              <a:spcBef>
                <a:spcPct val="30000"/>
              </a:spcBef>
            </a:pPr>
            <a:fld id="{1A0881CC-722D-4507-828D-B864F1816354}" type="slidenum">
              <a:rPr lang="en-US" sz="1200" b="0">
                <a:cs typeface="Arial" pitchFamily="34" charset="0"/>
              </a:rPr>
              <a:pPr algn="r" eaLnBrk="0" hangingPunct="0">
                <a:spcBef>
                  <a:spcPct val="30000"/>
                </a:spcBef>
              </a:pPr>
              <a:t>44</a:t>
            </a:fld>
            <a:endParaRPr lang="en-US" sz="1200" b="0">
              <a:cs typeface="Arial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2050" y="682625"/>
            <a:ext cx="4541838" cy="34051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9028" y="4347532"/>
            <a:ext cx="6476822" cy="4571268"/>
          </a:xfrm>
          <a:noFill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C0EED-77F8-4C62-B977-ED561BF8952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4D4BD-DEAE-42F2-8978-9E2AC20B5B13}" type="datetimeFigureOut">
              <a:rPr lang="th-TH" smtClean="0"/>
              <a:pPr/>
              <a:t>24/08/55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E7C0F-7C38-43FC-9C26-4492646D93F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america2050.org/pdf/HSR-in-America-Complete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hyperlink" Target="http://www.spur.org/files/policy-reports/SPUR_BeyondtheTracks1711.pdf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en.wikipedia.org/wiki/File:China_Railway_High-Speed_.pn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Crh1_inside.jpg" TargetMode="External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en.wikipedia.org/wiki/File:Etr_600_pendolino_frecciargento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Hainan_East_Ring_Intercity_Rail_during_construction_003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en.wikipedia.org/wiki/File:Chinacrh380aatchangzhou.jpg" TargetMode="External"/><Relationship Id="rId9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480" y="2071678"/>
            <a:ext cx="6929486" cy="2571768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Are Thai People Ready for </a:t>
            </a:r>
            <a:b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High-Speed Rail and </a:t>
            </a:r>
            <a:b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ASEAN  Integration ?</a:t>
            </a:r>
            <a:endParaRPr lang="th-TH" b="1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5286388"/>
            <a:ext cx="4643470" cy="128588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3600" b="1" dirty="0" smtClean="0">
                <a:solidFill>
                  <a:srgbClr val="002060"/>
                </a:solidFill>
              </a:rPr>
              <a:t>Dr.  </a:t>
            </a:r>
            <a:r>
              <a:rPr lang="en-US" sz="3600" b="1" dirty="0" err="1" smtClean="0">
                <a:solidFill>
                  <a:srgbClr val="002060"/>
                </a:solidFill>
              </a:rPr>
              <a:t>Suwat</a:t>
            </a:r>
            <a:r>
              <a:rPr lang="en-US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err="1" smtClean="0">
                <a:solidFill>
                  <a:srgbClr val="002060"/>
                </a:solidFill>
              </a:rPr>
              <a:t>Wanisubut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ATRANS  Board Member</a:t>
            </a: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Imperial Queen’s Park Hotel, Bangkok </a:t>
            </a: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24 August 2012</a:t>
            </a:r>
          </a:p>
          <a:p>
            <a:pPr algn="l"/>
            <a:endParaRPr lang="en-US" sz="2400" b="1" dirty="0" smtClean="0">
              <a:solidFill>
                <a:srgbClr val="C00000"/>
              </a:solidFill>
            </a:endParaRPr>
          </a:p>
          <a:p>
            <a:pPr algn="r"/>
            <a:endParaRPr lang="th-TH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Administrator\Desktop\รถไฟจีนทดลองวิ่ง เกิน 500 กม.ต่อช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0"/>
            <a:ext cx="4643438" cy="1928801"/>
          </a:xfrm>
          <a:prstGeom prst="rect">
            <a:avLst/>
          </a:prstGeom>
          <a:noFill/>
        </p:spPr>
      </p:pic>
      <p:pic>
        <p:nvPicPr>
          <p:cNvPr id="8" name="รูปภาพ 7" descr="http://www.metro-magazine.com/images/news/M-BombardierItalyTrainAugust22201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35768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580112" y="1916832"/>
            <a:ext cx="3857652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>
                <a:solidFill>
                  <a:srgbClr val="00B0F0"/>
                </a:solidFill>
              </a:rPr>
              <a:t>Bangkok - Chiang Mai </a:t>
            </a:r>
            <a:br>
              <a:rPr lang="en-US" b="1" dirty="0" smtClean="0">
                <a:solidFill>
                  <a:srgbClr val="00B0F0"/>
                </a:solidFill>
              </a:rPr>
            </a:br>
            <a:r>
              <a:rPr lang="en-US" b="1" dirty="0" smtClean="0"/>
              <a:t>&amp; </a:t>
            </a:r>
            <a:br>
              <a:rPr lang="en-US" b="1" dirty="0" smtClean="0"/>
            </a:br>
            <a:r>
              <a:rPr lang="en-US" b="1" dirty="0" smtClean="0">
                <a:solidFill>
                  <a:srgbClr val="00B0F0"/>
                </a:solidFill>
              </a:rPr>
              <a:t>Bangkok - </a:t>
            </a:r>
            <a:r>
              <a:rPr lang="en-US" b="1" dirty="0" err="1" smtClean="0">
                <a:solidFill>
                  <a:srgbClr val="00B0F0"/>
                </a:solidFill>
              </a:rPr>
              <a:t>Rayong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endParaRPr lang="en-US" sz="2400" dirty="0" smtClean="0">
              <a:solidFill>
                <a:srgbClr val="00B0F0"/>
              </a:solidFill>
            </a:endParaRPr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by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JARTS &amp; Oriental Consultants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with the support of Mitsui</a:t>
            </a:r>
          </a:p>
          <a:p>
            <a:pPr algn="ctr"/>
            <a:endParaRPr lang="en-US" sz="2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March 2012</a:t>
            </a:r>
            <a:endParaRPr lang="th-TH" sz="2000" b="1" dirty="0" smtClean="0">
              <a:solidFill>
                <a:srgbClr val="C00000"/>
              </a:solidFill>
            </a:endParaRPr>
          </a:p>
          <a:p>
            <a:pPr algn="ctr"/>
            <a:endParaRPr lang="th-TH" sz="2400" dirty="0"/>
          </a:p>
        </p:txBody>
      </p:sp>
      <p:sp>
        <p:nvSpPr>
          <p:cNvPr id="10" name="Rectangle 9"/>
          <p:cNvSpPr/>
          <p:nvPr/>
        </p:nvSpPr>
        <p:spPr>
          <a:xfrm>
            <a:off x="571472" y="285728"/>
            <a:ext cx="807249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Pre-Feasibility Study on Construction of HSR in Thailand</a:t>
            </a:r>
            <a:endParaRPr lang="th-T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071"/>
          <a:stretch>
            <a:fillRect/>
          </a:stretch>
        </p:blipFill>
        <p:spPr bwMode="auto">
          <a:xfrm>
            <a:off x="0" y="1772816"/>
            <a:ext cx="5904656" cy="3850242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95536" y="1071546"/>
            <a:ext cx="8496944" cy="292895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rgbClr val="C00000"/>
                </a:solidFill>
                <a:latin typeface="Arial Black" pitchFamily="34" charset="0"/>
              </a:rPr>
              <a:t>USA  and  China  Governments  now  urgently  promote  HSR  for  the 21</a:t>
            </a:r>
            <a:r>
              <a:rPr lang="en-US" sz="3600" b="1" baseline="30000" dirty="0" smtClean="0">
                <a:solidFill>
                  <a:srgbClr val="C00000"/>
                </a:solidFill>
                <a:latin typeface="Arial Black" pitchFamily="34" charset="0"/>
              </a:rPr>
              <a:t>st</a:t>
            </a:r>
            <a:r>
              <a:rPr lang="en-US" sz="3600" b="1" dirty="0" smtClean="0">
                <a:solidFill>
                  <a:srgbClr val="C00000"/>
                </a:solidFill>
                <a:latin typeface="Arial Black" pitchFamily="34" charset="0"/>
              </a:rPr>
              <a:t> Century</a:t>
            </a:r>
            <a:endParaRPr lang="th-TH" sz="3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786322"/>
            <a:ext cx="8929718" cy="181588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Arial Black" pitchFamily="34" charset="0"/>
              </a:rPr>
              <a:t>As  a  consequence  --  </a:t>
            </a:r>
            <a:r>
              <a:rPr lang="en-US" sz="3600" b="1" dirty="0" smtClean="0">
                <a:solidFill>
                  <a:srgbClr val="C00000"/>
                </a:solidFill>
                <a:latin typeface="Arial Black" pitchFamily="34" charset="0"/>
              </a:rPr>
              <a:t>Thailand</a:t>
            </a:r>
            <a:r>
              <a:rPr lang="en-US" sz="3600" b="1" dirty="0" smtClean="0">
                <a:solidFill>
                  <a:srgbClr val="002060"/>
                </a:solidFill>
                <a:latin typeface="Arial Black" pitchFamily="34" charset="0"/>
              </a:rPr>
              <a:t>  must  do “</a:t>
            </a:r>
            <a:r>
              <a:rPr lang="en-US" sz="4000" b="1" i="1" u="heavy" dirty="0" smtClean="0">
                <a:solidFill>
                  <a:srgbClr val="C00000"/>
                </a:solidFill>
                <a:latin typeface="Arial Black" pitchFamily="34" charset="0"/>
              </a:rPr>
              <a:t>something</a:t>
            </a:r>
            <a:r>
              <a:rPr lang="en-US" sz="4000" b="1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Arial Black" pitchFamily="34" charset="0"/>
              </a:rPr>
              <a:t>”  for  the  betterment of  Thai  Railway</a:t>
            </a:r>
            <a:endParaRPr lang="en-US" sz="3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4000" b="1" i="1" u="sng" dirty="0" smtClean="0">
                <a:solidFill>
                  <a:schemeClr val="bg1"/>
                </a:solidFill>
              </a:rPr>
              <a:t>  A Glance at the Global Rail Development</a:t>
            </a:r>
            <a:endParaRPr lang="th-TH" sz="4000" b="1" i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1928802"/>
            <a:ext cx="9144000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b="1" dirty="0" smtClean="0"/>
              <a:t>  </a:t>
            </a:r>
            <a:r>
              <a:rPr lang="en-US" sz="4800" b="1" dirty="0" smtClean="0">
                <a:solidFill>
                  <a:srgbClr val="C00000"/>
                </a:solidFill>
              </a:rPr>
              <a:t>HSR is a technology of the</a:t>
            </a:r>
          </a:p>
          <a:p>
            <a:r>
              <a:rPr lang="en-US" sz="4800" b="1" dirty="0" smtClean="0"/>
              <a:t>        “Future of America”</a:t>
            </a:r>
            <a:endParaRPr lang="th-TH" sz="4800" b="1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4000504"/>
            <a:ext cx="9144000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4800" b="1" dirty="0" smtClean="0"/>
              <a:t> </a:t>
            </a:r>
            <a:r>
              <a:rPr lang="en-US" sz="4800" b="1" dirty="0" smtClean="0">
                <a:solidFill>
                  <a:srgbClr val="C00000"/>
                </a:solidFill>
              </a:rPr>
              <a:t>Passenger </a:t>
            </a:r>
            <a:r>
              <a:rPr lang="en-US" sz="4800" b="1" i="1" dirty="0" smtClean="0">
                <a:solidFill>
                  <a:srgbClr val="C00000"/>
                </a:solidFill>
              </a:rPr>
              <a:t>rail</a:t>
            </a:r>
            <a:r>
              <a:rPr lang="en-US" sz="4800" b="1" dirty="0" smtClean="0">
                <a:solidFill>
                  <a:srgbClr val="C00000"/>
                </a:solidFill>
              </a:rPr>
              <a:t> in USA today is an</a:t>
            </a:r>
            <a:r>
              <a:rPr lang="en-US" sz="4800" b="1" dirty="0" smtClean="0"/>
              <a:t> “outdated technology” </a:t>
            </a:r>
            <a:endParaRPr lang="th-TH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-214346" y="285728"/>
            <a:ext cx="9358346" cy="1015663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b="1" i="1" dirty="0" smtClean="0">
                <a:solidFill>
                  <a:schemeClr val="bg1"/>
                </a:solidFill>
              </a:rPr>
              <a:t>IN CASE OF THE USA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70C0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 </a:t>
            </a:r>
          </a:p>
          <a:p>
            <a:pPr algn="ctr">
              <a:buNone/>
            </a:pPr>
            <a:r>
              <a:rPr lang="en-US" sz="4800" b="1" u="sng" dirty="0" smtClean="0">
                <a:solidFill>
                  <a:srgbClr val="FFFF00"/>
                </a:solidFill>
              </a:rPr>
              <a:t>President Obama’s  Policies:</a:t>
            </a:r>
          </a:p>
          <a:p>
            <a:endParaRPr lang="en-US" sz="3600" b="1" dirty="0" smtClean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One of top-priority policies is to create superfast rail service network — like Japan's futuristic bullet trains — that will </a:t>
            </a:r>
            <a:r>
              <a:rPr lang="en-US" sz="3600" b="1" dirty="0" smtClean="0">
                <a:solidFill>
                  <a:schemeClr val="bg1"/>
                </a:solidFill>
              </a:rPr>
              <a:t>serve </a:t>
            </a:r>
            <a:r>
              <a:rPr lang="en-US" sz="3600" b="1" i="1" dirty="0" smtClean="0">
                <a:solidFill>
                  <a:schemeClr val="bg1"/>
                </a:solidFill>
              </a:rPr>
              <a:t>80 percent of the U.S. </a:t>
            </a:r>
            <a:r>
              <a:rPr lang="en-US" sz="3600" b="1" dirty="0" smtClean="0">
                <a:solidFill>
                  <a:schemeClr val="bg1"/>
                </a:solidFill>
              </a:rPr>
              <a:t>population</a:t>
            </a:r>
            <a:r>
              <a:rPr lang="en-US" sz="3600" b="1" dirty="0" smtClean="0">
                <a:solidFill>
                  <a:srgbClr val="FFFF00"/>
                </a:solidFill>
              </a:rPr>
              <a:t> along 10 major U.S. rail corridors  in 25 years (From year 2009 to 2034).</a:t>
            </a:r>
          </a:p>
          <a:p>
            <a:pPr>
              <a:buNone/>
            </a:pP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endParaRPr lang="th-TH" sz="3600" i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976664"/>
          </a:xfrm>
          <a:solidFill>
            <a:srgbClr val="92D050"/>
          </a:solidFill>
        </p:spPr>
        <p:txBody>
          <a:bodyPr>
            <a:noAutofit/>
          </a:bodyPr>
          <a:lstStyle/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r>
              <a:rPr lang="en-US" sz="3600" dirty="0" smtClean="0"/>
              <a:t> </a:t>
            </a:r>
            <a:r>
              <a:rPr lang="en-US" sz="4800" b="1" u="sng" dirty="0" smtClean="0"/>
              <a:t>President Obama’s  Action:</a:t>
            </a:r>
          </a:p>
          <a:p>
            <a:pPr algn="ctr">
              <a:buNone/>
            </a:pPr>
            <a:endParaRPr lang="en-US" sz="36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Obama had requested the budget from Congress for US $53 billion to fund the First-Stage of HSR projects.</a:t>
            </a:r>
            <a:endParaRPr lang="th-TH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4346" y="0"/>
            <a:ext cx="9358346" cy="686341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en-US" sz="6000" b="1" i="1" dirty="0" smtClean="0">
                <a:solidFill>
                  <a:srgbClr val="002060"/>
                </a:solidFill>
              </a:rPr>
              <a:t>IN  AMERICA</a:t>
            </a:r>
            <a:endParaRPr lang="en-US" sz="4800" b="1" dirty="0" smtClean="0">
              <a:solidFill>
                <a:srgbClr val="002060"/>
              </a:solidFill>
            </a:endParaRPr>
          </a:p>
          <a:p>
            <a:endParaRPr lang="en-US" b="1" i="1" u="sng" dirty="0" smtClean="0">
              <a:solidFill>
                <a:srgbClr val="C00000"/>
              </a:solidFill>
            </a:endParaRPr>
          </a:p>
          <a:p>
            <a:r>
              <a:rPr lang="en-US" b="1" i="1" u="sng" dirty="0" smtClean="0">
                <a:solidFill>
                  <a:srgbClr val="C00000"/>
                </a:solidFill>
              </a:rPr>
              <a:t>  </a:t>
            </a:r>
            <a:r>
              <a:rPr lang="en-US" sz="4000" b="1" i="1" u="sng" dirty="0" smtClean="0">
                <a:solidFill>
                  <a:srgbClr val="C00000"/>
                </a:solidFill>
              </a:rPr>
              <a:t>Obama</a:t>
            </a:r>
            <a:r>
              <a:rPr lang="en-US" b="1" dirty="0" smtClean="0">
                <a:solidFill>
                  <a:srgbClr val="002060"/>
                </a:solidFill>
              </a:rPr>
              <a:t> may be remembered for high-speed rail the way 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en-US" sz="3600" b="1" i="1" u="sng" dirty="0" smtClean="0">
                <a:solidFill>
                  <a:srgbClr val="C00000"/>
                </a:solidFill>
              </a:rPr>
              <a:t>Dwight Eisenhower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is for the interstate highways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 and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       </a:t>
            </a:r>
            <a:r>
              <a:rPr lang="en-US" sz="3600" b="1" i="1" u="sng" dirty="0" smtClean="0">
                <a:solidFill>
                  <a:srgbClr val="C00000"/>
                </a:solidFill>
              </a:rPr>
              <a:t>Abraham Lincoln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is for the transcontinental railroad.</a:t>
            </a:r>
          </a:p>
          <a:p>
            <a:endParaRPr lang="en-US" dirty="0" smtClean="0">
              <a:solidFill>
                <a:srgbClr val="0070C0"/>
              </a:solidFill>
            </a:endParaRPr>
          </a:p>
          <a:p>
            <a:endParaRPr lang="en-US" dirty="0" smtClean="0">
              <a:solidFill>
                <a:srgbClr val="0070C0"/>
              </a:solidFill>
            </a:endParaRPr>
          </a:p>
          <a:p>
            <a:endParaRPr lang="en-US" dirty="0" smtClean="0">
              <a:solidFill>
                <a:srgbClr val="0070C0"/>
              </a:solidFill>
            </a:endParaRPr>
          </a:p>
          <a:p>
            <a:r>
              <a:rPr lang="en-US" sz="3600" b="1" dirty="0" smtClean="0">
                <a:solidFill>
                  <a:srgbClr val="002060"/>
                </a:solidFill>
              </a:rPr>
              <a:t>    “</a:t>
            </a:r>
            <a:r>
              <a:rPr lang="en-US" sz="3600" b="1" dirty="0" smtClean="0">
                <a:solidFill>
                  <a:srgbClr val="C00000"/>
                </a:solidFill>
              </a:rPr>
              <a:t>Obama</a:t>
            </a:r>
            <a:r>
              <a:rPr lang="en-US" sz="3600" b="1" dirty="0" smtClean="0">
                <a:solidFill>
                  <a:srgbClr val="002060"/>
                </a:solidFill>
              </a:rPr>
              <a:t> will go down in history as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                         the </a:t>
            </a:r>
            <a:r>
              <a:rPr lang="en-US" sz="3600" b="1" dirty="0" err="1" smtClean="0">
                <a:solidFill>
                  <a:srgbClr val="002060"/>
                </a:solidFill>
              </a:rPr>
              <a:t>railman</a:t>
            </a:r>
            <a:r>
              <a:rPr lang="en-US" sz="3600" b="1" dirty="0" smtClean="0">
                <a:solidFill>
                  <a:srgbClr val="002060"/>
                </a:solidFill>
              </a:rPr>
              <a:t> of the 21st century”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istrator\Desktop\images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4500594" cy="2643182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Desktop\images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0"/>
            <a:ext cx="3571900" cy="2571744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Desktop\untitled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857496"/>
            <a:ext cx="5857884" cy="4000504"/>
          </a:xfrm>
          <a:prstGeom prst="rect">
            <a:avLst/>
          </a:prstGeom>
          <a:noFill/>
        </p:spPr>
      </p:pic>
      <p:pic>
        <p:nvPicPr>
          <p:cNvPr id="2054" name="Picture 6" descr="C:\Documents and Settings\Administrator\Desktop\VPE7C7CAAETNR3CA7ZZYQBCAOJ52CECAE25XPKCA75OS4DCA9P5C6ECA0JVKZKCAD0NIPCCAZL88OQCAXH5EHYCAQHR12KCAE3GQ5VCAW8ASCICAVZT5Z1CA59LS8HCAE6LFXSCA1F3ZIDCA66NGJ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43380"/>
            <a:ext cx="2857488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Desktop\FYJ2FQCAG47M2MCA3FDI5DCAO9AWHHCARFGEFUCADV10YLCAIP5TO5CAACTPUTCAZ7LP70CAYQ4EGXCAGI1WUPCADYPVWWCA8SC0HOCA4LDWNMCAN33IQGCAZ3CLK7CAKNYJI0CA6COMASCAWVP8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409950" cy="1343025"/>
          </a:xfrm>
          <a:prstGeom prst="rect">
            <a:avLst/>
          </a:prstGeom>
          <a:noFill/>
        </p:spPr>
      </p:pic>
      <p:pic>
        <p:nvPicPr>
          <p:cNvPr id="4099" name="Picture 3" descr="C:\Documents and Settings\Administrator\Desktop\DCFALKCAIKL974CA5UFCJSCAHHGTY6CAWPW5QFCAR6BKD0CAXKM03ECAR513QACAUQO2RUCAUZU37XCAZ0IBJYCALP3CZ8CANHHGPQCAGXFPK8CAP1C20XCAYLHTVLCASL0Q7NCAFZWJYWCAMOE9Z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857364"/>
            <a:ext cx="7643866" cy="4714908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or\Desktop\Railx-wide-communit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0"/>
            <a:ext cx="4976842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65" cy="43088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100" b="0" i="0" u="none" strike="noStrike" cap="none" normalizeH="0" baseline="0" smtClean="0">
                <a:ln>
                  <a:noFill/>
                </a:ln>
                <a:solidFill>
                  <a:srgbClr val="2A2A2A"/>
                </a:solidFill>
                <a:effectLst/>
                <a:latin typeface="Arial" pitchFamily="34" charset="0"/>
                <a:cs typeface="Angsana New" pitchFamily="18" charset="-34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100" b="0" i="0" u="none" strike="noStrike" cap="none" normalizeH="0" baseline="0" smtClean="0">
                <a:ln>
                  <a:noFill/>
                </a:ln>
                <a:solidFill>
                  <a:srgbClr val="2A2A2A"/>
                </a:solidFill>
                <a:effectLst/>
                <a:latin typeface="Arial" pitchFamily="34" charset="0"/>
                <a:cs typeface="Angsana New" pitchFamily="18" charset="-34"/>
              </a:rPr>
              <a:t/>
            </a:r>
            <a:br>
              <a:rPr kumimoji="0" lang="th-TH" sz="1100" b="0" i="0" u="none" strike="noStrike" cap="none" normalizeH="0" baseline="0" smtClean="0">
                <a:ln>
                  <a:noFill/>
                </a:ln>
                <a:solidFill>
                  <a:srgbClr val="2A2A2A"/>
                </a:solidFill>
                <a:effectLst/>
                <a:latin typeface="Arial" pitchFamily="34" charset="0"/>
                <a:cs typeface="Angsana New" pitchFamily="18" charset="-34"/>
              </a:rPr>
            </a:br>
            <a:r>
              <a:rPr kumimoji="0" lang="th-TH" sz="1100" b="0" i="0" u="none" strike="noStrike" cap="none" normalizeH="0" baseline="0" smtClean="0">
                <a:ln>
                  <a:noFill/>
                </a:ln>
                <a:solidFill>
                  <a:srgbClr val="2A2A2A"/>
                </a:solidFill>
                <a:effectLst/>
                <a:latin typeface="Arial" pitchFamily="34" charset="0"/>
                <a:cs typeface="Angsana New" pitchFamily="18" charset="-34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7174" name="Picture 6" descr="http://65.55.72.199/att/GetInline.aspx?messageid=931fff80-eade-11e1-a20e-002264c20336&amp;attindex=1&amp;cp=-1&amp;attdepth=1&amp;imgsrc=&amp;cid=75352a2c582a75ea&amp;shared=1&amp;hm__login=suwatwa&amp;hm__domain=hotmail.com&amp;ip=10.13.164.8&amp;d=d0&amp;mf=0&amp;hm__ts=Mon%2c%2020%20Aug%202012%2016:31:06%20GMT&amp;st=suwatwa&amp;hm__ha=01_259f7e051e1b025f5286660d71d86d6640123365cab63cd48f3a026b848a1dd4&amp;oneredir=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4991071" cy="3338493"/>
          </a:xfrm>
          <a:prstGeom prst="rect">
            <a:avLst/>
          </a:prstGeom>
          <a:noFill/>
        </p:spPr>
      </p:pic>
      <p:pic>
        <p:nvPicPr>
          <p:cNvPr id="7175" name="Picture 7" descr="http://65.55.72.199/att/GetInline.aspx?messageid=931fff80-eade-11e1-a20e-002264c20336&amp;attindex=2&amp;cp=-1&amp;attdepth=2&amp;imgsrc=&amp;cid=75352a2c582a75ea&amp;shared=1&amp;hm__login=suwatwa&amp;hm__domain=hotmail.com&amp;ip=10.13.164.8&amp;d=d0&amp;mf=0&amp;hm__ts=Mon%2c%2020%20Aug%202012%2016:31:06%20GMT&amp;st=suwatwa&amp;hm__ha=01_c6c90a313dcc30f84bb8c9b074e81bd99318b7a5c293287e48cef8c0c2e689dd&amp;oneredir=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643314"/>
            <a:ext cx="4562475" cy="303847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143604" y="1500174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13" name="TextBox 12"/>
          <p:cNvSpPr txBox="1"/>
          <p:nvPr/>
        </p:nvSpPr>
        <p:spPr>
          <a:xfrm>
            <a:off x="5572132" y="50004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14" name="TextBox 13"/>
          <p:cNvSpPr txBox="1"/>
          <p:nvPr/>
        </p:nvSpPr>
        <p:spPr>
          <a:xfrm>
            <a:off x="5214942" y="1071546"/>
            <a:ext cx="3000396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HSR Corridors with greatest ridership potential</a:t>
            </a:r>
            <a:endParaRPr lang="th-TH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133980" y="2714620"/>
            <a:ext cx="4010020" cy="32932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 New York - Washington</a:t>
            </a:r>
            <a:r>
              <a:rPr lang="en-US" sz="2000" b="1" dirty="0" smtClean="0"/>
              <a:t>, D.C. 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Chicago - Milwaukee </a:t>
            </a:r>
            <a:endParaRPr lang="en-US" sz="2000" b="1" dirty="0" smtClean="0"/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Los Angeles - San </a:t>
            </a:r>
            <a:r>
              <a:rPr lang="en-US" sz="2000" b="1" dirty="0" smtClean="0"/>
              <a:t>Diego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Tampa – Orlando - Miami</a:t>
            </a:r>
            <a:r>
              <a:rPr lang="en-US" sz="2000" b="1" dirty="0" smtClean="0"/>
              <a:t>, Fla. 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Dallas - Houston </a:t>
            </a:r>
            <a:endParaRPr lang="en-US" sz="2000" b="1" dirty="0" smtClean="0"/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Atlanta - Birmingham</a:t>
            </a:r>
            <a:r>
              <a:rPr lang="en-US" sz="2000" b="1" dirty="0" smtClean="0"/>
              <a:t>, Ala. 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Portland</a:t>
            </a:r>
            <a:r>
              <a:rPr lang="en-US" sz="2000" b="1" dirty="0" smtClean="0"/>
              <a:t>, Ore</a:t>
            </a:r>
            <a:r>
              <a:rPr lang="en-US" sz="2000" b="1" dirty="0" smtClean="0"/>
              <a:t>. -  Seattle </a:t>
            </a:r>
            <a:endParaRPr lang="en-US" sz="2000" b="1" dirty="0" smtClean="0"/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dirty="0" smtClean="0"/>
              <a:t> Denver - Pueblo</a:t>
            </a:r>
            <a:r>
              <a:rPr lang="en-US" sz="2000" b="1" dirty="0" smtClean="0"/>
              <a:t>, N.M.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9"/>
          <p:cNvSpPr txBox="1">
            <a:spLocks noChangeArrowheads="1"/>
          </p:cNvSpPr>
          <p:nvPr/>
        </p:nvSpPr>
        <p:spPr bwMode="auto">
          <a:xfrm>
            <a:off x="323850" y="1268413"/>
            <a:ext cx="84248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buFont typeface="Arial" pitchFamily="34" charset="0"/>
              <a:buNone/>
            </a:pPr>
            <a:r>
              <a:rPr lang="th-TH" b="0">
                <a:cs typeface="Angsana New" pitchFamily="18" charset="-34"/>
              </a:rPr>
              <a:t> </a:t>
            </a:r>
            <a:r>
              <a:rPr lang="en-US" b="0">
                <a:cs typeface="Angsana New" pitchFamily="18" charset="-34"/>
              </a:rPr>
              <a:t/>
            </a:r>
            <a:br>
              <a:rPr lang="en-US" b="0">
                <a:cs typeface="Angsana New" pitchFamily="18" charset="-34"/>
              </a:rPr>
            </a:br>
            <a:endParaRPr lang="en-US" b="0">
              <a:cs typeface="Angsana New" pitchFamily="18" charset="-34"/>
            </a:endParaRP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684213" y="620713"/>
            <a:ext cx="7775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4000" b="0">
              <a:latin typeface="Angsana New" pitchFamily="18" charset="-34"/>
              <a:cs typeface="Angsana New" pitchFamily="18" charset="-34"/>
            </a:endParaRPr>
          </a:p>
          <a:p>
            <a:pPr algn="ctr">
              <a:spcBef>
                <a:spcPct val="50000"/>
              </a:spcBef>
            </a:pPr>
            <a:endParaRPr lang="th-TH" sz="40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0" y="642918"/>
            <a:ext cx="4572000" cy="5293757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u="sng" dirty="0" smtClean="0">
                <a:solidFill>
                  <a:schemeClr val="tx2"/>
                </a:solidFill>
                <a:latin typeface="+mj-lt"/>
                <a:cs typeface="Angsana New" pitchFamily="18" charset="-34"/>
              </a:rPr>
              <a:t>Thailand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dirty="0" smtClean="0">
                <a:latin typeface="Angsana New" pitchFamily="18" charset="-34"/>
                <a:cs typeface="Aharoni" pitchFamily="2" charset="-79"/>
              </a:rPr>
              <a:t> 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Land Area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513,115  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s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q.km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Population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64.1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m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illion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Number of  Motor Vehicles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28.5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mill. 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    (MC</a:t>
            </a:r>
            <a:r>
              <a:rPr lang="th-TH" b="1" dirty="0" smtClean="0">
                <a:latin typeface="Angsana New" pitchFamily="18" charset="-34"/>
                <a:cs typeface="Aharoni" pitchFamily="2" charset="-79"/>
              </a:rPr>
              <a:t>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17.2     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PC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4.5 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 Small truck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4.9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)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More than 85 % is </a:t>
            </a: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Road Transportation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 Fuel Consumption in Transport Sector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latin typeface="Angsana New" pitchFamily="18" charset="-34"/>
                <a:cs typeface="Aharoni" pitchFamily="2" charset="-79"/>
              </a:rPr>
              <a:t>      ( 1/3 of  the whole country)</a:t>
            </a: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6804025" y="69215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/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5435600" y="1484313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h-TH"/>
          </a:p>
        </p:txBody>
      </p:sp>
      <p:pic>
        <p:nvPicPr>
          <p:cNvPr id="1042" name="Picture 2" descr="F6-2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06" y="0"/>
            <a:ext cx="45005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00200" y="381000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en-US" sz="44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5857884" y="57148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Chiang Mai</a:t>
            </a:r>
            <a:endParaRPr lang="th-TH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250030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Bangkok</a:t>
            </a:r>
            <a:endParaRPr lang="th-TH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857752" y="550070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Phuket</a:t>
            </a:r>
            <a:endParaRPr lang="th-TH" sz="2000" b="1" dirty="0"/>
          </a:p>
        </p:txBody>
      </p:sp>
      <p:sp>
        <p:nvSpPr>
          <p:cNvPr id="19" name="Quad Arrow 18"/>
          <p:cNvSpPr/>
          <p:nvPr/>
        </p:nvSpPr>
        <p:spPr>
          <a:xfrm>
            <a:off x="5857884" y="857232"/>
            <a:ext cx="214314" cy="142876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Quad Arrow Callout 19"/>
          <p:cNvSpPr/>
          <p:nvPr/>
        </p:nvSpPr>
        <p:spPr>
          <a:xfrm>
            <a:off x="7143768" y="1928802"/>
            <a:ext cx="214314" cy="214314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Flowchart: Connector 20"/>
          <p:cNvSpPr/>
          <p:nvPr/>
        </p:nvSpPr>
        <p:spPr>
          <a:xfrm>
            <a:off x="7000892" y="2571744"/>
            <a:ext cx="142876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Flowchart: Connector 22"/>
          <p:cNvSpPr/>
          <p:nvPr/>
        </p:nvSpPr>
        <p:spPr>
          <a:xfrm>
            <a:off x="6429388" y="2857496"/>
            <a:ext cx="285752" cy="28575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Flowchart: Connector 23"/>
          <p:cNvSpPr/>
          <p:nvPr/>
        </p:nvSpPr>
        <p:spPr>
          <a:xfrm>
            <a:off x="6643702" y="3429000"/>
            <a:ext cx="142876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Flowchart: Connector 25"/>
          <p:cNvSpPr/>
          <p:nvPr/>
        </p:nvSpPr>
        <p:spPr>
          <a:xfrm>
            <a:off x="5500694" y="5357826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TextBox 26"/>
          <p:cNvSpPr txBox="1"/>
          <p:nvPr/>
        </p:nvSpPr>
        <p:spPr>
          <a:xfrm>
            <a:off x="7000892" y="214290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Lao PDR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3438" y="1571612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Myanmar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9454" y="6429396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Malaysia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29520" y="371475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Cambodia</a:t>
            </a: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572660" cy="6124754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</a:rPr>
              <a:t> Outcomes of Obama Policy</a:t>
            </a:r>
            <a:r>
              <a:rPr lang="en-US" sz="4400" b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sz="4400" b="1" dirty="0" smtClean="0">
                <a:solidFill>
                  <a:schemeClr val="bg1"/>
                </a:solidFill>
              </a:rPr>
              <a:t> Calif. Gov. signed high-speed rail bill</a:t>
            </a:r>
          </a:p>
          <a:p>
            <a:r>
              <a:rPr lang="en-US" sz="3600" i="1" u="sng" dirty="0" smtClean="0">
                <a:solidFill>
                  <a:schemeClr val="bg1"/>
                </a:solidFill>
              </a:rPr>
              <a:t> 18 July 2012</a:t>
            </a:r>
          </a:p>
          <a:p>
            <a:endParaRPr lang="en-US" sz="4000" i="1" u="sng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  SAN FRANCISCO — California Governor signed the US $8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    billion bill to begin, in 2013, construction of the initial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    segment of future HSR line linking Merced to the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    San Fernando Valley. The project will create 100,000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    job-years of employment over the next five years.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 </a:t>
            </a:r>
          </a:p>
          <a:p>
            <a:r>
              <a:rPr lang="en-US" sz="3000" dirty="0" smtClean="0">
                <a:solidFill>
                  <a:schemeClr val="bg1"/>
                </a:solidFill>
              </a:rPr>
              <a:t>  The governor celebrated a project that he first signed </a:t>
            </a:r>
          </a:p>
          <a:p>
            <a:r>
              <a:rPr lang="en-US" sz="3000" dirty="0" smtClean="0">
                <a:solidFill>
                  <a:schemeClr val="bg1"/>
                </a:solidFill>
              </a:rPr>
              <a:t>  a bill to study 30 years ago (</a:t>
            </a:r>
            <a:r>
              <a:rPr lang="en-US" sz="3000" i="1" dirty="0" smtClean="0">
                <a:solidFill>
                  <a:schemeClr val="bg1"/>
                </a:solidFill>
              </a:rPr>
              <a:t>San Jose Mercury News)</a:t>
            </a:r>
            <a:r>
              <a:rPr lang="en-US" sz="3000" dirty="0" smtClean="0">
                <a:solidFill>
                  <a:schemeClr val="bg1"/>
                </a:solidFill>
              </a:rPr>
              <a:t>.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My Documents\My Pictures\M-Gov-Jerry-Brown-signing-HSR-b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578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000768"/>
            <a:ext cx="9144000" cy="6771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California Governor signed bill to construct initial stage of San Francisco – Los Angeles HSR line on 18 July 2012.  </a:t>
            </a:r>
            <a:r>
              <a:rPr lang="en-US" sz="1900" b="1" dirty="0" smtClean="0">
                <a:solidFill>
                  <a:srgbClr val="002060"/>
                </a:solidFill>
              </a:rPr>
              <a:t>This is the first HSR line in the USA.</a:t>
            </a:r>
            <a:endParaRPr lang="th-TH" sz="19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286908" cy="6617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en-US" sz="4800" b="1" dirty="0" smtClean="0"/>
          </a:p>
          <a:p>
            <a:r>
              <a:rPr lang="en-US" sz="4800" b="1" dirty="0" smtClean="0">
                <a:solidFill>
                  <a:srgbClr val="0070C0"/>
                </a:solidFill>
              </a:rPr>
              <a:t>Firm confident Texas HSR </a:t>
            </a:r>
          </a:p>
          <a:p>
            <a:r>
              <a:rPr lang="en-US" sz="4800" b="1" dirty="0" smtClean="0">
                <a:solidFill>
                  <a:srgbClr val="0070C0"/>
                </a:solidFill>
              </a:rPr>
              <a:t>              will open by 2020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u="sng" dirty="0" smtClean="0">
                <a:solidFill>
                  <a:srgbClr val="0070C0"/>
                </a:solidFill>
              </a:rPr>
              <a:t> (15 August 2012)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b="1" i="1" u="sng" dirty="0" smtClean="0"/>
          </a:p>
          <a:p>
            <a:r>
              <a:rPr lang="en-US" dirty="0" smtClean="0"/>
              <a:t>IRVING, Texas— Leaders of the private firm building the Texas Central High-Speed Railway are confident it can complete a </a:t>
            </a:r>
            <a:r>
              <a:rPr lang="en-US" b="1" i="1" u="sng" dirty="0" smtClean="0"/>
              <a:t>350 km/h high-speed rail </a:t>
            </a:r>
            <a:r>
              <a:rPr lang="en-US" dirty="0" smtClean="0"/>
              <a:t>line between </a:t>
            </a:r>
            <a:r>
              <a:rPr lang="en-US" i="1" u="sng" dirty="0" smtClean="0"/>
              <a:t>Dallas-Fort Worth and Houston</a:t>
            </a:r>
            <a:r>
              <a:rPr lang="en-US" dirty="0" smtClean="0"/>
              <a:t> by 2020 without using public financing (</a:t>
            </a:r>
            <a:r>
              <a:rPr lang="en-US" i="1" dirty="0" smtClean="0"/>
              <a:t>The Texas Tribune</a:t>
            </a:r>
            <a:r>
              <a:rPr lang="en-US" dirty="0" smtClean="0"/>
              <a:t> - </a:t>
            </a:r>
            <a:r>
              <a:rPr lang="en-US" sz="2400" dirty="0" smtClean="0"/>
              <a:t>15 August 2012)</a:t>
            </a:r>
            <a:r>
              <a:rPr lang="en-US" dirty="0" smtClean="0"/>
              <a:t>.</a:t>
            </a:r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Backing the Texas-based company is a group led by </a:t>
            </a:r>
            <a:r>
              <a:rPr lang="en-US" b="1" i="1" u="sng" dirty="0" smtClean="0"/>
              <a:t>Central Japan Railway Company</a:t>
            </a:r>
            <a:r>
              <a:rPr lang="en-US" dirty="0" smtClean="0"/>
              <a:t>, which handles more than 100 million passengers each year on its bullet trains in Japan.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</a:rPr>
              <a:t>IN  CASE  OF  CHINA</a:t>
            </a:r>
            <a:endParaRPr lang="th-TH" sz="4800" b="1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  <a:solidFill>
            <a:srgbClr val="FFFF00"/>
          </a:solidFill>
          <a:ln>
            <a:solidFill>
              <a:srgbClr val="99FF99"/>
            </a:solidFill>
          </a:ln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Mid 1990s, China's trains used to travel at a top speed of 60 km/h.  Ministry of Railways has continuously increased the speed and capacity of commercial train services on existing lines.</a:t>
            </a:r>
          </a:p>
          <a:p>
            <a:endParaRPr lang="en-US" sz="2800" b="1" dirty="0" smtClean="0">
              <a:solidFill>
                <a:srgbClr val="0070C0"/>
              </a:solidFill>
            </a:endParaRPr>
          </a:p>
          <a:p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From 1997 to 2007, the speed of China's railways increased six times, boosting passenger train speed on 22,000 km of tracks to 120 km/h, on 14,000 km of tracks to 160 km/h, on 2,876 km of tracks to 200 km/h  and on 846 km of tracks to 250 km/h.</a:t>
            </a:r>
            <a:endParaRPr lang="en-US" sz="2800" b="1" baseline="300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-214338"/>
            <a:ext cx="9644130" cy="7286676"/>
          </a:xfrm>
          <a:solidFill>
            <a:srgbClr val="00B0F0"/>
          </a:solidFill>
        </p:spPr>
        <p:txBody>
          <a:bodyPr>
            <a:normAutofit/>
          </a:bodyPr>
          <a:lstStyle/>
          <a:p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sz="2800" b="1" dirty="0" smtClean="0">
                <a:solidFill>
                  <a:srgbClr val="FFFF00"/>
                </a:solidFill>
              </a:rPr>
              <a:t>    High-speed </a:t>
            </a:r>
            <a:r>
              <a:rPr lang="en-US" sz="2800" b="1" dirty="0" smtClean="0">
                <a:solidFill>
                  <a:srgbClr val="FFFF00"/>
                </a:solidFill>
              </a:rPr>
              <a:t>rail (HSR) service in China </a:t>
            </a:r>
            <a:r>
              <a:rPr lang="en-US" sz="2800" b="1" dirty="0" smtClean="0">
                <a:solidFill>
                  <a:srgbClr val="FFFF00"/>
                </a:solidFill>
              </a:rPr>
              <a:t>was</a:t>
            </a:r>
          </a:p>
          <a:p>
            <a:pPr>
              <a:buNone/>
            </a:pPr>
            <a:r>
              <a:rPr lang="en-US" sz="2800" b="1" smtClean="0">
                <a:solidFill>
                  <a:srgbClr val="FFFF00"/>
                </a:solidFill>
              </a:rPr>
              <a:t>        introduced </a:t>
            </a:r>
            <a:r>
              <a:rPr lang="en-US" sz="2800" b="1" dirty="0" smtClean="0">
                <a:solidFill>
                  <a:srgbClr val="FFFF00"/>
                </a:solidFill>
              </a:rPr>
              <a:t>on April 18, 2007.</a:t>
            </a:r>
          </a:p>
          <a:p>
            <a:endParaRPr lang="en-US" sz="2800" b="1" dirty="0" smtClean="0">
              <a:solidFill>
                <a:srgbClr val="FFFF00"/>
              </a:solidFill>
            </a:endParaRPr>
          </a:p>
          <a:p>
            <a:r>
              <a:rPr lang="en-US" sz="2800" b="1" dirty="0" smtClean="0">
                <a:solidFill>
                  <a:srgbClr val="FFFF00"/>
                </a:solidFill>
              </a:rPr>
              <a:t>    China </a:t>
            </a:r>
            <a:r>
              <a:rPr lang="en-US" sz="2800" b="1" dirty="0" smtClean="0">
                <a:solidFill>
                  <a:srgbClr val="FFFF00"/>
                </a:solidFill>
              </a:rPr>
              <a:t>has the world's longest HSR (an average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     </a:t>
            </a:r>
            <a:r>
              <a:rPr lang="en-US" sz="2800" b="1" dirty="0" smtClean="0">
                <a:solidFill>
                  <a:srgbClr val="FFFF00"/>
                </a:solidFill>
              </a:rPr>
              <a:t>  speed </a:t>
            </a:r>
            <a:r>
              <a:rPr lang="en-US" sz="2800" b="1" dirty="0" smtClean="0">
                <a:solidFill>
                  <a:srgbClr val="FFFF00"/>
                </a:solidFill>
              </a:rPr>
              <a:t>of 200 km/h or higher) network with about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       </a:t>
            </a:r>
            <a:r>
              <a:rPr lang="en-US" sz="2800" b="1" dirty="0" smtClean="0">
                <a:solidFill>
                  <a:srgbClr val="FFFF00"/>
                </a:solidFill>
              </a:rPr>
              <a:t>9,676</a:t>
            </a:r>
            <a:r>
              <a:rPr lang="en-US" sz="2800" b="1" dirty="0" smtClean="0">
                <a:solidFill>
                  <a:srgbClr val="FFFF00"/>
                </a:solidFill>
              </a:rPr>
              <a:t> km of routes in service including 3,515 km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     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of rail lines </a:t>
            </a:r>
            <a:r>
              <a:rPr lang="en-US" sz="2800" b="1" dirty="0" smtClean="0">
                <a:solidFill>
                  <a:srgbClr val="FFFF00"/>
                </a:solidFill>
              </a:rPr>
              <a:t>with top </a:t>
            </a:r>
            <a:r>
              <a:rPr lang="en-US" sz="2800" b="1" dirty="0" smtClean="0">
                <a:solidFill>
                  <a:srgbClr val="FFFF00"/>
                </a:solidFill>
              </a:rPr>
              <a:t>speeds of 300 </a:t>
            </a:r>
            <a:r>
              <a:rPr lang="en-US" sz="2800" b="1" dirty="0" smtClean="0">
                <a:solidFill>
                  <a:srgbClr val="FFFF00"/>
                </a:solidFill>
              </a:rPr>
              <a:t>km/h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       (</a:t>
            </a:r>
            <a:r>
              <a:rPr lang="en-US" sz="2800" b="1" dirty="0" smtClean="0">
                <a:solidFill>
                  <a:srgbClr val="FFFF00"/>
                </a:solidFill>
              </a:rPr>
              <a:t>as of June 2011).</a:t>
            </a:r>
          </a:p>
          <a:p>
            <a:endParaRPr lang="en-US" sz="2800" b="1" dirty="0" smtClean="0">
              <a:solidFill>
                <a:srgbClr val="FFFF00"/>
              </a:solidFill>
            </a:endParaRPr>
          </a:p>
          <a:p>
            <a:r>
              <a:rPr lang="en-US" sz="2800" b="1" dirty="0" smtClean="0">
                <a:solidFill>
                  <a:srgbClr val="FFFF00"/>
                </a:solidFill>
              </a:rPr>
              <a:t>   By </a:t>
            </a:r>
            <a:r>
              <a:rPr lang="en-US" sz="2800" b="1" dirty="0" smtClean="0">
                <a:solidFill>
                  <a:srgbClr val="FFFF00"/>
                </a:solidFill>
              </a:rPr>
              <a:t>the end of 2012, China is expected to have more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       </a:t>
            </a:r>
            <a:r>
              <a:rPr lang="en-US" sz="2800" b="1" dirty="0" smtClean="0">
                <a:solidFill>
                  <a:srgbClr val="FFFF00"/>
                </a:solidFill>
              </a:rPr>
              <a:t>high-speed </a:t>
            </a:r>
            <a:r>
              <a:rPr lang="en-US" sz="2800" b="1" dirty="0" smtClean="0">
                <a:solidFill>
                  <a:srgbClr val="FFFF00"/>
                </a:solidFill>
              </a:rPr>
              <a:t>railway track than the rest of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      </a:t>
            </a:r>
            <a:r>
              <a:rPr lang="en-US" sz="2800" b="1" u="sng" dirty="0" smtClean="0">
                <a:solidFill>
                  <a:srgbClr val="FFFF00"/>
                </a:solidFill>
              </a:rPr>
              <a:t> the </a:t>
            </a:r>
            <a:r>
              <a:rPr lang="en-US" sz="2800" b="1" u="sng" dirty="0" smtClean="0">
                <a:solidFill>
                  <a:srgbClr val="FFFF00"/>
                </a:solidFill>
              </a:rPr>
              <a:t>world combined.</a:t>
            </a:r>
            <a:endParaRPr lang="th-TH" sz="2800" b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17,000 km of high-speed lines are now under construction in China. The HSR network was expected to reach 25,000 km by the end of 2015.</a:t>
            </a:r>
          </a:p>
          <a:p>
            <a:pPr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Examples of HSR lines </a:t>
            </a:r>
          </a:p>
          <a:p>
            <a:pPr marL="914400" lvl="1" indent="-514350">
              <a:buNone/>
            </a:pPr>
            <a:r>
              <a:rPr lang="en-US" b="1" dirty="0" smtClean="0">
                <a:solidFill>
                  <a:schemeClr val="bg1"/>
                </a:solidFill>
              </a:rPr>
              <a:t>  </a:t>
            </a:r>
            <a:r>
              <a:rPr lang="en-US" b="1" i="1" u="sng" dirty="0" smtClean="0">
                <a:solidFill>
                  <a:srgbClr val="EFF971"/>
                </a:solidFill>
              </a:rPr>
              <a:t>Beijing–Tianjin</a:t>
            </a:r>
            <a:r>
              <a:rPr lang="en-US" b="1" dirty="0" smtClean="0">
                <a:solidFill>
                  <a:schemeClr val="bg1"/>
                </a:solidFill>
              </a:rPr>
              <a:t> HSR Line was opened in August 2008, and its top speed reached 350 km/h. </a:t>
            </a:r>
          </a:p>
          <a:p>
            <a:pPr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pPr lvl="1">
              <a:buNone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i="1" u="sng" dirty="0" smtClean="0">
                <a:solidFill>
                  <a:srgbClr val="EFF971"/>
                </a:solidFill>
              </a:rPr>
              <a:t>Beijing-Shanghai</a:t>
            </a:r>
            <a:r>
              <a:rPr lang="en-US" b="1" dirty="0" smtClean="0">
                <a:solidFill>
                  <a:srgbClr val="EFF97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HSR, a passenger-dedicated trunk line opened in June 2011, that reduced the 1,318 km journey between the largest cities in China to under 5 hours. The railway line is designed at top speed of 380 km/h in commercial service.</a:t>
            </a:r>
            <a:endParaRPr lang="th-TH" b="1" dirty="0" smtClean="0">
              <a:solidFill>
                <a:schemeClr val="bg1"/>
              </a:solidFill>
            </a:endParaRPr>
          </a:p>
          <a:p>
            <a:pPr lvl="1">
              <a:buNone/>
            </a:pP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http://upload.wikimedia.org/wikipedia/commons/thumb/3/38/China_Railway_High-Speed_.png/400px-China_Railway_High-Speed_.pn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928670"/>
            <a:ext cx="771530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214290"/>
            <a:ext cx="8572528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China's existing and planned high-speed rail network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http://upload.wikimedia.org/wikipedia/commons/thumb/7/71/Etr_600_pendolino_frecciargento.jpg/160px-Etr_600_pendolino_frecciargento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557216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รูปภาพ 4" descr="http://upload.wikimedia.org/wikipedia/commons/thumb/6/61/Chinacrh380aatchangzhou.jpg/220px-Chinacrh380aatchangzhou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71876"/>
            <a:ext cx="542928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รูปภาพ 5" descr="http://upload.wikimedia.org/wikipedia/commons/thumb/9/96/Hainan_East_Ring_Intercity_Rail_during_construction_003.jpg/220px-Hainan_East_Ring_Intercity_Rail_during_construction_003.jpg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85728"/>
            <a:ext cx="27860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รูปภาพ 6" descr="http://upload.wikimedia.org/wikipedia/commons/thumb/e/e7/Crh1_inside.jpg/220px-Crh1_inside.jpg">
            <a:hlinkClick r:id="rId8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72198" y="3500438"/>
            <a:ext cx="285752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My Documents\My Pictures\2905-US-hsr-high-speed-rail-policy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71726"/>
            <a:ext cx="9086850" cy="108870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"/>
            <a:ext cx="3000364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HSR Network in </a:t>
            </a:r>
          </a:p>
          <a:p>
            <a:r>
              <a:rPr lang="en-US" b="1" dirty="0" smtClean="0"/>
              <a:t>Europe (Year 2010)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FUNDAMENTAL  QUESTIONS  OF PUBLIC  POLICY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What anticipated public benefits are to be derived from introducing HSR?</a:t>
            </a:r>
          </a:p>
          <a:p>
            <a:endParaRPr lang="en-US" b="1" dirty="0" smtClean="0"/>
          </a:p>
          <a:p>
            <a:r>
              <a:rPr lang="en-US" b="1" dirty="0" smtClean="0"/>
              <a:t>What are the anticipated public costs?</a:t>
            </a:r>
          </a:p>
          <a:p>
            <a:endParaRPr lang="en-US" b="1" dirty="0" smtClean="0"/>
          </a:p>
          <a:p>
            <a:r>
              <a:rPr lang="en-US" b="1" dirty="0" smtClean="0"/>
              <a:t>If the benefits of implementing HSR are judged sufficient, what funding will be necessary?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Who should pay for implementing of HSR?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ph idx="1"/>
          </p:nvPr>
        </p:nvGraphicFramePr>
        <p:xfrm>
          <a:off x="2714612" y="591366"/>
          <a:ext cx="6429388" cy="6257030"/>
        </p:xfrm>
        <a:graphic>
          <a:graphicData uri="http://schemas.openxmlformats.org/drawingml/2006/table">
            <a:tbl>
              <a:tblPr/>
              <a:tblGrid>
                <a:gridCol w="1417562"/>
                <a:gridCol w="3208399"/>
                <a:gridCol w="1803427"/>
              </a:tblGrid>
              <a:tr h="1833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Motorways  &amp; Expressways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Highways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450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93,127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Rural roads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352,465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8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Waterways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Coast line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Inland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2,614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2,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633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9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Railways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Single track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Double /Triple track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3,969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387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Km.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9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Airports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41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airports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317" name="Picture 29" descr="docu0036"/>
          <p:cNvPicPr>
            <a:picLocks noChangeAspect="1" noChangeArrowheads="1"/>
          </p:cNvPicPr>
          <p:nvPr/>
        </p:nvPicPr>
        <p:blipFill>
          <a:blip r:embed="rId2" cstate="print"/>
          <a:srcRect l="26170" r="21443"/>
          <a:stretch>
            <a:fillRect/>
          </a:stretch>
        </p:blipFill>
        <p:spPr bwMode="auto">
          <a:xfrm>
            <a:off x="714348" y="4357694"/>
            <a:ext cx="1439862" cy="9493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</p:pic>
      <p:pic>
        <p:nvPicPr>
          <p:cNvPr id="12318" name="Picture 30" descr="Boeing 777-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357826"/>
            <a:ext cx="1439862" cy="10826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</p:pic>
      <p:pic>
        <p:nvPicPr>
          <p:cNvPr id="12319" name="Picture 31" descr="gallery_11"/>
          <p:cNvPicPr>
            <a:picLocks noChangeAspect="1" noChangeArrowheads="1"/>
          </p:cNvPicPr>
          <p:nvPr/>
        </p:nvPicPr>
        <p:blipFill>
          <a:blip r:embed="rId4" cstate="print"/>
          <a:srcRect r="10841"/>
          <a:stretch>
            <a:fillRect/>
          </a:stretch>
        </p:blipFill>
        <p:spPr bwMode="auto">
          <a:xfrm>
            <a:off x="714348" y="3214686"/>
            <a:ext cx="1439862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</p:pic>
      <p:sp>
        <p:nvSpPr>
          <p:cNvPr id="49184" name="AutoShape 32"/>
          <p:cNvSpPr>
            <a:spLocks noChangeArrowheads="1"/>
          </p:cNvSpPr>
          <p:nvPr/>
        </p:nvSpPr>
        <p:spPr bwMode="auto">
          <a:xfrm>
            <a:off x="0" y="-357214"/>
            <a:ext cx="9144000" cy="1344618"/>
          </a:xfrm>
          <a:prstGeom prst="homePlate">
            <a:avLst>
              <a:gd name="adj" fmla="val 21151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4000" b="1" dirty="0">
                <a:latin typeface="Tahoma" pitchFamily="34" charset="0"/>
                <a:cs typeface="FreesiaUPC" pitchFamily="34" charset="-34"/>
              </a:rPr>
              <a:t>  </a:t>
            </a:r>
            <a:r>
              <a:rPr lang="en-US" sz="3600" b="1" dirty="0" smtClean="0">
                <a:latin typeface="Tahoma" pitchFamily="34" charset="0"/>
                <a:cs typeface="FreesiaUPC" pitchFamily="34" charset="-34"/>
              </a:rPr>
              <a:t>Transport Infrastructures in Thailand</a:t>
            </a:r>
            <a:endParaRPr lang="th-TH" sz="4000" b="1" dirty="0">
              <a:latin typeface="Tahoma" pitchFamily="34" charset="0"/>
              <a:cs typeface="FreesiaUPC" pitchFamily="34" charset="-34"/>
            </a:endParaRPr>
          </a:p>
        </p:txBody>
      </p:sp>
      <p:pic>
        <p:nvPicPr>
          <p:cNvPr id="49185" name="Picture 33" descr="photo_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2" y="1295400"/>
            <a:ext cx="1530333" cy="191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b="1" dirty="0" smtClean="0"/>
              <a:t>PUBLIC  BENEFITS  OF  HSR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928802"/>
            <a:ext cx="8472518" cy="4197361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Increased transport system capacity and mobility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Reduced congestion in intercity highway and airport traffic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Environmental gains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Energy efficiency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Regional economic development (tourism, employment, real estate, etc.)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Safety</a:t>
            </a:r>
            <a:endParaRPr lang="th-TH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CHARACTERISTICS  OF  POTENTIAL  HSR  CORRIDOR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1643050"/>
            <a:ext cx="8372476" cy="4525963"/>
          </a:xfrm>
          <a:solidFill>
            <a:srgbClr val="002060"/>
          </a:solidFill>
        </p:spPr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Cities grouped along a route giving major passenger flows in the 150 to 500 km-trip range </a:t>
            </a: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     (For shorter distances, HSR will only compete where special circumstances exist. For longer distances air is likely to dominate the market.) </a:t>
            </a:r>
          </a:p>
          <a:p>
            <a:pPr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sz="3100" b="1" dirty="0" smtClean="0">
                <a:solidFill>
                  <a:schemeClr val="bg1"/>
                </a:solidFill>
              </a:rPr>
              <a:t>Cities with high population (1 mill. people?) and high population densities (more than 2,500 people/sq.km?)</a:t>
            </a:r>
          </a:p>
          <a:p>
            <a:endParaRPr lang="en-US" sz="3100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Cities with developed local transit systems to feed the HSR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Strong travel affinity (reason to travel) between cities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57158" y="1142984"/>
            <a:ext cx="8786842" cy="34778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sz="4400" b="1" dirty="0" smtClean="0"/>
              <a:t>While policy planners debate the necessity and economic viability of HSR service, opponents note that HSR in all countries are expensive and mostly unprofitable.</a:t>
            </a:r>
            <a:endParaRPr lang="th-TH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en-US" b="1" i="1" dirty="0" smtClean="0"/>
              <a:t>OPPONENTS  ON  HSR  CONSTRUCTION</a:t>
            </a:r>
            <a:endParaRPr lang="th-TH" b="1" i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In case of Los Angeles to San Francisco HSR, the </a:t>
            </a:r>
            <a:r>
              <a:rPr lang="en-US" b="1" i="1" u="sng" dirty="0" smtClean="0">
                <a:solidFill>
                  <a:srgbClr val="FFFF00"/>
                </a:solidFill>
              </a:rPr>
              <a:t>University of California’s Institute for Transportation</a:t>
            </a:r>
            <a:r>
              <a:rPr lang="en-US" b="1" i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describes the HSR proposal as based on an “inconsistent model” whose ridership projections are simply </a:t>
            </a:r>
            <a:r>
              <a:rPr lang="en-US" b="1" i="1" u="sng" dirty="0" smtClean="0">
                <a:solidFill>
                  <a:srgbClr val="FFFF00"/>
                </a:solidFill>
              </a:rPr>
              <a:t>not “reliable.”</a:t>
            </a:r>
            <a:r>
              <a:rPr lang="en-US" b="1" i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This makes HSR idea has little financial sense.</a:t>
            </a:r>
            <a:r>
              <a:rPr lang="en-US" b="1" dirty="0" smtClean="0"/>
              <a:t> 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lang="en-US" b="1" dirty="0" smtClean="0"/>
              <a:t>Doubt on HSR project cost estimates, which have doubled (after adjustment for inflation) from 1999 to US $42.6 billion in 2010. A new study says the project could cost close to US $65 billion. </a:t>
            </a:r>
          </a:p>
          <a:p>
            <a:endParaRPr lang="en-US" b="1" dirty="0" smtClean="0"/>
          </a:p>
          <a:p>
            <a:r>
              <a:rPr lang="en-US" b="1" dirty="0" smtClean="0"/>
              <a:t>HSR ticket from Los Angeles to San Francisco, originally set at US $55 one way, and now some estimates place it at least US $100 or perhaps as much as US $190 — considerably more than an advanced-purchase ticket on Southwest Airlines</a:t>
            </a:r>
            <a:r>
              <a:rPr lang="en-US" dirty="0" smtClean="0"/>
              <a:t>.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China high-speed rail is so costly that the trains are too expensive for the average citizen. Furthermore, construction costs are so high the </a:t>
            </a:r>
            <a:r>
              <a:rPr lang="en-US" b="1" i="1" u="sng" dirty="0" smtClean="0">
                <a:solidFill>
                  <a:srgbClr val="002060"/>
                </a:solidFill>
              </a:rPr>
              <a:t>Chinese Academy of Sciences </a:t>
            </a:r>
            <a:r>
              <a:rPr lang="en-US" dirty="0" smtClean="0"/>
              <a:t>has already warned that its debts may not be payable.</a:t>
            </a:r>
          </a:p>
          <a:p>
            <a:endParaRPr lang="en-US" dirty="0" smtClean="0"/>
          </a:p>
          <a:p>
            <a:r>
              <a:rPr lang="en-US" dirty="0" smtClean="0"/>
              <a:t>Experience in other countries with ballooning costs and far lower fare revenues have raised taxpayer obligations (in Taiwan and Korea) and added to the national debt in many countries.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332656"/>
            <a:ext cx="6624736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CHINA  HSR  OPPOSITIONS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631976"/>
          </a:xfrm>
          <a:solidFill>
            <a:srgbClr val="0070C0"/>
          </a:solidFill>
        </p:spPr>
        <p:txBody>
          <a:bodyPr>
            <a:noAutofit/>
          </a:bodyPr>
          <a:lstStyle/>
          <a:p>
            <a:r>
              <a:rPr lang="en-US" sz="3600" b="1" i="1" u="sng" dirty="0" smtClean="0">
                <a:solidFill>
                  <a:schemeClr val="bg1"/>
                </a:solidFill>
              </a:rPr>
              <a:t>SUPPORTERS  OF  HSR </a:t>
            </a:r>
            <a:endParaRPr lang="th-TH" sz="3600" b="1" i="1" u="sng" dirty="0">
              <a:solidFill>
                <a:schemeClr val="bg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/>
              <a:t>Argue that high-speed rail would boost future economic growth :</a:t>
            </a:r>
          </a:p>
          <a:p>
            <a:r>
              <a:rPr lang="en-US" b="1" dirty="0" smtClean="0"/>
              <a:t>Recognition that continued growth will require major investments, measured in the tens of billions of dollars, in expanded transportation systems (i.e., highway, airport) over the decades.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High-speed rail can meet demands more effectively and at lower costs than the transport system alternatives, and can be delivered through a phased implementation plan that ties the system together with regional and local rail networks and generates net positive cash flow from its operations.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8058152" cy="6286544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Are Thai People Ready </a:t>
            </a:r>
            <a:r>
              <a:rPr lang="en-US" b="1" i="1" dirty="0" smtClean="0">
                <a:solidFill>
                  <a:srgbClr val="C00000"/>
                </a:solidFill>
                <a:latin typeface="+mn-lt"/>
                <a:cs typeface="Tahoma" pitchFamily="34" charset="0"/>
              </a:rPr>
              <a:t>to “get benefits”</a:t>
            </a:r>
            <a:r>
              <a:rPr lang="en-US" b="1" dirty="0" smtClean="0">
                <a:solidFill>
                  <a:srgbClr val="C00000"/>
                </a:solidFill>
                <a:latin typeface="+mn-lt"/>
                <a:cs typeface="Tahoma" pitchFamily="34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from High-Speed Rail </a:t>
            </a:r>
            <a:r>
              <a:rPr lang="en-US" sz="4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?</a:t>
            </a:r>
            <a:br>
              <a:rPr lang="en-US" sz="4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/>
            </a:r>
            <a:b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/>
            </a:r>
            <a:br>
              <a:rPr lang="en-US" sz="4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</a:br>
            <a:r>
              <a:rPr lang="en-US" sz="4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Does Thailand really need very High-Speed Rail ?</a:t>
            </a:r>
            <a:endParaRPr lang="th-TH" sz="4800" b="1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000" b="1" dirty="0" smtClean="0"/>
              <a:t>   Even most Thais are tired of being stuck in traffic, delayed in airports, and facing pain at the high oil price, do they want – and they deserve – more transportation choices ?</a:t>
            </a:r>
          </a:p>
          <a:p>
            <a:pPr>
              <a:buNone/>
            </a:pPr>
            <a:r>
              <a:rPr lang="en-US" sz="4000" b="1" dirty="0" smtClean="0"/>
              <a:t> </a:t>
            </a:r>
            <a:endParaRPr lang="th-TH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/>
              <a:t>Is it possible for Thailand to jump from last-century railway to the 21st century railway (HSR) without intermediate improvement railway ?</a:t>
            </a:r>
            <a:endParaRPr lang="th-TH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835150" y="2565400"/>
            <a:ext cx="5354638" cy="812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55" name="Rectangle 218"/>
          <p:cNvSpPr>
            <a:spLocks noChangeArrowheads="1"/>
          </p:cNvSpPr>
          <p:nvPr/>
        </p:nvSpPr>
        <p:spPr bwMode="auto">
          <a:xfrm>
            <a:off x="0" y="0"/>
            <a:ext cx="9144000" cy="1030288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3200" b="1" dirty="0">
                <a:solidFill>
                  <a:srgbClr val="336699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11th Thailand National Economic and Social Development </a:t>
            </a:r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Plan</a:t>
            </a:r>
            <a:endParaRPr lang="en-US" sz="3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(Transportation</a:t>
            </a: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Sector </a:t>
            </a:r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en-US" sz="32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Year </a:t>
            </a:r>
            <a:r>
              <a:rPr lang="en-US" sz="3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2012-2016</a:t>
            </a:r>
            <a:r>
              <a:rPr lang="en-US" sz="36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1720" y="2564904"/>
            <a:ext cx="4934864" cy="643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4320"/>
              </a:lnSpc>
              <a:defRPr/>
            </a:pP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ahoma" pitchFamily="34" charset="0"/>
              </a:rPr>
              <a:t>Green  Transportation</a:t>
            </a:r>
          </a:p>
        </p:txBody>
      </p:sp>
      <p:sp>
        <p:nvSpPr>
          <p:cNvPr id="23557" name="Rectangle 14"/>
          <p:cNvSpPr>
            <a:spLocks noChangeArrowheads="1"/>
          </p:cNvSpPr>
          <p:nvPr/>
        </p:nvSpPr>
        <p:spPr bwMode="auto">
          <a:xfrm>
            <a:off x="250825" y="981075"/>
            <a:ext cx="1741488" cy="9239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 b="1" dirty="0">
                <a:cs typeface="Tahoma" pitchFamily="34" charset="0"/>
              </a:rPr>
              <a:t>International  Trade  </a:t>
            </a:r>
            <a:r>
              <a:rPr lang="en-US" sz="1800" dirty="0">
                <a:cs typeface="Tahoma" pitchFamily="34" charset="0"/>
              </a:rPr>
              <a:t>Agreement</a:t>
            </a:r>
            <a:endParaRPr lang="th-TH" sz="1800" dirty="0">
              <a:cs typeface="Tahoma" pitchFamily="34" charset="0"/>
            </a:endParaRPr>
          </a:p>
        </p:txBody>
      </p:sp>
      <p:sp>
        <p:nvSpPr>
          <p:cNvPr id="23558" name="Rectangle 15"/>
          <p:cNvSpPr>
            <a:spLocks noChangeArrowheads="1"/>
          </p:cNvSpPr>
          <p:nvPr/>
        </p:nvSpPr>
        <p:spPr bwMode="auto">
          <a:xfrm>
            <a:off x="2124075" y="1071546"/>
            <a:ext cx="1552575" cy="646331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 b="1" dirty="0">
                <a:cs typeface="Tahoma" pitchFamily="34" charset="0"/>
              </a:rPr>
              <a:t>Climate Change</a:t>
            </a:r>
            <a:endParaRPr lang="th-TH" sz="1800" b="1" dirty="0">
              <a:cs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3850" y="1052513"/>
            <a:ext cx="1581150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1" name="Rectangle 20"/>
          <p:cNvSpPr/>
          <p:nvPr/>
        </p:nvSpPr>
        <p:spPr>
          <a:xfrm>
            <a:off x="2124075" y="1052513"/>
            <a:ext cx="1582738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61" name="Rectangle 21"/>
          <p:cNvSpPr>
            <a:spLocks noChangeArrowheads="1"/>
          </p:cNvSpPr>
          <p:nvPr/>
        </p:nvSpPr>
        <p:spPr bwMode="auto">
          <a:xfrm>
            <a:off x="7388225" y="1052513"/>
            <a:ext cx="1755775" cy="7223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 b="1" dirty="0">
                <a:cs typeface="Tahoma" pitchFamily="34" charset="0"/>
              </a:rPr>
              <a:t>Aging </a:t>
            </a:r>
          </a:p>
          <a:p>
            <a:pPr algn="ctr">
              <a:spcBef>
                <a:spcPts val="600"/>
              </a:spcBef>
            </a:pPr>
            <a:r>
              <a:rPr lang="en-US" sz="1800" b="1" dirty="0">
                <a:cs typeface="Tahoma" pitchFamily="34" charset="0"/>
              </a:rPr>
              <a:t>Society</a:t>
            </a:r>
            <a:endParaRPr lang="th-TH" sz="1800" b="1" dirty="0">
              <a:cs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380288" y="1052513"/>
            <a:ext cx="1582737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5" name="Rectangle 24"/>
          <p:cNvSpPr/>
          <p:nvPr/>
        </p:nvSpPr>
        <p:spPr>
          <a:xfrm>
            <a:off x="3851275" y="1052513"/>
            <a:ext cx="1582738" cy="784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/>
          </a:p>
        </p:txBody>
      </p:sp>
      <p:sp>
        <p:nvSpPr>
          <p:cNvPr id="23564" name="Rectangle 25"/>
          <p:cNvSpPr>
            <a:spLocks noChangeArrowheads="1"/>
          </p:cNvSpPr>
          <p:nvPr/>
        </p:nvSpPr>
        <p:spPr bwMode="auto">
          <a:xfrm>
            <a:off x="5580063" y="1285860"/>
            <a:ext cx="1706581" cy="36933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 b="1" dirty="0" smtClean="0">
                <a:cs typeface="Tahoma" pitchFamily="34" charset="0"/>
              </a:rPr>
              <a:t>Energy</a:t>
            </a:r>
            <a:r>
              <a:rPr lang="en-US" sz="1800" dirty="0" smtClean="0">
                <a:cs typeface="Tahoma" pitchFamily="34" charset="0"/>
              </a:rPr>
              <a:t> </a:t>
            </a:r>
            <a:endParaRPr lang="th-TH" sz="1800" dirty="0">
              <a:cs typeface="Tahoma" pitchFamily="34" charset="0"/>
            </a:endParaRPr>
          </a:p>
        </p:txBody>
      </p:sp>
      <p:sp>
        <p:nvSpPr>
          <p:cNvPr id="27" name="Isosceles Triangle 26"/>
          <p:cNvSpPr/>
          <p:nvPr/>
        </p:nvSpPr>
        <p:spPr>
          <a:xfrm rot="10800000">
            <a:off x="2843213" y="2000239"/>
            <a:ext cx="3879850" cy="44292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2000"/>
          </a:p>
        </p:txBody>
      </p:sp>
      <p:sp>
        <p:nvSpPr>
          <p:cNvPr id="23566" name="Rectangle 27"/>
          <p:cNvSpPr>
            <a:spLocks noChangeArrowheads="1"/>
          </p:cNvSpPr>
          <p:nvPr/>
        </p:nvSpPr>
        <p:spPr bwMode="auto">
          <a:xfrm>
            <a:off x="250825" y="3500438"/>
            <a:ext cx="8569325" cy="30623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lvl="1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Change to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alternative energy (green energy)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and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efficiency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use in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energy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Road and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rail integration in the country and with neighboring countries</a:t>
            </a:r>
            <a:endParaRPr lang="en-US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Improve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multi-modal transportation</a:t>
            </a:r>
            <a:endParaRPr lang="th-TH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Improve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transportation efficiency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,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accessibility, and safety for all</a:t>
            </a:r>
          </a:p>
          <a:p>
            <a:pPr marL="268288" indent="-268288" algn="thaiDist">
              <a:spcBef>
                <a:spcPts val="600"/>
              </a:spcBef>
            </a:pP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     (aging 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people and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handicap</a:t>
            </a:r>
            <a:r>
              <a:rPr lang="en-US" b="1" dirty="0">
                <a:latin typeface="Cordia New" pitchFamily="34" charset="-34"/>
                <a:cs typeface="Cordia New" pitchFamily="34" charset="-34"/>
              </a:rPr>
              <a:t>) </a:t>
            </a:r>
            <a:endParaRPr lang="th-TH" b="1" dirty="0">
              <a:latin typeface="Cordia New" pitchFamily="34" charset="-34"/>
              <a:cs typeface="Cordia New" pitchFamily="34" charset="-34"/>
            </a:endParaRPr>
          </a:p>
          <a:p>
            <a:pPr marL="268288" indent="-268288" algn="thaiDist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>
                <a:latin typeface="Cordia New" pitchFamily="34" charset="-34"/>
                <a:cs typeface="Cordia New" pitchFamily="34" charset="-34"/>
              </a:rPr>
              <a:t>More Public Private Participation(PPP) </a:t>
            </a:r>
            <a:r>
              <a:rPr lang="en-US" b="1" dirty="0" smtClean="0">
                <a:latin typeface="Cordia New" pitchFamily="34" charset="-34"/>
                <a:cs typeface="Cordia New" pitchFamily="34" charset="-34"/>
              </a:rPr>
              <a:t>on investment</a:t>
            </a:r>
            <a:endParaRPr lang="th-TH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651500" y="1052513"/>
            <a:ext cx="1582738" cy="784225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Energy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568" name="Rectangle 30"/>
          <p:cNvSpPr>
            <a:spLocks noChangeArrowheads="1"/>
          </p:cNvSpPr>
          <p:nvPr/>
        </p:nvSpPr>
        <p:spPr bwMode="auto">
          <a:xfrm>
            <a:off x="3779838" y="1052513"/>
            <a:ext cx="1712912" cy="7239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800" b="1" dirty="0">
                <a:cs typeface="Tahoma" pitchFamily="34" charset="0"/>
              </a:rPr>
              <a:t>Sub – regional</a:t>
            </a:r>
          </a:p>
          <a:p>
            <a:pPr algn="ctr">
              <a:spcBef>
                <a:spcPts val="600"/>
              </a:spcBef>
            </a:pPr>
            <a:r>
              <a:rPr lang="en-US" sz="1800" b="1" dirty="0" smtClean="0">
                <a:cs typeface="Tahoma" pitchFamily="34" charset="0"/>
              </a:rPr>
              <a:t>Cooperation</a:t>
            </a:r>
            <a:endParaRPr lang="th-TH" sz="1800" b="1" dirty="0"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44000" cy="64293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072230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By implementing the program in phases, work can be matched to available funding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Each segment can be delivered through business models that transfer design, construction, cost, and schedule risks to the private sector and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 maximize efficiency by capturing the advantages of private-sector innovation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sz="5400" b="1" dirty="0" smtClean="0"/>
              <a:t>ASEAN  HSR  INTEGRATION</a:t>
            </a:r>
            <a:endParaRPr 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1A0084-5F02-4A46-9C7B-0254B0727375}" type="slidenum">
              <a:rPr lang="en-US"/>
              <a:pPr/>
              <a:t>43</a:t>
            </a:fld>
            <a:endParaRPr lang="th-TH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357686" y="6165304"/>
            <a:ext cx="4786314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Dawei</a:t>
            </a:r>
            <a:r>
              <a:rPr lang="en-U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to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Bangkok   370  km</a:t>
            </a:r>
            <a:endParaRPr lang="th-TH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Thailand – Myanmar  Rail  Integration </a:t>
            </a:r>
            <a:endParaRPr lang="en-US" sz="4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7760"/>
            <a:ext cx="2506218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7" name="Picture 9" descr="gms1124cSM"/>
          <p:cNvPicPr>
            <a:picLocks noChangeAspect="1" noChangeArrowheads="1"/>
          </p:cNvPicPr>
          <p:nvPr/>
        </p:nvPicPr>
        <p:blipFill>
          <a:blip r:embed="rId3" cstate="print"/>
          <a:srcRect t="15323" b="12097"/>
          <a:stretch>
            <a:fillRect/>
          </a:stretch>
        </p:blipFill>
        <p:spPr bwMode="auto">
          <a:xfrm>
            <a:off x="2590800" y="0"/>
            <a:ext cx="6753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83205" name="Text Box 5"/>
          <p:cNvSpPr txBox="1">
            <a:spLocks noChangeArrowheads="1"/>
          </p:cNvSpPr>
          <p:nvPr/>
        </p:nvSpPr>
        <p:spPr bwMode="auto">
          <a:xfrm>
            <a:off x="0" y="304800"/>
            <a:ext cx="2514600" cy="1293304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ASEAN Integration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(Upper Corridor)</a:t>
            </a:r>
            <a:endParaRPr lang="en-US" sz="2000" b="1" dirty="0">
              <a:solidFill>
                <a:srgbClr val="FFFF00"/>
              </a:solidFill>
              <a:latin typeface="Tahoma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0" b="1" dirty="0" smtClean="0">
                <a:latin typeface="4711_AtNoon_ChineseBrush" pitchFamily="2" charset="0"/>
                <a:cs typeface="4711_AtNoon_ChineseBrush" pitchFamily="2" charset="0"/>
              </a:rPr>
              <a:t>END</a:t>
            </a:r>
            <a:endParaRPr lang="th-TH" sz="20000" b="1" dirty="0">
              <a:latin typeface="4711_AtNoon_ChineseBrush" pitchFamily="2" charset="0"/>
              <a:cs typeface="4711_AtNoon_ChineseBrush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392488" cy="6858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072066" cy="128586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l"/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Rail</a:t>
            </a:r>
            <a:r>
              <a:rPr lang="en-US" b="1" dirty="0" smtClean="0"/>
              <a:t> Transport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5004048" cy="5572140"/>
          </a:xfrm>
          <a:solidFill>
            <a:srgbClr val="FFFF00"/>
          </a:solidFill>
        </p:spPr>
        <p:txBody>
          <a:bodyPr>
            <a:normAutofit fontScale="92500"/>
          </a:bodyPr>
          <a:lstStyle/>
          <a:p>
            <a:r>
              <a:rPr lang="en-US" dirty="0" smtClean="0"/>
              <a:t>Total track length 4,043  km</a:t>
            </a:r>
          </a:p>
          <a:p>
            <a:pPr>
              <a:buNone/>
            </a:pPr>
            <a:r>
              <a:rPr lang="en-US" dirty="0" smtClean="0"/>
              <a:t>             Single Track   3,763  km </a:t>
            </a:r>
          </a:p>
          <a:p>
            <a:pPr>
              <a:buNone/>
            </a:pPr>
            <a:r>
              <a:rPr lang="en-US" dirty="0" smtClean="0"/>
              <a:t>             Double Track    173  km</a:t>
            </a:r>
          </a:p>
          <a:p>
            <a:pPr>
              <a:buNone/>
            </a:pPr>
            <a:r>
              <a:rPr lang="en-US" dirty="0" smtClean="0"/>
              <a:t>             Triple Track       107  km</a:t>
            </a:r>
          </a:p>
          <a:p>
            <a:r>
              <a:rPr lang="en-US" dirty="0" smtClean="0"/>
              <a:t>70 million passengers/year</a:t>
            </a:r>
          </a:p>
          <a:p>
            <a:r>
              <a:rPr lang="en-US" dirty="0" smtClean="0"/>
              <a:t>Connect 47 provinces</a:t>
            </a:r>
          </a:p>
          <a:p>
            <a:r>
              <a:rPr lang="en-US" dirty="0" smtClean="0"/>
              <a:t>Linkage to Lao PDR, Malaysia</a:t>
            </a:r>
          </a:p>
          <a:p>
            <a:r>
              <a:rPr lang="en-US" dirty="0" smtClean="0"/>
              <a:t>As a part of Singapore-Kunming network and UN-ESCAP Trans-Asian Railways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18427" t="9240" r="16775" b="50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pic>
        <p:nvPicPr>
          <p:cNvPr id="31748" name="Picture 4" descr="Slid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38537" cy="2243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14554"/>
            <a:ext cx="35448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572396" y="2214554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Rail Rehab</a:t>
            </a:r>
            <a:r>
              <a:rPr lang="en-US" sz="2400" b="1" dirty="0" smtClean="0"/>
              <a:t>. </a:t>
            </a:r>
            <a:endParaRPr lang="th-TH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8" y="3857628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Signaling</a:t>
            </a:r>
            <a:endParaRPr lang="th-TH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929586" y="3571876"/>
            <a:ext cx="1928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Locomotive</a:t>
            </a:r>
            <a:endParaRPr lang="th-TH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00562" y="2428868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Double Track</a:t>
            </a:r>
            <a:endParaRPr lang="th-TH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28992" y="214290"/>
            <a:ext cx="5715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Urgent Phase :  5,500 mill. Dollars</a:t>
            </a:r>
            <a:endParaRPr lang="th-TH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0" y="4857760"/>
            <a:ext cx="14287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Double Track</a:t>
            </a:r>
            <a:endParaRPr lang="th-TH" sz="1800" b="1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0" y="5214950"/>
            <a:ext cx="135732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Locomotive</a:t>
            </a:r>
            <a:endParaRPr lang="th-TH" sz="1800" b="1" dirty="0"/>
          </a:p>
        </p:txBody>
      </p:sp>
      <p:sp>
        <p:nvSpPr>
          <p:cNvPr id="19" name="Rectangle 18"/>
          <p:cNvSpPr/>
          <p:nvPr/>
        </p:nvSpPr>
        <p:spPr>
          <a:xfrm>
            <a:off x="0" y="5643578"/>
            <a:ext cx="128585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Signaling</a:t>
            </a:r>
            <a:endParaRPr lang="th-TH" sz="1800" b="1" dirty="0"/>
          </a:p>
        </p:txBody>
      </p:sp>
      <p:sp>
        <p:nvSpPr>
          <p:cNvPr id="20" name="Rectangle 19"/>
          <p:cNvSpPr/>
          <p:nvPr/>
        </p:nvSpPr>
        <p:spPr>
          <a:xfrm>
            <a:off x="0" y="6072206"/>
            <a:ext cx="135732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 smtClean="0"/>
              <a:t>Rail Rehab</a:t>
            </a:r>
            <a:r>
              <a:rPr lang="en-US" sz="2000" b="1" dirty="0" smtClean="0"/>
              <a:t>. </a:t>
            </a:r>
            <a:endParaRPr lang="th-TH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2060"/>
          </a:solidFill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Bombardier unveils new high-speed train 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design in Italy – August 2012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(360 km/h,  capacity  600 </a:t>
            </a:r>
            <a:r>
              <a:rPr lang="en-US" sz="3200" dirty="0" err="1" smtClean="0">
                <a:solidFill>
                  <a:schemeClr val="bg1"/>
                </a:solidFill>
              </a:rPr>
              <a:t>pax</a:t>
            </a:r>
            <a:r>
              <a:rPr lang="en-US" sz="3200" dirty="0" smtClean="0">
                <a:solidFill>
                  <a:schemeClr val="bg1"/>
                </a:solidFill>
              </a:rPr>
              <a:t>)</a:t>
            </a:r>
            <a:endParaRPr lang="th-TH" sz="3200" dirty="0">
              <a:solidFill>
                <a:schemeClr val="bg1"/>
              </a:solidFill>
            </a:endParaRPr>
          </a:p>
        </p:txBody>
      </p:sp>
      <p:pic>
        <p:nvPicPr>
          <p:cNvPr id="4" name="ตัวยึดเนื้อหา 3" descr="http://www.metro-magazine.com/images/news/M-BombardierItalyTrainAugust22201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ตัวยึดเนื้อหา 3" descr="http://www.metro-magazine.com/images/news/M-BombardierItalyTrainAugust22201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Long-Term High-Speed Rail Plan</a:t>
            </a:r>
            <a:endParaRPr lang="th-TH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D:\บาส\งาน\รูป\IMG_0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949280"/>
            <a:ext cx="1584176" cy="765709"/>
          </a:xfrm>
          <a:prstGeom prst="rect">
            <a:avLst/>
          </a:prstGeom>
          <a:noFill/>
        </p:spPr>
      </p:pic>
      <p:pic>
        <p:nvPicPr>
          <p:cNvPr id="5" name="Picture 4" descr="ทางรถไฟ_Ev2_New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1"/>
            <a:ext cx="3143240" cy="556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64"/>
          <p:cNvGraphicFramePr>
            <a:graphicFrameLocks noGrp="1"/>
          </p:cNvGraphicFramePr>
          <p:nvPr/>
        </p:nvGraphicFramePr>
        <p:xfrm>
          <a:off x="3491880" y="1628800"/>
          <a:ext cx="5357850" cy="2246519"/>
        </p:xfrm>
        <a:graphic>
          <a:graphicData uri="http://schemas.openxmlformats.org/drawingml/2006/table">
            <a:tbl>
              <a:tblPr/>
              <a:tblGrid>
                <a:gridCol w="1342461"/>
                <a:gridCol w="1193299"/>
                <a:gridCol w="2099975"/>
                <a:gridCol w="722115"/>
              </a:tblGrid>
              <a:tr h="5134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Line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Origin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Destination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Km.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North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Chiang Mai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745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North-East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Nakhon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Ratchasima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Khon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Kaen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Nong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Khai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615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51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East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Chonburi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Rayong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221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South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Bangkok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Padang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Besa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 pitchFamily="34" charset="0"/>
                          <a:cs typeface="Tahoma" pitchFamily="34" charset="0"/>
                        </a:rPr>
                        <a:t>982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57488" y="4214818"/>
            <a:ext cx="6286512" cy="2354491"/>
          </a:xfrm>
          <a:prstGeom prst="rect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Assumption for Investment</a:t>
            </a:r>
            <a:endParaRPr lang="en-US" sz="2400" b="1" u="sng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4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8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Max Speed 250 </a:t>
            </a: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km/h</a:t>
            </a:r>
            <a:endParaRPr lang="en-US" sz="18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Project Cost = design + construction + 30 Ys 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PPP Net cost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8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 Gov. provides civil &amp; track work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8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 Investors provide Rolling Stock, E&amp;M, Signaling, O&amp;M</a:t>
            </a:r>
            <a:endParaRPr lang="th-TH" sz="1800" b="1" u="sng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1457</Words>
  <Application>Microsoft Office PowerPoint</Application>
  <PresentationFormat>นำเสนอทางหน้าจอ (4:3)</PresentationFormat>
  <Paragraphs>269</Paragraphs>
  <Slides>45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45</vt:i4>
      </vt:variant>
    </vt:vector>
  </HeadingPairs>
  <TitlesOfParts>
    <vt:vector size="46" baseType="lpstr">
      <vt:lpstr>ชุดรูปแบบของ Office</vt:lpstr>
      <vt:lpstr>Are Thai People Ready for  High-Speed Rail and  ASEAN  Integration ?</vt:lpstr>
      <vt:lpstr>ภาพนิ่ง 2</vt:lpstr>
      <vt:lpstr>ภาพนิ่ง 3</vt:lpstr>
      <vt:lpstr>ภาพนิ่ง 4</vt:lpstr>
      <vt:lpstr> Rail Transport</vt:lpstr>
      <vt:lpstr>ภาพนิ่ง 6</vt:lpstr>
      <vt:lpstr>ภาพนิ่ง 7</vt:lpstr>
      <vt:lpstr>Bombardier unveils new high-speed train  design in Italy – August 2012  (360 km/h,  capacity  600 pax)</vt:lpstr>
      <vt:lpstr>Long-Term High-Speed Rail Plan</vt:lpstr>
      <vt:lpstr>ภาพนิ่ง 10</vt:lpstr>
      <vt:lpstr> USA  and  China  Governments  now  urgently  promote  HSR  for  the 21st Century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IN  CASE  OF  CHINA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FUNDAMENTAL  QUESTIONS  OF PUBLIC  POLICY</vt:lpstr>
      <vt:lpstr>PUBLIC  BENEFITS  OF  HSR</vt:lpstr>
      <vt:lpstr>CHARACTERISTICS  OF  POTENTIAL  HSR  CORRIDOR</vt:lpstr>
      <vt:lpstr>ภาพนิ่ง 32</vt:lpstr>
      <vt:lpstr>OPPONENTS  ON  HSR  CONSTRUCTION</vt:lpstr>
      <vt:lpstr>ภาพนิ่ง 34</vt:lpstr>
      <vt:lpstr>ภาพนิ่ง 35</vt:lpstr>
      <vt:lpstr>SUPPORTERS  OF  HSR </vt:lpstr>
      <vt:lpstr>Are Thai People Ready to “get benefits” from High-Speed Rail ?   Does Thailand really need very High-Speed Rail ?</vt:lpstr>
      <vt:lpstr>ภาพนิ่ง 38</vt:lpstr>
      <vt:lpstr>ภาพนิ่ง 39</vt:lpstr>
      <vt:lpstr>ภาพนิ่ง 40</vt:lpstr>
      <vt:lpstr>ภาพนิ่ง 41</vt:lpstr>
      <vt:lpstr>ASEAN  HSR  INTEGRATION</vt:lpstr>
      <vt:lpstr>ภาพนิ่ง 43</vt:lpstr>
      <vt:lpstr>ภาพนิ่ง 44</vt:lpstr>
      <vt:lpstr>ภาพนิ่ง 45</vt:lpstr>
    </vt:vector>
  </TitlesOfParts>
  <Company>KKD 2011 v1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Mr.KKD</dc:creator>
  <cp:lastModifiedBy>Mr.KKD</cp:lastModifiedBy>
  <cp:revision>237</cp:revision>
  <dcterms:created xsi:type="dcterms:W3CDTF">2012-08-16T07:23:59Z</dcterms:created>
  <dcterms:modified xsi:type="dcterms:W3CDTF">2012-08-23T18:44:26Z</dcterms:modified>
</cp:coreProperties>
</file>