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80" r:id="rId2"/>
    <p:sldId id="277" r:id="rId3"/>
    <p:sldId id="282" r:id="rId4"/>
    <p:sldId id="285" r:id="rId5"/>
    <p:sldId id="287" r:id="rId6"/>
    <p:sldId id="319" r:id="rId7"/>
    <p:sldId id="320" r:id="rId8"/>
    <p:sldId id="293" r:id="rId9"/>
    <p:sldId id="295" r:id="rId10"/>
    <p:sldId id="279" r:id="rId11"/>
    <p:sldId id="331" r:id="rId12"/>
    <p:sldId id="327" r:id="rId13"/>
    <p:sldId id="332" r:id="rId14"/>
    <p:sldId id="264" r:id="rId15"/>
    <p:sldId id="321" r:id="rId16"/>
    <p:sldId id="351" r:id="rId17"/>
    <p:sldId id="341" r:id="rId18"/>
    <p:sldId id="342" r:id="rId19"/>
    <p:sldId id="344" r:id="rId20"/>
    <p:sldId id="347" r:id="rId21"/>
    <p:sldId id="328" r:id="rId22"/>
    <p:sldId id="324" r:id="rId23"/>
    <p:sldId id="323" r:id="rId24"/>
    <p:sldId id="350" r:id="rId25"/>
    <p:sldId id="354" r:id="rId26"/>
    <p:sldId id="355" r:id="rId27"/>
    <p:sldId id="356" r:id="rId28"/>
    <p:sldId id="361" r:id="rId29"/>
    <p:sldId id="302" r:id="rId30"/>
    <p:sldId id="263" r:id="rId31"/>
    <p:sldId id="363" r:id="rId32"/>
    <p:sldId id="306" r:id="rId33"/>
    <p:sldId id="362" r:id="rId34"/>
    <p:sldId id="366" r:id="rId35"/>
    <p:sldId id="258" r:id="rId36"/>
    <p:sldId id="369" r:id="rId37"/>
    <p:sldId id="368" r:id="rId38"/>
    <p:sldId id="315" r:id="rId39"/>
    <p:sldId id="314" r:id="rId40"/>
    <p:sldId id="336" r:id="rId41"/>
    <p:sldId id="352" r:id="rId42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57" d="100"/>
          <a:sy n="57" d="100"/>
        </p:scale>
        <p:origin x="-1746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27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76E358-FF2F-4E05-B4AD-1F09ECDE2FA1}" type="datetimeFigureOut">
              <a:rPr lang="th-TH" smtClean="0"/>
              <a:pPr/>
              <a:t>21/08/55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F5BB5D-09E5-462C-BF7C-80E729EF0B26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 txBox="1">
            <a:spLocks noGrp="1" noChangeArrowheads="1"/>
          </p:cNvSpPr>
          <p:nvPr/>
        </p:nvSpPr>
        <p:spPr bwMode="auto">
          <a:xfrm>
            <a:off x="3885721" y="8686873"/>
            <a:ext cx="2972280" cy="457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83" tIns="47842" rIns="95683" bIns="47842" anchor="b"/>
          <a:lstStyle/>
          <a:p>
            <a:pPr algn="r" defTabSz="954088" eaLnBrk="0" hangingPunct="0"/>
            <a:fld id="{1FC00EDD-FC8D-400A-A01C-92269C59B6C2}" type="slidenum">
              <a:rPr lang="en-US" sz="1300"/>
              <a:pPr algn="r" defTabSz="954088" eaLnBrk="0" hangingPunct="0"/>
              <a:t>2</a:t>
            </a:fld>
            <a:endParaRPr lang="en-US" sz="130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A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 txBox="1">
            <a:spLocks noGrp="1" noChangeArrowheads="1"/>
          </p:cNvSpPr>
          <p:nvPr/>
        </p:nvSpPr>
        <p:spPr bwMode="auto">
          <a:xfrm>
            <a:off x="3885453" y="8709685"/>
            <a:ext cx="2972547" cy="45478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b"/>
          <a:lstStyle/>
          <a:p>
            <a:pPr algn="r" eaLnBrk="0" hangingPunct="0">
              <a:spcBef>
                <a:spcPct val="30000"/>
              </a:spcBef>
            </a:pPr>
            <a:fld id="{1A0881CC-722D-4507-828D-B864F1816354}" type="slidenum">
              <a:rPr lang="en-US" sz="1200" b="0">
                <a:cs typeface="Arial" pitchFamily="34" charset="0"/>
              </a:rPr>
              <a:pPr algn="r" eaLnBrk="0" hangingPunct="0">
                <a:spcBef>
                  <a:spcPct val="30000"/>
                </a:spcBef>
              </a:pPr>
              <a:t>40</a:t>
            </a:fld>
            <a:endParaRPr lang="en-US" sz="1200" b="0">
              <a:cs typeface="Arial" pitchFamily="34" charset="0"/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62050" y="682625"/>
            <a:ext cx="4541838" cy="34051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9028" y="4347532"/>
            <a:ext cx="6476822" cy="4571268"/>
          </a:xfrm>
          <a:noFill/>
        </p:spPr>
        <p:txBody>
          <a:bodyPr/>
          <a:lstStyle/>
          <a:p>
            <a:pPr eaLnBrk="1" hangingPunct="1"/>
            <a:endParaRPr lang="en-US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4D4BD-DEAE-42F2-8978-9E2AC20B5B13}" type="datetimeFigureOut">
              <a:rPr lang="th-TH" smtClean="0"/>
              <a:pPr/>
              <a:t>21/08/55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E7C0F-7C38-43FC-9C26-4492646D93F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4D4BD-DEAE-42F2-8978-9E2AC20B5B13}" type="datetimeFigureOut">
              <a:rPr lang="th-TH" smtClean="0"/>
              <a:pPr/>
              <a:t>21/08/55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E7C0F-7C38-43FC-9C26-4492646D93F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4D4BD-DEAE-42F2-8978-9E2AC20B5B13}" type="datetimeFigureOut">
              <a:rPr lang="th-TH" smtClean="0"/>
              <a:pPr/>
              <a:t>21/08/55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E7C0F-7C38-43FC-9C26-4492646D93F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th-TH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AC0EED-77F8-4C62-B977-ED561BF8952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4D4BD-DEAE-42F2-8978-9E2AC20B5B13}" type="datetimeFigureOut">
              <a:rPr lang="th-TH" smtClean="0"/>
              <a:pPr/>
              <a:t>21/08/55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E7C0F-7C38-43FC-9C26-4492646D93F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4D4BD-DEAE-42F2-8978-9E2AC20B5B13}" type="datetimeFigureOut">
              <a:rPr lang="th-TH" smtClean="0"/>
              <a:pPr/>
              <a:t>21/08/55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E7C0F-7C38-43FC-9C26-4492646D93F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4D4BD-DEAE-42F2-8978-9E2AC20B5B13}" type="datetimeFigureOut">
              <a:rPr lang="th-TH" smtClean="0"/>
              <a:pPr/>
              <a:t>21/08/55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E7C0F-7C38-43FC-9C26-4492646D93F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4D4BD-DEAE-42F2-8978-9E2AC20B5B13}" type="datetimeFigureOut">
              <a:rPr lang="th-TH" smtClean="0"/>
              <a:pPr/>
              <a:t>21/08/55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E7C0F-7C38-43FC-9C26-4492646D93F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4D4BD-DEAE-42F2-8978-9E2AC20B5B13}" type="datetimeFigureOut">
              <a:rPr lang="th-TH" smtClean="0"/>
              <a:pPr/>
              <a:t>21/08/55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E7C0F-7C38-43FC-9C26-4492646D93F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4D4BD-DEAE-42F2-8978-9E2AC20B5B13}" type="datetimeFigureOut">
              <a:rPr lang="th-TH" smtClean="0"/>
              <a:pPr/>
              <a:t>21/08/55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E7C0F-7C38-43FC-9C26-4492646D93F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4D4BD-DEAE-42F2-8978-9E2AC20B5B13}" type="datetimeFigureOut">
              <a:rPr lang="th-TH" smtClean="0"/>
              <a:pPr/>
              <a:t>21/08/55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E7C0F-7C38-43FC-9C26-4492646D93F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4D4BD-DEAE-42F2-8978-9E2AC20B5B13}" type="datetimeFigureOut">
              <a:rPr lang="th-TH" smtClean="0"/>
              <a:pPr/>
              <a:t>21/08/55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E7C0F-7C38-43FC-9C26-4492646D93F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34D4BD-DEAE-42F2-8978-9E2AC20B5B13}" type="datetimeFigureOut">
              <a:rPr lang="th-TH" smtClean="0"/>
              <a:pPr/>
              <a:t>21/08/55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7E7C0F-7C38-43FC-9C26-4492646D93FB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://en.wikipedia.org/wiki/File:China_Railway_High-Speed_.png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8794" y="1643050"/>
            <a:ext cx="6629392" cy="3000396"/>
          </a:xfrm>
        </p:spPr>
        <p:txBody>
          <a:bodyPr>
            <a:normAutofit/>
          </a:bodyPr>
          <a:lstStyle/>
          <a:p>
            <a:pPr algn="r"/>
            <a:r>
              <a:rPr lang="en-US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Are Thai People Ready for </a:t>
            </a:r>
            <a:br>
              <a:rPr lang="en-US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</a:br>
            <a:r>
              <a:rPr lang="en-US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High-Speed Rail and </a:t>
            </a:r>
            <a:br>
              <a:rPr lang="en-US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</a:br>
            <a:r>
              <a:rPr lang="en-US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ASEAN  Integration ?</a:t>
            </a:r>
            <a:endParaRPr lang="th-TH" b="1" dirty="0">
              <a:solidFill>
                <a:srgbClr val="002060"/>
              </a:solidFill>
              <a:latin typeface="+mn-lt"/>
              <a:cs typeface="Tahoma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7158" y="5286388"/>
            <a:ext cx="4643470" cy="1285884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en-US" sz="3600" b="1" dirty="0" smtClean="0">
                <a:solidFill>
                  <a:srgbClr val="002060"/>
                </a:solidFill>
              </a:rPr>
              <a:t>Dr.  </a:t>
            </a:r>
            <a:r>
              <a:rPr lang="en-US" sz="3600" b="1" dirty="0" err="1" smtClean="0">
                <a:solidFill>
                  <a:srgbClr val="002060"/>
                </a:solidFill>
              </a:rPr>
              <a:t>Suwat</a:t>
            </a:r>
            <a:r>
              <a:rPr lang="en-US" sz="3600" b="1" dirty="0" smtClean="0">
                <a:solidFill>
                  <a:srgbClr val="002060"/>
                </a:solidFill>
              </a:rPr>
              <a:t>  </a:t>
            </a:r>
            <a:r>
              <a:rPr lang="en-US" sz="3600" b="1" dirty="0" err="1" smtClean="0">
                <a:solidFill>
                  <a:srgbClr val="002060"/>
                </a:solidFill>
              </a:rPr>
              <a:t>Wanisubut</a:t>
            </a:r>
            <a:endParaRPr lang="en-US" sz="3600" b="1" dirty="0" smtClean="0">
              <a:solidFill>
                <a:srgbClr val="002060"/>
              </a:solidFill>
            </a:endParaRPr>
          </a:p>
          <a:p>
            <a:pPr algn="l"/>
            <a:r>
              <a:rPr lang="en-US" sz="2400" b="1" dirty="0" smtClean="0">
                <a:solidFill>
                  <a:srgbClr val="002060"/>
                </a:solidFill>
              </a:rPr>
              <a:t>ATRANS  Board Member</a:t>
            </a:r>
          </a:p>
          <a:p>
            <a:pPr algn="l"/>
            <a:r>
              <a:rPr lang="en-US" sz="2400" b="1" dirty="0" smtClean="0">
                <a:solidFill>
                  <a:srgbClr val="002060"/>
                </a:solidFill>
              </a:rPr>
              <a:t>Imperial Queen’s Park Hotel, Bangkok </a:t>
            </a:r>
          </a:p>
          <a:p>
            <a:pPr algn="l"/>
            <a:r>
              <a:rPr lang="en-US" sz="2400" b="1" dirty="0" smtClean="0">
                <a:solidFill>
                  <a:srgbClr val="002060"/>
                </a:solidFill>
              </a:rPr>
              <a:t>24 August 2012</a:t>
            </a:r>
          </a:p>
          <a:p>
            <a:pPr algn="l"/>
            <a:endParaRPr lang="en-US" sz="2400" b="1" dirty="0" smtClean="0">
              <a:solidFill>
                <a:srgbClr val="C00000"/>
              </a:solidFill>
            </a:endParaRPr>
          </a:p>
          <a:p>
            <a:pPr algn="r"/>
            <a:endParaRPr lang="th-TH" sz="2400" dirty="0">
              <a:solidFill>
                <a:srgbClr val="C0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l="29767" t="57119" r="17786" b="27761"/>
          <a:stretch>
            <a:fillRect/>
          </a:stretch>
        </p:blipFill>
        <p:spPr bwMode="auto">
          <a:xfrm>
            <a:off x="467544" y="260648"/>
            <a:ext cx="7992888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395536" y="1071546"/>
            <a:ext cx="8496944" cy="2928958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 </a:t>
            </a:r>
            <a:r>
              <a:rPr lang="en-US" sz="3600" b="1" dirty="0" smtClean="0">
                <a:latin typeface="Arial Black" pitchFamily="34" charset="0"/>
              </a:rPr>
              <a:t>USA  and  China  Governments  now  urgently  promote  HSR  for  the 21</a:t>
            </a:r>
            <a:r>
              <a:rPr lang="en-US" sz="3600" b="1" baseline="30000" dirty="0" smtClean="0">
                <a:latin typeface="Arial Black" pitchFamily="34" charset="0"/>
              </a:rPr>
              <a:t>st</a:t>
            </a:r>
            <a:r>
              <a:rPr lang="en-US" sz="3600" b="1" dirty="0" smtClean="0">
                <a:latin typeface="Arial Black" pitchFamily="34" charset="0"/>
              </a:rPr>
              <a:t> Century</a:t>
            </a:r>
            <a:endParaRPr lang="th-TH" sz="3600" b="1" dirty="0"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3929066"/>
            <a:ext cx="892971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  <a:latin typeface="Arial Black" pitchFamily="34" charset="0"/>
              </a:rPr>
              <a:t>As  a  consequence  --  Thailand  must  do </a:t>
            </a:r>
          </a:p>
          <a:p>
            <a:pPr algn="ctr"/>
            <a:r>
              <a:rPr lang="en-US" sz="4000" b="1" dirty="0" smtClean="0">
                <a:solidFill>
                  <a:srgbClr val="C00000"/>
                </a:solidFill>
                <a:latin typeface="Arial Black" pitchFamily="34" charset="0"/>
              </a:rPr>
              <a:t>“something”  for  the  betterment of  Thai  Railway</a:t>
            </a:r>
            <a:endParaRPr lang="en-US" sz="40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1429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i="1" u="sng" dirty="0" smtClean="0"/>
              <a:t>A Glance at the Global Rail Development</a:t>
            </a:r>
            <a:endParaRPr lang="th-TH" sz="4000" b="1" i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764704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i="1" dirty="0" smtClean="0">
                <a:solidFill>
                  <a:srgbClr val="C00000"/>
                </a:solidFill>
              </a:rPr>
              <a:t>IN CASE OF THE USA</a:t>
            </a:r>
          </a:p>
          <a:p>
            <a:pPr algn="ctr"/>
            <a:endParaRPr lang="en-US" sz="4400" b="1" u="sng" dirty="0" smtClean="0">
              <a:solidFill>
                <a:srgbClr val="C00000"/>
              </a:solidFill>
            </a:endParaRP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4000" b="1" dirty="0" smtClean="0"/>
              <a:t>  </a:t>
            </a:r>
            <a:r>
              <a:rPr lang="en-US" sz="4800" b="1" dirty="0" smtClean="0"/>
              <a:t>HSR is a technology of the “Future of America”</a:t>
            </a:r>
            <a:endParaRPr lang="th-TH" sz="4800" b="1" dirty="0"/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0" y="4221088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4800" b="1" dirty="0" smtClean="0"/>
              <a:t> Passenger rail in USA today is an “outdated technology” </a:t>
            </a:r>
            <a:endParaRPr lang="th-TH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97666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3600" dirty="0" smtClean="0"/>
              <a:t> </a:t>
            </a:r>
            <a:r>
              <a:rPr lang="en-US" sz="4800" b="1" u="sng" dirty="0" smtClean="0"/>
              <a:t>President Obama’s  Policies:</a:t>
            </a:r>
          </a:p>
          <a:p>
            <a:endParaRPr lang="en-US" sz="3600" b="1" dirty="0" smtClean="0">
              <a:solidFill>
                <a:srgbClr val="C00000"/>
              </a:solidFill>
            </a:endParaRPr>
          </a:p>
          <a:p>
            <a:r>
              <a:rPr lang="en-US" sz="3600" b="1" dirty="0" smtClean="0">
                <a:solidFill>
                  <a:srgbClr val="002060"/>
                </a:solidFill>
              </a:rPr>
              <a:t>One of top-priority policies is to create superfast rail service network — like Japan's futuristic bullet trains — that will serve </a:t>
            </a:r>
            <a:r>
              <a:rPr lang="en-US" sz="3600" b="1" i="1" dirty="0" smtClean="0">
                <a:solidFill>
                  <a:srgbClr val="002060"/>
                </a:solidFill>
              </a:rPr>
              <a:t>80 percent of the U.S. </a:t>
            </a:r>
            <a:r>
              <a:rPr lang="en-US" sz="3600" b="1" dirty="0" smtClean="0">
                <a:solidFill>
                  <a:srgbClr val="002060"/>
                </a:solidFill>
              </a:rPr>
              <a:t>population along 10 major U.S. rail corridors  in 25 years (From year 2009 to 2034).</a:t>
            </a:r>
          </a:p>
          <a:p>
            <a:pPr>
              <a:buNone/>
            </a:pPr>
            <a:r>
              <a:rPr lang="en-US" sz="3600" dirty="0" smtClean="0">
                <a:solidFill>
                  <a:srgbClr val="C00000"/>
                </a:solidFill>
              </a:rPr>
              <a:t> </a:t>
            </a:r>
            <a:r>
              <a:rPr lang="en-US" sz="3600" dirty="0" smtClean="0">
                <a:solidFill>
                  <a:srgbClr val="002060"/>
                </a:solidFill>
              </a:rPr>
              <a:t> </a:t>
            </a:r>
          </a:p>
          <a:p>
            <a:pPr>
              <a:buNone/>
            </a:pPr>
            <a:endParaRPr lang="th-TH" sz="3600" i="1" u="sng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97666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3600" dirty="0" smtClean="0"/>
              <a:t> </a:t>
            </a:r>
            <a:r>
              <a:rPr lang="en-US" sz="4800" b="1" u="sng" dirty="0" smtClean="0"/>
              <a:t>President Obama’s  Action:</a:t>
            </a:r>
          </a:p>
          <a:p>
            <a:endParaRPr lang="en-US" sz="36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002060"/>
                </a:solidFill>
              </a:rPr>
              <a:t>Obama had requested the budget from Congress for US $53 billion to fund the First-Stage of HSR projects.</a:t>
            </a:r>
            <a:endParaRPr lang="th-TH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9512" y="764704"/>
            <a:ext cx="8964488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1" dirty="0" smtClean="0">
                <a:solidFill>
                  <a:srgbClr val="002060"/>
                </a:solidFill>
              </a:rPr>
              <a:t>IN  AMERICA </a:t>
            </a:r>
            <a:r>
              <a:rPr lang="en-US" b="1" dirty="0" smtClean="0">
                <a:solidFill>
                  <a:srgbClr val="002060"/>
                </a:solidFill>
              </a:rPr>
              <a:t>:  </a:t>
            </a:r>
          </a:p>
          <a:p>
            <a:endParaRPr lang="en-US" b="1" dirty="0" smtClean="0">
              <a:solidFill>
                <a:srgbClr val="C00000"/>
              </a:solidFill>
            </a:endParaRPr>
          </a:p>
          <a:p>
            <a:r>
              <a:rPr lang="en-US" b="1" i="1" u="sng" dirty="0" smtClean="0">
                <a:solidFill>
                  <a:srgbClr val="002060"/>
                </a:solidFill>
              </a:rPr>
              <a:t>Obama</a:t>
            </a:r>
            <a:r>
              <a:rPr lang="en-US" b="1" dirty="0" smtClean="0">
                <a:solidFill>
                  <a:srgbClr val="002060"/>
                </a:solidFill>
              </a:rPr>
              <a:t> may be remembered for high-speed rail the way </a:t>
            </a:r>
          </a:p>
          <a:p>
            <a:endParaRPr lang="en-US" dirty="0" smtClean="0">
              <a:solidFill>
                <a:srgbClr val="002060"/>
              </a:solidFill>
            </a:endParaRPr>
          </a:p>
          <a:p>
            <a:r>
              <a:rPr lang="en-US" b="1" i="1" dirty="0" smtClean="0">
                <a:solidFill>
                  <a:srgbClr val="002060"/>
                </a:solidFill>
              </a:rPr>
              <a:t>    </a:t>
            </a:r>
            <a:r>
              <a:rPr lang="en-US" b="1" i="1" u="sng" dirty="0" smtClean="0">
                <a:solidFill>
                  <a:srgbClr val="002060"/>
                </a:solidFill>
              </a:rPr>
              <a:t>Dwight Eisenhower</a:t>
            </a:r>
            <a:r>
              <a:rPr lang="en-US" b="1" i="1" dirty="0" smtClean="0">
                <a:solidFill>
                  <a:srgbClr val="002060"/>
                </a:solidFill>
              </a:rPr>
              <a:t> </a:t>
            </a:r>
            <a:r>
              <a:rPr lang="en-US" b="1" dirty="0" smtClean="0">
                <a:solidFill>
                  <a:srgbClr val="002060"/>
                </a:solidFill>
              </a:rPr>
              <a:t>is for the interstate highways</a:t>
            </a:r>
          </a:p>
          <a:p>
            <a:pPr algn="ctr"/>
            <a:r>
              <a:rPr lang="en-US" b="1" dirty="0" smtClean="0">
                <a:solidFill>
                  <a:srgbClr val="002060"/>
                </a:solidFill>
              </a:rPr>
              <a:t> and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      </a:t>
            </a:r>
            <a:r>
              <a:rPr lang="en-US" b="1" i="1" u="sng" dirty="0" smtClean="0">
                <a:solidFill>
                  <a:srgbClr val="002060"/>
                </a:solidFill>
              </a:rPr>
              <a:t>Abraham Lincoln</a:t>
            </a:r>
            <a:r>
              <a:rPr lang="en-US" b="1" dirty="0" smtClean="0">
                <a:solidFill>
                  <a:srgbClr val="002060"/>
                </a:solidFill>
              </a:rPr>
              <a:t> is for the transcontinental railroad.</a:t>
            </a:r>
          </a:p>
          <a:p>
            <a:endParaRPr lang="en-US" dirty="0" smtClean="0">
              <a:solidFill>
                <a:srgbClr val="0070C0"/>
              </a:solidFill>
            </a:endParaRPr>
          </a:p>
          <a:p>
            <a:endParaRPr lang="en-US" dirty="0" smtClean="0">
              <a:solidFill>
                <a:srgbClr val="0070C0"/>
              </a:solidFill>
            </a:endParaRPr>
          </a:p>
          <a:p>
            <a:endParaRPr lang="en-US" dirty="0" smtClean="0">
              <a:solidFill>
                <a:srgbClr val="0070C0"/>
              </a:solidFill>
            </a:endParaRPr>
          </a:p>
          <a:p>
            <a:r>
              <a:rPr lang="en-US" sz="3600" b="1" dirty="0" smtClean="0">
                <a:solidFill>
                  <a:srgbClr val="002060"/>
                </a:solidFill>
              </a:rPr>
              <a:t> “Obama will go down in history as</a:t>
            </a:r>
          </a:p>
          <a:p>
            <a:r>
              <a:rPr lang="en-US" sz="3600" b="1" dirty="0" smtClean="0">
                <a:solidFill>
                  <a:srgbClr val="002060"/>
                </a:solidFill>
              </a:rPr>
              <a:t>                         the </a:t>
            </a:r>
            <a:r>
              <a:rPr lang="en-US" sz="3600" b="1" dirty="0" err="1" smtClean="0">
                <a:solidFill>
                  <a:srgbClr val="002060"/>
                </a:solidFill>
              </a:rPr>
              <a:t>railman</a:t>
            </a:r>
            <a:r>
              <a:rPr lang="en-US" sz="3600" b="1" dirty="0" smtClean="0">
                <a:solidFill>
                  <a:srgbClr val="002060"/>
                </a:solidFill>
              </a:rPr>
              <a:t> of the 21st century”</a:t>
            </a:r>
            <a:r>
              <a:rPr lang="en-US" b="1" dirty="0" smtClean="0">
                <a:solidFill>
                  <a:srgbClr val="002060"/>
                </a:solidFill>
              </a:rPr>
              <a:t/>
            </a:r>
            <a:br>
              <a:rPr lang="en-US" b="1" dirty="0" smtClean="0">
                <a:solidFill>
                  <a:srgbClr val="002060"/>
                </a:solidFill>
              </a:rPr>
            </a:br>
            <a:endParaRPr lang="en-US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Administrator\Desktop\images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0"/>
            <a:ext cx="4500594" cy="2643182"/>
          </a:xfrm>
          <a:prstGeom prst="rect">
            <a:avLst/>
          </a:prstGeom>
          <a:noFill/>
        </p:spPr>
      </p:pic>
      <p:pic>
        <p:nvPicPr>
          <p:cNvPr id="2052" name="Picture 4" descr="C:\Documents and Settings\Administrator\Desktop\images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0"/>
            <a:ext cx="3571900" cy="2571744"/>
          </a:xfrm>
          <a:prstGeom prst="rect">
            <a:avLst/>
          </a:prstGeom>
          <a:noFill/>
        </p:spPr>
      </p:pic>
      <p:pic>
        <p:nvPicPr>
          <p:cNvPr id="2053" name="Picture 5" descr="C:\Documents and Settings\Administrator\Desktop\untitled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2857496"/>
            <a:ext cx="5857884" cy="4000504"/>
          </a:xfrm>
          <a:prstGeom prst="rect">
            <a:avLst/>
          </a:prstGeom>
          <a:noFill/>
        </p:spPr>
      </p:pic>
      <p:pic>
        <p:nvPicPr>
          <p:cNvPr id="2054" name="Picture 6" descr="C:\Documents and Settings\Administrator\Desktop\VPE7C7CAAETNR3CA7ZZYQBCAOJ52CECAE25XPKCA75OS4DCA9P5C6ECA0JVKZKCAD0NIPCCAZL88OQCAXH5EHYCAQHR12KCAE3GQ5VCAW8ASCICAVZT5Z1CA59LS8HCAE6LFXSCA1F3ZIDCA66NGJ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143380"/>
            <a:ext cx="2857488" cy="1743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istrator\Desktop\FYJ2FQCAG47M2MCA3FDI5DCAO9AWHHCARFGEFUCADV10YLCAIP5TO5CAACTPUTCAZ7LP70CAYQ4EGXCAGI1WUPCADYPVWWCA8SC0HOCA4LDWNMCAN33IQGCAZ3CLK7CAKNYJI0CA6COMASCAWVP8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3409950" cy="1343025"/>
          </a:xfrm>
          <a:prstGeom prst="rect">
            <a:avLst/>
          </a:prstGeom>
          <a:noFill/>
        </p:spPr>
      </p:pic>
      <p:pic>
        <p:nvPicPr>
          <p:cNvPr id="4099" name="Picture 3" descr="C:\Documents and Settings\Administrator\Desktop\DCFALKCAIKL974CA5UFCJSCAHHGTY6CAWPW5QFCAR6BKD0CAXKM03ECAR513QACAUQO2RUCAUZU37XCAZ0IBJYCALP3CZ8CANHHGPQCAGXFPK8CAP1C20XCAYLHTVLCASL0Q7NCAFZWJYWCAMOE9Z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1857364"/>
            <a:ext cx="7643866" cy="4714908"/>
          </a:xfrm>
          <a:prstGeom prst="rect">
            <a:avLst/>
          </a:prstGeom>
          <a:noFill/>
        </p:spPr>
      </p:pic>
      <p:pic>
        <p:nvPicPr>
          <p:cNvPr id="4100" name="Picture 4" descr="C:\Documents and Settings\Administrator\Desktop\Railx-wide-communit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58" y="0"/>
            <a:ext cx="4976842" cy="1714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i="1" dirty="0" smtClean="0"/>
              <a:t>Outcomes of Obama Policy</a:t>
            </a:r>
            <a:r>
              <a:rPr lang="en-US" sz="4400" b="1" dirty="0" smtClean="0"/>
              <a:t>:</a:t>
            </a:r>
          </a:p>
          <a:p>
            <a:r>
              <a:rPr lang="en-US" sz="4400" b="1" dirty="0" smtClean="0"/>
              <a:t>Calif. Gov. signed high-speed rail bill</a:t>
            </a:r>
          </a:p>
          <a:p>
            <a:r>
              <a:rPr lang="en-US" sz="3600" i="1" u="sng" dirty="0" smtClean="0"/>
              <a:t>18 July 2012</a:t>
            </a:r>
          </a:p>
          <a:p>
            <a:endParaRPr lang="en-US" sz="4000" i="1" u="sng" dirty="0" smtClean="0"/>
          </a:p>
          <a:p>
            <a:r>
              <a:rPr lang="en-US" dirty="0" smtClean="0"/>
              <a:t>SAN FRANCISCO — California Governor signed the US $8 billion bill to begin, in 2013, construction of the initial segment of future HSR line linking Merced to the San Fernando Valley.  The project will create 100,000 job-years of employment over the next five years. </a:t>
            </a:r>
          </a:p>
          <a:p>
            <a:r>
              <a:rPr lang="en-US" dirty="0" smtClean="0"/>
              <a:t> </a:t>
            </a:r>
          </a:p>
          <a:p>
            <a:r>
              <a:rPr lang="en-US" dirty="0" smtClean="0"/>
              <a:t>The governor celebrated a project that he first signed a bill to study 30 years ago (</a:t>
            </a:r>
            <a:r>
              <a:rPr lang="en-US" i="1" dirty="0" smtClean="0"/>
              <a:t>San Jose Mercury News)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dministrator\My Documents\My Pictures\M-Gov-Jerry-Brown-signing-HSR-bi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715436" cy="564360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5929330"/>
            <a:ext cx="9144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California Governor signed bill to construct initial stage of San Francisco – Los Angeles HSR line (</a:t>
            </a:r>
            <a:r>
              <a:rPr lang="en-US" sz="2400" i="1" u="sng" dirty="0" smtClean="0"/>
              <a:t>First line in the USA</a:t>
            </a:r>
            <a:r>
              <a:rPr lang="en-US" sz="2400" dirty="0" smtClean="0"/>
              <a:t>) on 18 July 2012</a:t>
            </a:r>
            <a:r>
              <a:rPr lang="en-US" dirty="0" smtClean="0"/>
              <a:t>.</a:t>
            </a: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285720" y="357166"/>
            <a:ext cx="8643998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b="1" dirty="0" smtClean="0"/>
              <a:t>Firm confident Texas HSR will open by 2020</a:t>
            </a:r>
            <a:r>
              <a:rPr lang="en-US" i="1" dirty="0" smtClean="0"/>
              <a:t> </a:t>
            </a:r>
            <a:r>
              <a:rPr lang="en-US" i="1" u="sng" dirty="0" smtClean="0"/>
              <a:t> (15 August 2012)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b="1" i="1" u="sng" dirty="0" smtClean="0"/>
          </a:p>
          <a:p>
            <a:r>
              <a:rPr lang="en-US" dirty="0" smtClean="0"/>
              <a:t>IRVING, Texas— Leaders of the private firm building the Texas Central High-Speed Railway are confident it can complete a </a:t>
            </a:r>
            <a:r>
              <a:rPr lang="en-US" b="1" i="1" u="sng" dirty="0" smtClean="0"/>
              <a:t>350 km/h high-speed rail </a:t>
            </a:r>
            <a:r>
              <a:rPr lang="en-US" dirty="0" smtClean="0"/>
              <a:t>line between </a:t>
            </a:r>
            <a:r>
              <a:rPr lang="en-US" i="1" u="sng" dirty="0" smtClean="0"/>
              <a:t>Dallas-Fort Worth and Houston</a:t>
            </a:r>
            <a:r>
              <a:rPr lang="en-US" dirty="0" smtClean="0"/>
              <a:t> by 2020 without using public financing (</a:t>
            </a:r>
            <a:r>
              <a:rPr lang="en-US" i="1" dirty="0" smtClean="0"/>
              <a:t>The Texas Tribune</a:t>
            </a:r>
            <a:r>
              <a:rPr lang="en-US" dirty="0" smtClean="0"/>
              <a:t> - </a:t>
            </a:r>
            <a:r>
              <a:rPr lang="en-US" sz="2400" dirty="0" smtClean="0"/>
              <a:t>15 August 2012)</a:t>
            </a:r>
            <a:r>
              <a:rPr lang="en-US" dirty="0" smtClean="0"/>
              <a:t>.</a:t>
            </a:r>
          </a:p>
          <a:p>
            <a:r>
              <a:rPr lang="en-US" dirty="0" smtClean="0"/>
              <a:t> </a:t>
            </a:r>
          </a:p>
          <a:p>
            <a:r>
              <a:rPr lang="en-US" dirty="0" smtClean="0"/>
              <a:t>Backing the Texas-based company is a group led by </a:t>
            </a:r>
            <a:r>
              <a:rPr lang="en-US" b="1" i="1" u="sng" dirty="0" smtClean="0"/>
              <a:t>Central Japan Railway Company</a:t>
            </a:r>
            <a:r>
              <a:rPr lang="en-US" dirty="0" smtClean="0"/>
              <a:t>, which handles more than 100 million passengers each year on its bullet trains in Japan.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9"/>
          <p:cNvSpPr txBox="1">
            <a:spLocks noChangeArrowheads="1"/>
          </p:cNvSpPr>
          <p:nvPr/>
        </p:nvSpPr>
        <p:spPr bwMode="auto">
          <a:xfrm>
            <a:off x="323850" y="1268413"/>
            <a:ext cx="8424863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buFont typeface="Arial" pitchFamily="34" charset="0"/>
              <a:buNone/>
            </a:pPr>
            <a:r>
              <a:rPr lang="th-TH" b="0">
                <a:cs typeface="Angsana New" pitchFamily="18" charset="-34"/>
              </a:rPr>
              <a:t> </a:t>
            </a:r>
            <a:r>
              <a:rPr lang="en-US" b="0">
                <a:cs typeface="Angsana New" pitchFamily="18" charset="-34"/>
              </a:rPr>
              <a:t/>
            </a:r>
            <a:br>
              <a:rPr lang="en-US" b="0">
                <a:cs typeface="Angsana New" pitchFamily="18" charset="-34"/>
              </a:rPr>
            </a:br>
            <a:endParaRPr lang="en-US" b="0">
              <a:cs typeface="Angsana New" pitchFamily="18" charset="-34"/>
            </a:endParaRPr>
          </a:p>
        </p:txBody>
      </p:sp>
      <p:sp>
        <p:nvSpPr>
          <p:cNvPr id="1028" name="Text Box 3"/>
          <p:cNvSpPr txBox="1">
            <a:spLocks noChangeArrowheads="1"/>
          </p:cNvSpPr>
          <p:nvPr/>
        </p:nvSpPr>
        <p:spPr bwMode="auto">
          <a:xfrm>
            <a:off x="684213" y="620713"/>
            <a:ext cx="77755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4000" b="0">
              <a:latin typeface="Angsana New" pitchFamily="18" charset="-34"/>
              <a:cs typeface="Angsana New" pitchFamily="18" charset="-34"/>
            </a:endParaRPr>
          </a:p>
          <a:p>
            <a:pPr algn="ctr">
              <a:spcBef>
                <a:spcPct val="50000"/>
              </a:spcBef>
            </a:pPr>
            <a:endParaRPr lang="th-TH" sz="400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29" name="Text Box 4"/>
          <p:cNvSpPr txBox="1">
            <a:spLocks noChangeArrowheads="1"/>
          </p:cNvSpPr>
          <p:nvPr/>
        </p:nvSpPr>
        <p:spPr bwMode="auto">
          <a:xfrm>
            <a:off x="214282" y="0"/>
            <a:ext cx="4357718" cy="529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1" u="sng" dirty="0" smtClean="0">
                <a:solidFill>
                  <a:schemeClr val="tx2"/>
                </a:solidFill>
                <a:latin typeface="+mj-lt"/>
                <a:cs typeface="Angsana New" pitchFamily="18" charset="-34"/>
              </a:rPr>
              <a:t>Thailand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400" b="1" dirty="0" smtClean="0">
                <a:latin typeface="Angsana New" pitchFamily="18" charset="-34"/>
                <a:cs typeface="Aharoni" pitchFamily="2" charset="-79"/>
              </a:rPr>
              <a:t> </a:t>
            </a:r>
            <a:r>
              <a:rPr lang="en-US" b="1" dirty="0" smtClean="0">
                <a:latin typeface="Angsana New" pitchFamily="18" charset="-34"/>
                <a:cs typeface="Aharoni" pitchFamily="2" charset="-79"/>
              </a:rPr>
              <a:t>Land Area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  513,115   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s</a:t>
            </a:r>
            <a:r>
              <a:rPr lang="en-US" b="1" dirty="0" smtClean="0">
                <a:latin typeface="Angsana New" pitchFamily="18" charset="-34"/>
                <a:cs typeface="Aharoni" pitchFamily="2" charset="-79"/>
              </a:rPr>
              <a:t>q.km</a:t>
            </a:r>
            <a:endParaRPr lang="th-TH" b="1" dirty="0" smtClean="0">
              <a:latin typeface="Angsana New" pitchFamily="18" charset="-34"/>
              <a:cs typeface="Angsana New" pitchFamily="18" charset="-34"/>
            </a:endParaRP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b="1" dirty="0" smtClean="0">
                <a:latin typeface="Angsana New" pitchFamily="18" charset="-34"/>
                <a:cs typeface="Aharoni" pitchFamily="2" charset="-79"/>
              </a:rPr>
              <a:t>Population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  64.1 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m</a:t>
            </a:r>
            <a:r>
              <a:rPr lang="en-US" b="1" dirty="0" smtClean="0">
                <a:latin typeface="Angsana New" pitchFamily="18" charset="-34"/>
                <a:cs typeface="Aharoni" pitchFamily="2" charset="-79"/>
              </a:rPr>
              <a:t>illion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b="1" dirty="0" smtClean="0">
                <a:latin typeface="Angsana New" pitchFamily="18" charset="-34"/>
                <a:cs typeface="Aharoni" pitchFamily="2" charset="-79"/>
              </a:rPr>
              <a:t> Number of  Motor Vehicles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 28.5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b="1" dirty="0" smtClean="0">
                <a:latin typeface="Angsana New" pitchFamily="18" charset="-34"/>
                <a:cs typeface="Aharoni" pitchFamily="2" charset="-79"/>
              </a:rPr>
              <a:t>mill. (MC</a:t>
            </a:r>
            <a:r>
              <a:rPr lang="th-TH" b="1" dirty="0" smtClean="0">
                <a:latin typeface="Angsana New" pitchFamily="18" charset="-34"/>
                <a:cs typeface="Aharoni" pitchFamily="2" charset="-79"/>
              </a:rPr>
              <a:t> 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 17.2      </a:t>
            </a:r>
            <a:r>
              <a:rPr lang="en-US" b="1" dirty="0" smtClean="0">
                <a:latin typeface="Angsana New" pitchFamily="18" charset="-34"/>
                <a:cs typeface="Aharoni" pitchFamily="2" charset="-79"/>
              </a:rPr>
              <a:t>PC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  4.5  </a:t>
            </a:r>
            <a:r>
              <a:rPr lang="en-US" b="1" dirty="0" smtClean="0">
                <a:latin typeface="Angsana New" pitchFamily="18" charset="-34"/>
                <a:cs typeface="Aharoni" pitchFamily="2" charset="-79"/>
              </a:rPr>
              <a:t>  Small truck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  4.9</a:t>
            </a:r>
            <a:r>
              <a:rPr lang="en-US" b="1" dirty="0" smtClean="0">
                <a:latin typeface="Angsana New" pitchFamily="18" charset="-34"/>
                <a:cs typeface="Aharoni" pitchFamily="2" charset="-79"/>
              </a:rPr>
              <a:t>)</a:t>
            </a:r>
            <a:endParaRPr lang="th-TH" b="1" dirty="0" smtClean="0">
              <a:latin typeface="Angsana New" pitchFamily="18" charset="-34"/>
              <a:cs typeface="Angsana New" pitchFamily="18" charset="-34"/>
            </a:endParaRP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More than 85 % is </a:t>
            </a:r>
            <a:r>
              <a:rPr lang="en-US" b="1" dirty="0" smtClean="0">
                <a:latin typeface="Angsana New" pitchFamily="18" charset="-34"/>
                <a:cs typeface="Aharoni" pitchFamily="2" charset="-79"/>
              </a:rPr>
              <a:t>Road Transportation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 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b="1" dirty="0" smtClean="0">
                <a:latin typeface="Angsana New" pitchFamily="18" charset="-34"/>
                <a:cs typeface="Aharoni" pitchFamily="2" charset="-79"/>
              </a:rPr>
              <a:t>  Fuel Consumption in Transport Sector ( 1/3 of  the whole country)</a:t>
            </a:r>
          </a:p>
        </p:txBody>
      </p:sp>
      <p:sp>
        <p:nvSpPr>
          <p:cNvPr id="1030" name="Text Box 5"/>
          <p:cNvSpPr txBox="1">
            <a:spLocks noChangeArrowheads="1"/>
          </p:cNvSpPr>
          <p:nvPr/>
        </p:nvSpPr>
        <p:spPr bwMode="auto">
          <a:xfrm>
            <a:off x="6804025" y="692150"/>
            <a:ext cx="2089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th-TH"/>
          </a:p>
        </p:txBody>
      </p:sp>
      <p:sp>
        <p:nvSpPr>
          <p:cNvPr id="1031" name="Text Box 6"/>
          <p:cNvSpPr txBox="1">
            <a:spLocks noChangeArrowheads="1"/>
          </p:cNvSpPr>
          <p:nvPr/>
        </p:nvSpPr>
        <p:spPr bwMode="auto">
          <a:xfrm>
            <a:off x="1116013" y="4724400"/>
            <a:ext cx="3095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th-TH"/>
          </a:p>
        </p:txBody>
      </p:sp>
      <p:sp>
        <p:nvSpPr>
          <p:cNvPr id="1041" name="Text Box 17"/>
          <p:cNvSpPr txBox="1">
            <a:spLocks noChangeArrowheads="1"/>
          </p:cNvSpPr>
          <p:nvPr/>
        </p:nvSpPr>
        <p:spPr bwMode="auto">
          <a:xfrm>
            <a:off x="5435600" y="1484313"/>
            <a:ext cx="2305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th-TH"/>
          </a:p>
        </p:txBody>
      </p:sp>
      <p:pic>
        <p:nvPicPr>
          <p:cNvPr id="1042" name="Picture 2" descr="F6-2-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06" y="0"/>
            <a:ext cx="450059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600200" y="381000"/>
            <a:ext cx="5943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latin typeface="Angsana New" pitchFamily="18" charset="-34"/>
                <a:cs typeface="Angsana New" pitchFamily="18" charset="-34"/>
              </a:rPr>
              <a:t>  </a:t>
            </a:r>
            <a:endParaRPr lang="en-US" sz="4400" dirty="0" smtClean="0">
              <a:latin typeface="Angsana New" pitchFamily="18" charset="-34"/>
              <a:cs typeface="Angsana New" pitchFamily="18" charset="-34"/>
            </a:endParaRPr>
          </a:p>
          <a:p>
            <a:pPr algn="ctr"/>
            <a:endParaRPr lang="th-TH" dirty="0"/>
          </a:p>
        </p:txBody>
      </p:sp>
      <p:sp>
        <p:nvSpPr>
          <p:cNvPr id="10" name="TextBox 9"/>
          <p:cNvSpPr txBox="1"/>
          <p:nvPr/>
        </p:nvSpPr>
        <p:spPr>
          <a:xfrm>
            <a:off x="5857884" y="571480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Chiang Mai</a:t>
            </a:r>
            <a:endParaRPr lang="th-TH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286380" y="2500306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Bangkok</a:t>
            </a:r>
            <a:endParaRPr lang="th-TH" sz="2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857752" y="5500702"/>
            <a:ext cx="1500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/>
              <a:t>Phuket</a:t>
            </a:r>
            <a:endParaRPr lang="th-TH" sz="2000" b="1" dirty="0"/>
          </a:p>
        </p:txBody>
      </p:sp>
      <p:sp>
        <p:nvSpPr>
          <p:cNvPr id="19" name="Quad Arrow 18"/>
          <p:cNvSpPr/>
          <p:nvPr/>
        </p:nvSpPr>
        <p:spPr>
          <a:xfrm>
            <a:off x="5857884" y="857232"/>
            <a:ext cx="214314" cy="142876"/>
          </a:xfrm>
          <a:prstGeom prst="quad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0" name="Quad Arrow Callout 19"/>
          <p:cNvSpPr/>
          <p:nvPr/>
        </p:nvSpPr>
        <p:spPr>
          <a:xfrm>
            <a:off x="7143768" y="1928802"/>
            <a:ext cx="214314" cy="214314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1" name="Flowchart: Connector 20"/>
          <p:cNvSpPr/>
          <p:nvPr/>
        </p:nvSpPr>
        <p:spPr>
          <a:xfrm>
            <a:off x="7000892" y="2571744"/>
            <a:ext cx="142876" cy="14287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3" name="Flowchart: Connector 22"/>
          <p:cNvSpPr/>
          <p:nvPr/>
        </p:nvSpPr>
        <p:spPr>
          <a:xfrm>
            <a:off x="6429388" y="2857496"/>
            <a:ext cx="285752" cy="28575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4" name="Flowchart: Connector 23"/>
          <p:cNvSpPr/>
          <p:nvPr/>
        </p:nvSpPr>
        <p:spPr>
          <a:xfrm>
            <a:off x="6643702" y="3429000"/>
            <a:ext cx="142876" cy="21431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6" name="Flowchart: Connector 25"/>
          <p:cNvSpPr/>
          <p:nvPr/>
        </p:nvSpPr>
        <p:spPr>
          <a:xfrm>
            <a:off x="5500694" y="5357826"/>
            <a:ext cx="214314" cy="14287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7" name="TextBox 26"/>
          <p:cNvSpPr txBox="1"/>
          <p:nvPr/>
        </p:nvSpPr>
        <p:spPr>
          <a:xfrm>
            <a:off x="7000892" y="214290"/>
            <a:ext cx="1714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Lao PDR</a:t>
            </a:r>
            <a:endParaRPr lang="th-TH" b="1" dirty="0">
              <a:solidFill>
                <a:srgbClr val="00206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643438" y="1571612"/>
            <a:ext cx="2143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Myanmar</a:t>
            </a:r>
            <a:endParaRPr lang="th-TH" b="1" dirty="0">
              <a:solidFill>
                <a:srgbClr val="00206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29454" y="6429396"/>
            <a:ext cx="2500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Malaysia</a:t>
            </a:r>
            <a:endParaRPr lang="th-TH" b="1" dirty="0">
              <a:solidFill>
                <a:srgbClr val="00206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429520" y="3714752"/>
            <a:ext cx="2786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Cambodia</a:t>
            </a:r>
            <a:endParaRPr lang="th-TH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IN  CASE  OF  CHINA</a:t>
            </a:r>
            <a:endParaRPr lang="th-TH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332856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</a:rPr>
              <a:t>Mid 1990s, China's trains used to travel at a top speed of 60 km/h.  Ministry of Railways has continuously increased the speed and capacity of commercial train services on existing lines.</a:t>
            </a:r>
          </a:p>
          <a:p>
            <a:endParaRPr lang="en-US" sz="2800" b="1" dirty="0" smtClean="0">
              <a:solidFill>
                <a:srgbClr val="0070C0"/>
              </a:solidFill>
            </a:endParaRPr>
          </a:p>
          <a:p>
            <a:r>
              <a:rPr lang="en-US" sz="2800" b="1" dirty="0" smtClean="0">
                <a:solidFill>
                  <a:srgbClr val="0070C0"/>
                </a:solidFill>
              </a:rPr>
              <a:t> From 1997 to 2007, the speed of China's railways increased six times, boosting passenger train speed on 22,000 km of tracks to 120 km/h, on 14,000 km of tracks to 160 km/h, on 2,876 km of tracks to 200 km/h  and on 846 km of tracks to 250 km/h.</a:t>
            </a:r>
            <a:endParaRPr lang="en-US" sz="2800" b="1" baseline="30000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High-speed rail (HSR) service in China was introduced on April 18, 2007.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China has the world's longest HSR (an average speed of 200 km/h or higher) network with about 9,676 km of routes in service including 3,515 km  of rail lines with top speeds of 300 km/h (as of June 2011). 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By the end of 2012, China is expected to have more high-speed railway track than the rest of </a:t>
            </a:r>
            <a:r>
              <a:rPr lang="en-US" b="1" u="sng" dirty="0" smtClean="0">
                <a:solidFill>
                  <a:srgbClr val="002060"/>
                </a:solidFill>
              </a:rPr>
              <a:t>the world combined.</a:t>
            </a:r>
            <a:endParaRPr lang="th-TH" b="1" u="sng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17,000 km of high-speed lines are now under construction in China. The HSR network was expected to reach 25,000 km by the end of 2015.</a:t>
            </a:r>
          </a:p>
          <a:p>
            <a:pPr>
              <a:buNone/>
            </a:pPr>
            <a:endParaRPr lang="en-US" b="1" dirty="0" smtClean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Examples of HSR lines </a:t>
            </a:r>
          </a:p>
          <a:p>
            <a:pPr marL="914400" lvl="1" indent="-514350">
              <a:buNone/>
            </a:pPr>
            <a:r>
              <a:rPr lang="en-US" b="1" dirty="0" smtClean="0">
                <a:solidFill>
                  <a:srgbClr val="002060"/>
                </a:solidFill>
              </a:rPr>
              <a:t>  </a:t>
            </a:r>
            <a:r>
              <a:rPr lang="en-US" b="1" i="1" u="sng" dirty="0" smtClean="0">
                <a:solidFill>
                  <a:srgbClr val="002060"/>
                </a:solidFill>
              </a:rPr>
              <a:t>Beijing–Tianjin</a:t>
            </a:r>
            <a:r>
              <a:rPr lang="en-US" b="1" dirty="0" smtClean="0">
                <a:solidFill>
                  <a:srgbClr val="002060"/>
                </a:solidFill>
              </a:rPr>
              <a:t> HSR Line was opened in August 2008, and its top speed reached 350 km/h. </a:t>
            </a:r>
          </a:p>
          <a:p>
            <a:pPr>
              <a:buNone/>
            </a:pPr>
            <a:endParaRPr lang="en-US" b="1" dirty="0" smtClean="0">
              <a:solidFill>
                <a:srgbClr val="002060"/>
              </a:solidFill>
            </a:endParaRPr>
          </a:p>
          <a:p>
            <a:pPr lvl="1">
              <a:buNone/>
            </a:pP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i="1" u="sng" dirty="0" smtClean="0">
                <a:solidFill>
                  <a:srgbClr val="002060"/>
                </a:solidFill>
              </a:rPr>
              <a:t>Beijing-Shanghai</a:t>
            </a:r>
            <a:r>
              <a:rPr lang="en-US" b="1" dirty="0" smtClean="0">
                <a:solidFill>
                  <a:srgbClr val="002060"/>
                </a:solidFill>
              </a:rPr>
              <a:t> HSR, a passenger-dedicated trunk line opened in June 2011, that reduced the 1,318 km journey between the largest cities in China to under 5 hours. The railway line is designed at top speed of 380 km/h in commercial service.</a:t>
            </a:r>
            <a:endParaRPr lang="th-TH" b="1" dirty="0" smtClean="0">
              <a:solidFill>
                <a:srgbClr val="002060"/>
              </a:solidFill>
            </a:endParaRPr>
          </a:p>
          <a:p>
            <a:pPr lvl="1">
              <a:buNone/>
            </a:pPr>
            <a:endParaRPr lang="th-TH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http://upload.wikimedia.org/wikipedia/commons/thumb/3/38/China_Railway_High-Speed_.png/400px-China_Railway_High-Speed_.pn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928670"/>
            <a:ext cx="7715304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71472" y="214290"/>
            <a:ext cx="857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China's existing and planned high-speed rail network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istrator\My Documents\My Pictures\2905-US-hsr-high-speed-rail-policy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071726"/>
            <a:ext cx="9086850" cy="1088707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0"/>
            <a:ext cx="30718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HSR Network in </a:t>
            </a:r>
          </a:p>
          <a:p>
            <a:r>
              <a:rPr lang="en-US" b="1" dirty="0" smtClean="0"/>
              <a:t>Europe (Year 2010)</a:t>
            </a:r>
            <a:endParaRPr lang="th-TH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FUNDAMENTAL  QUESTIONS  OF PUBLIC  POLICY</a:t>
            </a:r>
            <a:endParaRPr lang="th-TH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268799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/>
              <a:t>What anticipated public benefits are to be derived from introducing HSR?</a:t>
            </a:r>
          </a:p>
          <a:p>
            <a:endParaRPr lang="en-US" b="1" dirty="0" smtClean="0"/>
          </a:p>
          <a:p>
            <a:r>
              <a:rPr lang="en-US" b="1" dirty="0" smtClean="0"/>
              <a:t>What are the anticipated public costs?</a:t>
            </a:r>
          </a:p>
          <a:p>
            <a:endParaRPr lang="en-US" b="1" dirty="0" smtClean="0"/>
          </a:p>
          <a:p>
            <a:r>
              <a:rPr lang="en-US" b="1" dirty="0" smtClean="0"/>
              <a:t>If the benefits of implementing HSR are judged sufficient, what funding will be necessary?</a:t>
            </a:r>
          </a:p>
          <a:p>
            <a:pPr>
              <a:buNone/>
            </a:pPr>
            <a:endParaRPr lang="en-US" b="1" dirty="0" smtClean="0"/>
          </a:p>
          <a:p>
            <a:r>
              <a:rPr lang="en-US" b="1" dirty="0" smtClean="0"/>
              <a:t>Who should pay for implementing of HSR?</a:t>
            </a:r>
            <a:endParaRPr lang="th-TH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PUBLIC  BENEFITS  OF  HSR</a:t>
            </a:r>
            <a:endParaRPr lang="th-TH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928802"/>
            <a:ext cx="8472518" cy="4197361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Increased transport system capacity and mobility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Reduced congestion in intercity highway and airport traffic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Environmental gains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Energy efficiency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Regional economic development (tourism, employment, real estate, etc.) 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Safety</a:t>
            </a:r>
            <a:endParaRPr lang="th-TH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CHARACTERISTICS  OF  POTENTIAL  HSR  CORRIDOR</a:t>
            </a:r>
            <a:endParaRPr lang="th-TH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Cities grouped along a route giving major passenger flows in the 150 to 500 km-trip range </a:t>
            </a:r>
          </a:p>
          <a:p>
            <a:pPr>
              <a:buNone/>
            </a:pPr>
            <a:r>
              <a:rPr lang="en-US" b="1" dirty="0" smtClean="0">
                <a:solidFill>
                  <a:srgbClr val="002060"/>
                </a:solidFill>
              </a:rPr>
              <a:t>     (For shorter distances, HSR will only compete where special circumstances exist. For longer distances air is likely to dominate the market.) </a:t>
            </a:r>
          </a:p>
          <a:p>
            <a:pPr>
              <a:buNone/>
            </a:pPr>
            <a:endParaRPr lang="en-US" b="1" dirty="0" smtClean="0">
              <a:solidFill>
                <a:srgbClr val="002060"/>
              </a:solidFill>
            </a:endParaRPr>
          </a:p>
          <a:p>
            <a:r>
              <a:rPr lang="en-US" sz="3100" b="1" dirty="0" smtClean="0">
                <a:solidFill>
                  <a:srgbClr val="002060"/>
                </a:solidFill>
              </a:rPr>
              <a:t>Cities with high population (1 mill. people?) and high population densities (more than 2,500 people/sq.km?)</a:t>
            </a:r>
          </a:p>
          <a:p>
            <a:endParaRPr lang="en-US" sz="3100" b="1" dirty="0" smtClean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Cities with developed local transit systems to feed the HSR</a:t>
            </a:r>
          </a:p>
          <a:p>
            <a:endParaRPr lang="en-US" b="1" dirty="0" smtClean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Strong travel affinity (reason to travel) between cities</a:t>
            </a:r>
            <a:endParaRPr lang="th-TH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357158" y="1142984"/>
            <a:ext cx="878684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 smtClean="0"/>
              <a:t>While policy planners debate the necessity and economic viability of HSR service, opponents note that HSR in all countries are expensive and mostly unprofitable.</a:t>
            </a:r>
            <a:endParaRPr lang="th-TH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b="1" i="1" dirty="0" smtClean="0"/>
              <a:t>OPPONENTS  ON  HSR  CONSTRUCTION</a:t>
            </a:r>
            <a:endParaRPr lang="th-TH" b="1" i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In case of Los Angeles to San Francisco HSR, the </a:t>
            </a:r>
            <a:r>
              <a:rPr lang="en-US" b="1" i="1" u="sng" dirty="0" smtClean="0">
                <a:solidFill>
                  <a:srgbClr val="002060"/>
                </a:solidFill>
              </a:rPr>
              <a:t>University of California’s Institute for Transportation</a:t>
            </a:r>
            <a:r>
              <a:rPr lang="en-US" b="1" i="1" dirty="0" smtClean="0">
                <a:solidFill>
                  <a:srgbClr val="002060"/>
                </a:solidFill>
              </a:rPr>
              <a:t> </a:t>
            </a:r>
            <a:r>
              <a:rPr lang="en-US" b="1" dirty="0" smtClean="0"/>
              <a:t>describes the HSR proposal as based on an “inconsistent model” whose ridership projections are simply </a:t>
            </a:r>
            <a:r>
              <a:rPr lang="en-US" b="1" i="1" u="sng" dirty="0" smtClean="0"/>
              <a:t>not “reliable.”</a:t>
            </a:r>
            <a:r>
              <a:rPr lang="en-US" b="1" i="1" dirty="0" smtClean="0"/>
              <a:t> </a:t>
            </a:r>
            <a:r>
              <a:rPr lang="en-US" b="1" dirty="0" smtClean="0"/>
              <a:t>This makes HSR idea has little financial sense. </a:t>
            </a:r>
            <a:endParaRPr lang="th-TH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graphicFrame>
        <p:nvGraphicFramePr>
          <p:cNvPr id="12291" name="Group 3"/>
          <p:cNvGraphicFramePr>
            <a:graphicFrameLocks noGrp="1"/>
          </p:cNvGraphicFramePr>
          <p:nvPr>
            <p:ph idx="1"/>
          </p:nvPr>
        </p:nvGraphicFramePr>
        <p:xfrm>
          <a:off x="2714612" y="591366"/>
          <a:ext cx="6429388" cy="6257030"/>
        </p:xfrm>
        <a:graphic>
          <a:graphicData uri="http://schemas.openxmlformats.org/drawingml/2006/table">
            <a:tbl>
              <a:tblPr/>
              <a:tblGrid>
                <a:gridCol w="1417562"/>
                <a:gridCol w="3208399"/>
                <a:gridCol w="1803427"/>
              </a:tblGrid>
              <a:tr h="18336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Motorways  &amp; Expressways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Highways</a:t>
                      </a:r>
                      <a:endParaRPr kumimoji="0" lang="th-TH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450 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Km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93,127 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Km.</a:t>
                      </a: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8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Rural roads </a:t>
                      </a:r>
                      <a:endParaRPr kumimoji="0" lang="th-TH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352,465 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Km.</a:t>
                      </a:r>
                      <a:endParaRPr kumimoji="0" lang="th-TH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8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Waterways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  Coast line</a:t>
                      </a:r>
                      <a:endParaRPr kumimoji="0" lang="th-TH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  Inland </a:t>
                      </a: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endParaRPr kumimoji="0" lang="th-TH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2,614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Km.</a:t>
                      </a: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2,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633</a:t>
                      </a: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Km.</a:t>
                      </a:r>
                      <a:endParaRPr kumimoji="0" lang="th-TH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96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Railways</a:t>
                      </a:r>
                      <a:endParaRPr kumimoji="0" lang="th-TH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  Single track</a:t>
                      </a:r>
                      <a:endParaRPr kumimoji="0" lang="th-TH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  Double /Triple track </a:t>
                      </a:r>
                      <a:endParaRPr kumimoji="0" lang="th-TH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3,969 </a:t>
                      </a: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Km.</a:t>
                      </a: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387 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Km.</a:t>
                      </a: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 </a:t>
                      </a:r>
                      <a:endParaRPr kumimoji="0" lang="th-TH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96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Airports</a:t>
                      </a:r>
                      <a:endParaRPr kumimoji="0" lang="th-TH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41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endParaRPr kumimoji="0" lang="th-TH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2317" name="Picture 29" descr="docu0036"/>
          <p:cNvPicPr>
            <a:picLocks noChangeAspect="1" noChangeArrowheads="1"/>
          </p:cNvPicPr>
          <p:nvPr/>
        </p:nvPicPr>
        <p:blipFill>
          <a:blip r:embed="rId2" cstate="print"/>
          <a:srcRect l="26170" r="21443"/>
          <a:stretch>
            <a:fillRect/>
          </a:stretch>
        </p:blipFill>
        <p:spPr bwMode="auto">
          <a:xfrm>
            <a:off x="714348" y="4357694"/>
            <a:ext cx="1439862" cy="9493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</p:pic>
      <p:pic>
        <p:nvPicPr>
          <p:cNvPr id="12318" name="Picture 30" descr="Boeing 777-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5357826"/>
            <a:ext cx="1439862" cy="108267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</p:pic>
      <p:pic>
        <p:nvPicPr>
          <p:cNvPr id="12319" name="Picture 31" descr="gallery_11"/>
          <p:cNvPicPr>
            <a:picLocks noChangeAspect="1" noChangeArrowheads="1"/>
          </p:cNvPicPr>
          <p:nvPr/>
        </p:nvPicPr>
        <p:blipFill>
          <a:blip r:embed="rId4" cstate="print"/>
          <a:srcRect r="10841"/>
          <a:stretch>
            <a:fillRect/>
          </a:stretch>
        </p:blipFill>
        <p:spPr bwMode="auto">
          <a:xfrm>
            <a:off x="714348" y="3214686"/>
            <a:ext cx="1439862" cy="10795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</p:pic>
      <p:sp>
        <p:nvSpPr>
          <p:cNvPr id="49184" name="AutoShape 32"/>
          <p:cNvSpPr>
            <a:spLocks noChangeArrowheads="1"/>
          </p:cNvSpPr>
          <p:nvPr/>
        </p:nvSpPr>
        <p:spPr bwMode="auto">
          <a:xfrm>
            <a:off x="0" y="-357214"/>
            <a:ext cx="8858280" cy="1344618"/>
          </a:xfrm>
          <a:prstGeom prst="homePlate">
            <a:avLst>
              <a:gd name="adj" fmla="val 21151"/>
            </a:avLst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th-TH" sz="4000" b="1" dirty="0">
                <a:latin typeface="Tahoma" pitchFamily="34" charset="0"/>
                <a:cs typeface="FreesiaUPC" pitchFamily="34" charset="-34"/>
              </a:rPr>
              <a:t>  </a:t>
            </a:r>
            <a:r>
              <a:rPr lang="en-US" sz="3600" b="1" dirty="0" smtClean="0">
                <a:latin typeface="Tahoma" pitchFamily="34" charset="0"/>
                <a:cs typeface="FreesiaUPC" pitchFamily="34" charset="-34"/>
              </a:rPr>
              <a:t>Transport Infrastructures in Thailand</a:t>
            </a:r>
            <a:endParaRPr lang="th-TH" sz="4000" b="1" dirty="0">
              <a:latin typeface="Tahoma" pitchFamily="34" charset="0"/>
              <a:cs typeface="FreesiaUPC" pitchFamily="34" charset="-34"/>
            </a:endParaRPr>
          </a:p>
        </p:txBody>
      </p:sp>
      <p:pic>
        <p:nvPicPr>
          <p:cNvPr id="49185" name="Picture 33" descr="photo_0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4212" y="1295400"/>
            <a:ext cx="1530333" cy="1919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 fontScale="92500"/>
          </a:bodyPr>
          <a:lstStyle/>
          <a:p>
            <a:r>
              <a:rPr lang="en-US" b="1" dirty="0" smtClean="0"/>
              <a:t>Doubt on HSR project cost estimates, which have doubled (after adjustment for inflation) from 1999 to US $42.6 billion in 2010. A new study says the project could cost close to US $65 billion. </a:t>
            </a:r>
          </a:p>
          <a:p>
            <a:endParaRPr lang="en-US" b="1" dirty="0" smtClean="0"/>
          </a:p>
          <a:p>
            <a:r>
              <a:rPr lang="en-US" b="1" dirty="0" smtClean="0"/>
              <a:t>HSR ticket from Los Angeles to San Francisco, originally set at US $55 one way, and now some estimates place it at least US $100 or perhaps as much as US $190 — considerably more than an advanced-purchase ticket on Southwest Airlines</a:t>
            </a:r>
            <a:r>
              <a:rPr lang="en-US" dirty="0" smtClean="0"/>
              <a:t>.</a:t>
            </a: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In China high-speed rail is so costly that the trains are too expensive for the average citizen. Furthermore, construction costs are so high the </a:t>
            </a:r>
            <a:r>
              <a:rPr lang="en-US" b="1" i="1" u="sng" dirty="0" smtClean="0">
                <a:solidFill>
                  <a:srgbClr val="002060"/>
                </a:solidFill>
              </a:rPr>
              <a:t>Chinese Academy of Sciences </a:t>
            </a:r>
            <a:r>
              <a:rPr lang="en-US" dirty="0" smtClean="0"/>
              <a:t>has already warned that its debts may not be payable.</a:t>
            </a:r>
          </a:p>
          <a:p>
            <a:endParaRPr lang="en-US" dirty="0" smtClean="0"/>
          </a:p>
          <a:p>
            <a:r>
              <a:rPr lang="en-US" dirty="0" smtClean="0"/>
              <a:t>Experience in other countries with ballooning costs and far lower fare revenues have raised taxpayer obligations (in Taiwan and Korea) and added to the national debt in many countries.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5616" y="332656"/>
            <a:ext cx="66247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/>
              <a:t>CHINA  HSR  OPPOSITIONS</a:t>
            </a:r>
            <a:endParaRPr 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-214338"/>
            <a:ext cx="9144000" cy="1631976"/>
          </a:xfrm>
        </p:spPr>
        <p:txBody>
          <a:bodyPr>
            <a:noAutofit/>
          </a:bodyPr>
          <a:lstStyle/>
          <a:p>
            <a:r>
              <a:rPr lang="en-US" sz="3600" b="1" i="1" u="sng" dirty="0" smtClean="0"/>
              <a:t>SUPPORTERS  OF  HSR </a:t>
            </a:r>
            <a:endParaRPr lang="th-TH" sz="3600" b="1" i="1" u="sng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557214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/>
              <a:t> </a:t>
            </a:r>
            <a:r>
              <a:rPr lang="en-US" b="1" dirty="0" smtClean="0"/>
              <a:t>Argue that high-speed rail would boost future economic growth :</a:t>
            </a:r>
          </a:p>
          <a:p>
            <a:r>
              <a:rPr lang="en-US" b="1" dirty="0" smtClean="0"/>
              <a:t>Recognition that continued growth will require major investments, measured in the tens of billions of dollars, in expanded transportation systems (i.e., highway, airport) over the decades.</a:t>
            </a:r>
          </a:p>
          <a:p>
            <a:pPr>
              <a:buNone/>
            </a:pPr>
            <a:endParaRPr lang="en-US" b="1" dirty="0" smtClean="0"/>
          </a:p>
          <a:p>
            <a:r>
              <a:rPr lang="en-US" b="1" dirty="0" smtClean="0"/>
              <a:t>High-speed rail can meet demands more effectively and at lower costs than the transport system alternatives, and can be delivered through a phased implementation plan that ties the system together with regional and local rail networks and generates net positive cash flow from its operations.</a:t>
            </a:r>
            <a:endParaRPr lang="th-TH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0034" y="357166"/>
            <a:ext cx="8058152" cy="6286544"/>
          </a:xfrm>
        </p:spPr>
        <p:txBody>
          <a:bodyPr>
            <a:normAutofit/>
          </a:bodyPr>
          <a:lstStyle/>
          <a:p>
            <a:pPr algn="l"/>
            <a:r>
              <a:rPr lang="en-US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Are Thai People Ready </a:t>
            </a:r>
            <a:r>
              <a:rPr lang="en-US" b="1" i="1" dirty="0" smtClean="0">
                <a:solidFill>
                  <a:srgbClr val="C00000"/>
                </a:solidFill>
                <a:latin typeface="+mn-lt"/>
                <a:cs typeface="Tahoma" pitchFamily="34" charset="0"/>
              </a:rPr>
              <a:t>to “get benefits”</a:t>
            </a:r>
            <a:r>
              <a:rPr lang="en-US" b="1" dirty="0" smtClean="0">
                <a:solidFill>
                  <a:srgbClr val="C00000"/>
                </a:solidFill>
                <a:latin typeface="+mn-lt"/>
                <a:cs typeface="Tahoma" pitchFamily="34" charset="0"/>
              </a:rPr>
              <a:t> </a:t>
            </a:r>
            <a:r>
              <a:rPr lang="en-US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from High-Speed Rail </a:t>
            </a:r>
            <a:r>
              <a:rPr lang="en-US" sz="48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?</a:t>
            </a:r>
            <a:br>
              <a:rPr lang="en-US" sz="48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</a:br>
            <a:r>
              <a:rPr lang="en-US" sz="40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/>
            </a:r>
            <a:br>
              <a:rPr lang="en-US" sz="40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</a:br>
            <a:r>
              <a:rPr lang="en-US" sz="40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/>
            </a:r>
            <a:br>
              <a:rPr lang="en-US" sz="40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</a:br>
            <a:r>
              <a:rPr lang="en-US" sz="48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Does Thailand really need very High-Speed Rail ?</a:t>
            </a:r>
            <a:endParaRPr lang="th-TH" sz="4800" b="1" dirty="0">
              <a:solidFill>
                <a:srgbClr val="002060"/>
              </a:solidFill>
              <a:latin typeface="+mn-lt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4000" b="1" dirty="0" smtClean="0"/>
              <a:t>   Even most Thais are tired of being stuck in traffic, delayed in airports, and facing pain at the high oil price, do they want – and they deserve – more transportation choices ?</a:t>
            </a:r>
          </a:p>
          <a:p>
            <a:pPr>
              <a:buNone/>
            </a:pPr>
            <a:r>
              <a:rPr lang="en-US" sz="4000" b="1" dirty="0" smtClean="0"/>
              <a:t> </a:t>
            </a:r>
            <a:endParaRPr lang="th-TH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4400" b="1" dirty="0" smtClean="0"/>
              <a:t>Is it possible for Thailand to jump from last-century railway to the 21st century railway (HSR) without intermediate improvement railway ?</a:t>
            </a:r>
            <a:endParaRPr lang="th-TH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0"/>
            <a:ext cx="8929718" cy="6429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6072230"/>
          </a:xfrm>
        </p:spPr>
        <p:txBody>
          <a:bodyPr>
            <a:normAutofit/>
          </a:bodyPr>
          <a:lstStyle/>
          <a:p>
            <a:r>
              <a:rPr lang="en-US" b="1" dirty="0" smtClean="0"/>
              <a:t>By implementing the program in phases, work can be matched to available funding</a:t>
            </a:r>
          </a:p>
          <a:p>
            <a:endParaRPr lang="en-US" b="1" dirty="0" smtClean="0"/>
          </a:p>
          <a:p>
            <a:r>
              <a:rPr lang="en-US" b="1" dirty="0" smtClean="0"/>
              <a:t>Each segment can be delivered through business models that transfer design, construction, cost, and schedule risks to the private sector and</a:t>
            </a:r>
          </a:p>
          <a:p>
            <a:endParaRPr lang="en-US" b="1" dirty="0" smtClean="0"/>
          </a:p>
          <a:p>
            <a:r>
              <a:rPr lang="en-US" b="1" dirty="0" smtClean="0"/>
              <a:t> maximize efficiency by capturing the advantages of private-sector innovation</a:t>
            </a:r>
            <a:endParaRPr lang="th-TH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011618"/>
          </a:xfrm>
        </p:spPr>
        <p:txBody>
          <a:bodyPr>
            <a:normAutofit/>
          </a:bodyPr>
          <a:lstStyle/>
          <a:p>
            <a:r>
              <a:rPr lang="en-US" sz="5400" b="1" dirty="0" smtClean="0"/>
              <a:t>ASEAN  HSR  INTEGRATION</a:t>
            </a:r>
            <a:endParaRPr lang="en-US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21A0084-5F02-4A46-9C7B-0254B0727375}" type="slidenum">
              <a:rPr lang="en-US"/>
              <a:pPr/>
              <a:t>39</a:t>
            </a:fld>
            <a:endParaRPr lang="th-TH"/>
          </a:p>
        </p:txBody>
      </p:sp>
      <p:pic>
        <p:nvPicPr>
          <p:cNvPr id="147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9144000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sp>
        <p:nvSpPr>
          <p:cNvPr id="13316" name="TextBox 3"/>
          <p:cNvSpPr txBox="1">
            <a:spLocks noChangeArrowheads="1"/>
          </p:cNvSpPr>
          <p:nvPr/>
        </p:nvSpPr>
        <p:spPr bwMode="auto">
          <a:xfrm>
            <a:off x="4357686" y="6165304"/>
            <a:ext cx="4786314" cy="523220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Dawei</a:t>
            </a:r>
            <a:r>
              <a:rPr lang="en-US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to </a:t>
            </a:r>
            <a:r>
              <a:rPr lang="en-US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Bangkok   370  km</a:t>
            </a:r>
            <a:endParaRPr lang="th-TH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5786" y="0"/>
            <a:ext cx="83582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Thailand – Myanmar  Rail  Integration </a:t>
            </a:r>
            <a:endParaRPr lang="en-US" sz="4000" b="1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28670"/>
            <a:ext cx="9144000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7" name="Picture 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857760"/>
            <a:ext cx="2506218" cy="200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835150" y="2565400"/>
            <a:ext cx="5354638" cy="812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/>
          </a:p>
        </p:txBody>
      </p:sp>
      <p:sp>
        <p:nvSpPr>
          <p:cNvPr id="23555" name="Rectangle 218"/>
          <p:cNvSpPr>
            <a:spLocks noChangeArrowheads="1"/>
          </p:cNvSpPr>
          <p:nvPr/>
        </p:nvSpPr>
        <p:spPr bwMode="auto">
          <a:xfrm>
            <a:off x="0" y="0"/>
            <a:ext cx="9144000" cy="10302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h-TH" sz="3200" b="1" dirty="0">
                <a:solidFill>
                  <a:srgbClr val="336699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3200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11th Thailand National Economic and Social Development </a:t>
            </a:r>
            <a:r>
              <a:rPr lang="en-US" sz="3200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Plan</a:t>
            </a:r>
            <a:endParaRPr lang="en-US" sz="3200" b="1" dirty="0">
              <a:solidFill>
                <a:srgbClr val="002060"/>
              </a:solidFill>
              <a:latin typeface="Angsana New" pitchFamily="18" charset="-34"/>
              <a:cs typeface="Angsana New" pitchFamily="18" charset="-34"/>
            </a:endParaRPr>
          </a:p>
          <a:p>
            <a:pPr algn="ctr"/>
            <a:r>
              <a:rPr lang="en-US" sz="3200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(Transportation</a:t>
            </a:r>
            <a:r>
              <a:rPr lang="th-TH" sz="3200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3200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Sector </a:t>
            </a:r>
            <a:r>
              <a:rPr lang="en-US" sz="3200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: </a:t>
            </a:r>
            <a:r>
              <a:rPr lang="en-US" sz="3200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Year </a:t>
            </a:r>
            <a:r>
              <a:rPr lang="en-US" sz="3200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2012-2016</a:t>
            </a:r>
            <a:r>
              <a:rPr lang="en-US" sz="3600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) </a:t>
            </a:r>
            <a:r>
              <a:rPr lang="th-TH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 </a:t>
            </a:r>
            <a:endParaRPr lang="th-TH" b="1" dirty="0">
              <a:solidFill>
                <a:srgbClr val="00206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051720" y="2564904"/>
            <a:ext cx="4934864" cy="64376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ts val="4320"/>
              </a:lnSpc>
              <a:defRPr/>
            </a:pPr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ahoma" pitchFamily="34" charset="0"/>
              </a:rPr>
              <a:t>Green  Transportation</a:t>
            </a:r>
          </a:p>
        </p:txBody>
      </p:sp>
      <p:sp>
        <p:nvSpPr>
          <p:cNvPr id="23557" name="Rectangle 14"/>
          <p:cNvSpPr>
            <a:spLocks noChangeArrowheads="1"/>
          </p:cNvSpPr>
          <p:nvPr/>
        </p:nvSpPr>
        <p:spPr bwMode="auto">
          <a:xfrm>
            <a:off x="250825" y="981075"/>
            <a:ext cx="174148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sz="1800">
                <a:cs typeface="Tahoma" pitchFamily="34" charset="0"/>
              </a:rPr>
              <a:t>International  Trade  Agreement</a:t>
            </a:r>
            <a:endParaRPr lang="th-TH" sz="1800">
              <a:cs typeface="Tahoma" pitchFamily="34" charset="0"/>
            </a:endParaRPr>
          </a:p>
        </p:txBody>
      </p:sp>
      <p:sp>
        <p:nvSpPr>
          <p:cNvPr id="23558" name="Rectangle 15"/>
          <p:cNvSpPr>
            <a:spLocks noChangeArrowheads="1"/>
          </p:cNvSpPr>
          <p:nvPr/>
        </p:nvSpPr>
        <p:spPr bwMode="auto">
          <a:xfrm>
            <a:off x="2124075" y="1125538"/>
            <a:ext cx="15525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sz="1800">
                <a:cs typeface="Tahoma" pitchFamily="34" charset="0"/>
              </a:rPr>
              <a:t>Climate Change</a:t>
            </a:r>
            <a:endParaRPr lang="th-TH" sz="1800">
              <a:cs typeface="Tahoma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23850" y="1052513"/>
            <a:ext cx="1581150" cy="7842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/>
          </a:p>
        </p:txBody>
      </p:sp>
      <p:sp>
        <p:nvSpPr>
          <p:cNvPr id="21" name="Rectangle 20"/>
          <p:cNvSpPr/>
          <p:nvPr/>
        </p:nvSpPr>
        <p:spPr>
          <a:xfrm>
            <a:off x="2124075" y="1052513"/>
            <a:ext cx="1582738" cy="7842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/>
          </a:p>
        </p:txBody>
      </p:sp>
      <p:sp>
        <p:nvSpPr>
          <p:cNvPr id="23561" name="Rectangle 21"/>
          <p:cNvSpPr>
            <a:spLocks noChangeArrowheads="1"/>
          </p:cNvSpPr>
          <p:nvPr/>
        </p:nvSpPr>
        <p:spPr bwMode="auto">
          <a:xfrm>
            <a:off x="7388225" y="1052513"/>
            <a:ext cx="1755775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sz="1800">
                <a:cs typeface="Tahoma" pitchFamily="34" charset="0"/>
              </a:rPr>
              <a:t>Aging </a:t>
            </a:r>
          </a:p>
          <a:p>
            <a:pPr algn="ctr">
              <a:spcBef>
                <a:spcPts val="600"/>
              </a:spcBef>
            </a:pPr>
            <a:r>
              <a:rPr lang="en-US" sz="1800">
                <a:cs typeface="Tahoma" pitchFamily="34" charset="0"/>
              </a:rPr>
              <a:t>Society</a:t>
            </a:r>
            <a:endParaRPr lang="th-TH" sz="1800">
              <a:cs typeface="Tahoma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380288" y="1052513"/>
            <a:ext cx="1582737" cy="7842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/>
          </a:p>
        </p:txBody>
      </p:sp>
      <p:sp>
        <p:nvSpPr>
          <p:cNvPr id="25" name="Rectangle 24"/>
          <p:cNvSpPr/>
          <p:nvPr/>
        </p:nvSpPr>
        <p:spPr>
          <a:xfrm>
            <a:off x="3851275" y="1052513"/>
            <a:ext cx="1582738" cy="7842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/>
          </a:p>
        </p:txBody>
      </p:sp>
      <p:sp>
        <p:nvSpPr>
          <p:cNvPr id="23564" name="Rectangle 25"/>
          <p:cNvSpPr>
            <a:spLocks noChangeArrowheads="1"/>
          </p:cNvSpPr>
          <p:nvPr/>
        </p:nvSpPr>
        <p:spPr bwMode="auto">
          <a:xfrm>
            <a:off x="5580063" y="1196975"/>
            <a:ext cx="17557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sz="1800">
                <a:cs typeface="Tahoma" pitchFamily="34" charset="0"/>
              </a:rPr>
              <a:t>Energy </a:t>
            </a:r>
            <a:endParaRPr lang="th-TH" sz="1800">
              <a:cs typeface="Tahoma" pitchFamily="34" charset="0"/>
            </a:endParaRPr>
          </a:p>
        </p:txBody>
      </p:sp>
      <p:sp>
        <p:nvSpPr>
          <p:cNvPr id="27" name="Isosceles Triangle 26"/>
          <p:cNvSpPr/>
          <p:nvPr/>
        </p:nvSpPr>
        <p:spPr>
          <a:xfrm rot="10800000">
            <a:off x="2843213" y="2205038"/>
            <a:ext cx="3879850" cy="238125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2000"/>
          </a:p>
        </p:txBody>
      </p:sp>
      <p:sp>
        <p:nvSpPr>
          <p:cNvPr id="23566" name="Rectangle 27"/>
          <p:cNvSpPr>
            <a:spLocks noChangeArrowheads="1"/>
          </p:cNvSpPr>
          <p:nvPr/>
        </p:nvSpPr>
        <p:spPr bwMode="auto">
          <a:xfrm>
            <a:off x="250825" y="3500438"/>
            <a:ext cx="8569325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8288" lvl="1" indent="-268288" algn="thaiDist">
              <a:spcBef>
                <a:spcPts val="600"/>
              </a:spcBef>
              <a:buFont typeface="Arial" pitchFamily="34" charset="0"/>
              <a:buChar char="•"/>
            </a:pPr>
            <a:r>
              <a:rPr lang="en-US" b="1" dirty="0">
                <a:latin typeface="Cordia New" pitchFamily="34" charset="-34"/>
                <a:cs typeface="Cordia New" pitchFamily="34" charset="-34"/>
              </a:rPr>
              <a:t>Change to 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alternative energy (green energy) </a:t>
            </a:r>
            <a:r>
              <a:rPr lang="en-US" b="1" dirty="0">
                <a:latin typeface="Cordia New" pitchFamily="34" charset="-34"/>
                <a:cs typeface="Cordia New" pitchFamily="34" charset="-34"/>
              </a:rPr>
              <a:t>and 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efficiency </a:t>
            </a:r>
            <a:r>
              <a:rPr lang="en-US" b="1" dirty="0">
                <a:latin typeface="Cordia New" pitchFamily="34" charset="-34"/>
                <a:cs typeface="Cordia New" pitchFamily="34" charset="-34"/>
              </a:rPr>
              <a:t>use in 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energy</a:t>
            </a:r>
            <a:endParaRPr lang="en-US" b="1" dirty="0">
              <a:latin typeface="Cordia New" pitchFamily="34" charset="-34"/>
              <a:cs typeface="Cordia New" pitchFamily="34" charset="-34"/>
            </a:endParaRPr>
          </a:p>
          <a:p>
            <a:pPr marL="268288" indent="-268288" algn="thaiDist">
              <a:spcBef>
                <a:spcPts val="600"/>
              </a:spcBef>
              <a:buFont typeface="Arial" pitchFamily="34" charset="0"/>
              <a:buChar char="•"/>
            </a:pPr>
            <a:r>
              <a:rPr lang="en-US" b="1" dirty="0">
                <a:latin typeface="Cordia New" pitchFamily="34" charset="-34"/>
                <a:cs typeface="Cordia New" pitchFamily="34" charset="-34"/>
              </a:rPr>
              <a:t>Road and 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rail integration in the country and with </a:t>
            </a:r>
            <a:r>
              <a:rPr lang="en-US" b="1" dirty="0" err="1" smtClean="0">
                <a:latin typeface="Cordia New" pitchFamily="34" charset="-34"/>
                <a:cs typeface="Cordia New" pitchFamily="34" charset="-34"/>
              </a:rPr>
              <a:t>neighbouring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 countries</a:t>
            </a:r>
            <a:endParaRPr lang="en-US" b="1" dirty="0">
              <a:latin typeface="Cordia New" pitchFamily="34" charset="-34"/>
              <a:cs typeface="Cordia New" pitchFamily="34" charset="-34"/>
            </a:endParaRPr>
          </a:p>
          <a:p>
            <a:pPr marL="268288" indent="-268288" algn="thaiDist">
              <a:spcBef>
                <a:spcPts val="600"/>
              </a:spcBef>
              <a:buFont typeface="Arial" pitchFamily="34" charset="0"/>
              <a:buChar char="•"/>
            </a:pPr>
            <a:r>
              <a:rPr lang="en-US" b="1" dirty="0">
                <a:latin typeface="Cordia New" pitchFamily="34" charset="-34"/>
                <a:cs typeface="Cordia New" pitchFamily="34" charset="-34"/>
              </a:rPr>
              <a:t>Improve 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multi-modal transportation</a:t>
            </a:r>
            <a:endParaRPr lang="th-TH" b="1" dirty="0">
              <a:latin typeface="Cordia New" pitchFamily="34" charset="-34"/>
              <a:cs typeface="Cordia New" pitchFamily="34" charset="-34"/>
            </a:endParaRPr>
          </a:p>
          <a:p>
            <a:pPr marL="268288" indent="-268288" algn="thaiDist">
              <a:spcBef>
                <a:spcPts val="600"/>
              </a:spcBef>
              <a:buFont typeface="Arial" pitchFamily="34" charset="0"/>
              <a:buChar char="•"/>
            </a:pPr>
            <a:r>
              <a:rPr lang="en-US" b="1" dirty="0">
                <a:latin typeface="Cordia New" pitchFamily="34" charset="-34"/>
                <a:cs typeface="Cordia New" pitchFamily="34" charset="-34"/>
              </a:rPr>
              <a:t>Improve 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transportation efficiency </a:t>
            </a:r>
            <a:r>
              <a:rPr lang="en-US" b="1" dirty="0">
                <a:latin typeface="Cordia New" pitchFamily="34" charset="-34"/>
                <a:cs typeface="Cordia New" pitchFamily="34" charset="-34"/>
              </a:rPr>
              <a:t>, 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accessibility, and safety for all (aging </a:t>
            </a:r>
            <a:r>
              <a:rPr lang="en-US" b="1" dirty="0">
                <a:latin typeface="Cordia New" pitchFamily="34" charset="-34"/>
                <a:cs typeface="Cordia New" pitchFamily="34" charset="-34"/>
              </a:rPr>
              <a:t>people and 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handicap</a:t>
            </a:r>
            <a:r>
              <a:rPr lang="en-US" b="1" dirty="0">
                <a:latin typeface="Cordia New" pitchFamily="34" charset="-34"/>
                <a:cs typeface="Cordia New" pitchFamily="34" charset="-34"/>
              </a:rPr>
              <a:t>) </a:t>
            </a:r>
            <a:endParaRPr lang="th-TH" b="1" dirty="0">
              <a:latin typeface="Cordia New" pitchFamily="34" charset="-34"/>
              <a:cs typeface="Cordia New" pitchFamily="34" charset="-34"/>
            </a:endParaRPr>
          </a:p>
          <a:p>
            <a:pPr marL="268288" indent="-268288" algn="thaiDist">
              <a:spcBef>
                <a:spcPts val="600"/>
              </a:spcBef>
              <a:buFont typeface="Arial" pitchFamily="34" charset="0"/>
              <a:buChar char="•"/>
            </a:pPr>
            <a:r>
              <a:rPr lang="en-US" b="1" dirty="0">
                <a:latin typeface="Cordia New" pitchFamily="34" charset="-34"/>
                <a:cs typeface="Cordia New" pitchFamily="34" charset="-34"/>
              </a:rPr>
              <a:t>More Public Private Participation(PPP) 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on investment</a:t>
            </a:r>
            <a:endParaRPr lang="th-TH" b="1" dirty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5651500" y="1052513"/>
            <a:ext cx="1582738" cy="7842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/>
          </a:p>
        </p:txBody>
      </p:sp>
      <p:sp>
        <p:nvSpPr>
          <p:cNvPr id="23568" name="Rectangle 30"/>
          <p:cNvSpPr>
            <a:spLocks noChangeArrowheads="1"/>
          </p:cNvSpPr>
          <p:nvPr/>
        </p:nvSpPr>
        <p:spPr bwMode="auto">
          <a:xfrm>
            <a:off x="3779838" y="1052513"/>
            <a:ext cx="1712912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sz="1800" dirty="0">
                <a:cs typeface="Tahoma" pitchFamily="34" charset="0"/>
              </a:rPr>
              <a:t>Sub – regional</a:t>
            </a:r>
          </a:p>
          <a:p>
            <a:pPr algn="ctr">
              <a:spcBef>
                <a:spcPts val="600"/>
              </a:spcBef>
            </a:pPr>
            <a:r>
              <a:rPr lang="en-US" sz="1800" dirty="0" smtClean="0">
                <a:cs typeface="Tahoma" pitchFamily="34" charset="0"/>
              </a:rPr>
              <a:t>Cooperation</a:t>
            </a:r>
            <a:endParaRPr lang="th-TH" sz="1800" dirty="0"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7" name="Picture 9" descr="gms1124cSM"/>
          <p:cNvPicPr>
            <a:picLocks noChangeAspect="1" noChangeArrowheads="1"/>
          </p:cNvPicPr>
          <p:nvPr/>
        </p:nvPicPr>
        <p:blipFill>
          <a:blip r:embed="rId3" cstate="print"/>
          <a:srcRect t="15323" b="12097"/>
          <a:stretch>
            <a:fillRect/>
          </a:stretch>
        </p:blipFill>
        <p:spPr bwMode="auto">
          <a:xfrm>
            <a:off x="2590800" y="0"/>
            <a:ext cx="67532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83205" name="Text Box 5"/>
          <p:cNvSpPr txBox="1">
            <a:spLocks noChangeArrowheads="1"/>
          </p:cNvSpPr>
          <p:nvPr/>
        </p:nvSpPr>
        <p:spPr bwMode="auto">
          <a:xfrm>
            <a:off x="0" y="304800"/>
            <a:ext cx="2514600" cy="1293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2075" tIns="46038" rIns="92075" bIns="46038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ahoma" pitchFamily="34" charset="0"/>
                <a:cs typeface="Arial" charset="0"/>
              </a:rPr>
              <a:t>ASEAN Integration</a:t>
            </a:r>
          </a:p>
          <a:p>
            <a:pPr algn="ctr" eaLnBrk="0" hangingPunct="0">
              <a:spcBef>
                <a:spcPct val="50000"/>
              </a:spcBef>
              <a:defRPr/>
            </a:pP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Tahoma" pitchFamily="34" charset="0"/>
                <a:cs typeface="Arial" charset="0"/>
              </a:rPr>
              <a:t>(Upper Corridor)</a:t>
            </a:r>
            <a:endParaRPr lang="en-US" sz="2000" b="1" dirty="0">
              <a:solidFill>
                <a:schemeClr val="accent2">
                  <a:lumMod val="50000"/>
                </a:schemeClr>
              </a:solidFill>
              <a:latin typeface="Tahoma" pitchFamily="34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05448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0000" b="1" dirty="0" smtClean="0">
                <a:latin typeface="4711_AtNoon_ChineseBrush" pitchFamily="2" charset="0"/>
                <a:cs typeface="4711_AtNoon_ChineseBrush" pitchFamily="2" charset="0"/>
              </a:rPr>
              <a:t>END</a:t>
            </a:r>
            <a:endParaRPr lang="th-TH" sz="20000" b="1" dirty="0">
              <a:latin typeface="4711_AtNoon_ChineseBrush" pitchFamily="2" charset="0"/>
              <a:cs typeface="4711_AtNoon_ChineseBrush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0"/>
            <a:ext cx="4392488" cy="68580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	</a:t>
            </a:r>
            <a:r>
              <a:rPr lang="en-US" b="1" dirty="0" smtClean="0">
                <a:solidFill>
                  <a:srgbClr val="FF0000"/>
                </a:solidFill>
              </a:rPr>
              <a:t>Rail</a:t>
            </a:r>
            <a:r>
              <a:rPr lang="en-US" b="1" dirty="0" smtClean="0"/>
              <a:t> Transport</a:t>
            </a:r>
            <a:endParaRPr lang="th-T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5004048" cy="504351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Total track length 4,043  km</a:t>
            </a:r>
          </a:p>
          <a:p>
            <a:pPr>
              <a:buNone/>
            </a:pPr>
            <a:r>
              <a:rPr lang="en-US" dirty="0" smtClean="0"/>
              <a:t>             Single Track   3,763  km </a:t>
            </a:r>
          </a:p>
          <a:p>
            <a:pPr>
              <a:buNone/>
            </a:pPr>
            <a:r>
              <a:rPr lang="en-US" dirty="0" smtClean="0"/>
              <a:t>             Double Track    173  km</a:t>
            </a:r>
          </a:p>
          <a:p>
            <a:pPr>
              <a:buNone/>
            </a:pPr>
            <a:r>
              <a:rPr lang="en-US" dirty="0" smtClean="0"/>
              <a:t>             Triple Track       107  km</a:t>
            </a:r>
          </a:p>
          <a:p>
            <a:r>
              <a:rPr lang="en-US" dirty="0" smtClean="0"/>
              <a:t>70 million passengers/year</a:t>
            </a:r>
          </a:p>
          <a:p>
            <a:r>
              <a:rPr lang="en-US" dirty="0" smtClean="0"/>
              <a:t>Connect 47 provinces</a:t>
            </a:r>
          </a:p>
          <a:p>
            <a:r>
              <a:rPr lang="en-US" dirty="0" smtClean="0"/>
              <a:t>Linkage to Lao PDR, Malaysia</a:t>
            </a:r>
          </a:p>
          <a:p>
            <a:r>
              <a:rPr lang="en-US" dirty="0" smtClean="0"/>
              <a:t>As a part of Singapore-Kunming network and UN-ESCAP Trans-Asian Railways</a:t>
            </a:r>
          </a:p>
          <a:p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 l="18427" t="9240" r="16775" b="509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th-TH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th-TH" smtClean="0"/>
          </a:p>
        </p:txBody>
      </p:sp>
      <p:pic>
        <p:nvPicPr>
          <p:cNvPr id="31748" name="Picture 4" descr="Slide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" y="-2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85720" y="285728"/>
            <a:ext cx="3429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dirty="0"/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538537" cy="22431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214554"/>
            <a:ext cx="354488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7572396" y="2214554"/>
            <a:ext cx="2357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Rail Rehab</a:t>
            </a:r>
            <a:r>
              <a:rPr lang="en-US" sz="2400" b="1" dirty="0" smtClean="0"/>
              <a:t>. </a:t>
            </a:r>
            <a:endParaRPr lang="th-TH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715008" y="3857628"/>
            <a:ext cx="1785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Signaling</a:t>
            </a:r>
            <a:endParaRPr lang="th-TH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7929586" y="3571876"/>
            <a:ext cx="19287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Locomotive</a:t>
            </a:r>
            <a:endParaRPr lang="th-TH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500562" y="2428868"/>
            <a:ext cx="25003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Double Track</a:t>
            </a:r>
            <a:endParaRPr lang="th-TH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428992" y="214290"/>
            <a:ext cx="5715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Urgent Phase :  5,500 mill. Dollars</a:t>
            </a:r>
            <a:endParaRPr lang="th-TH" sz="2400" b="1" dirty="0"/>
          </a:p>
        </p:txBody>
      </p:sp>
      <p:sp>
        <p:nvSpPr>
          <p:cNvPr id="16" name="Rectangle 15"/>
          <p:cNvSpPr/>
          <p:nvPr/>
        </p:nvSpPr>
        <p:spPr>
          <a:xfrm>
            <a:off x="0" y="4857760"/>
            <a:ext cx="1428728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800" b="1" dirty="0" smtClean="0"/>
              <a:t>Double Track</a:t>
            </a:r>
            <a:endParaRPr lang="th-TH" sz="1800" b="1" dirty="0" smtClean="0"/>
          </a:p>
        </p:txBody>
      </p:sp>
      <p:sp>
        <p:nvSpPr>
          <p:cNvPr id="18" name="Rectangle 17"/>
          <p:cNvSpPr/>
          <p:nvPr/>
        </p:nvSpPr>
        <p:spPr>
          <a:xfrm>
            <a:off x="0" y="5214950"/>
            <a:ext cx="1357322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800" b="1" dirty="0" smtClean="0"/>
              <a:t>Locomotive</a:t>
            </a:r>
            <a:endParaRPr lang="th-TH" sz="1800" b="1" dirty="0"/>
          </a:p>
        </p:txBody>
      </p:sp>
      <p:sp>
        <p:nvSpPr>
          <p:cNvPr id="19" name="Rectangle 18"/>
          <p:cNvSpPr/>
          <p:nvPr/>
        </p:nvSpPr>
        <p:spPr>
          <a:xfrm>
            <a:off x="0" y="5643578"/>
            <a:ext cx="1285852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800" b="1" dirty="0" smtClean="0"/>
              <a:t>Signaling</a:t>
            </a:r>
            <a:endParaRPr lang="th-TH" sz="1800" b="1" dirty="0"/>
          </a:p>
        </p:txBody>
      </p:sp>
      <p:sp>
        <p:nvSpPr>
          <p:cNvPr id="20" name="Rectangle 19"/>
          <p:cNvSpPr/>
          <p:nvPr/>
        </p:nvSpPr>
        <p:spPr>
          <a:xfrm>
            <a:off x="0" y="6072206"/>
            <a:ext cx="1357322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800" b="1" dirty="0" smtClean="0"/>
              <a:t>Rail Rehab</a:t>
            </a:r>
            <a:r>
              <a:rPr lang="en-US" sz="2000" b="1" dirty="0" smtClean="0"/>
              <a:t>. </a:t>
            </a:r>
            <a:endParaRPr lang="th-TH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/>
          <a:srcRect l="17882" t="73507" r="16549" b="5299"/>
          <a:stretch>
            <a:fillRect/>
          </a:stretch>
        </p:blipFill>
        <p:spPr bwMode="auto">
          <a:xfrm>
            <a:off x="4679504" y="6046273"/>
            <a:ext cx="4464496" cy="811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Long-Term High-Speed Rail Plan</a:t>
            </a:r>
            <a:endParaRPr lang="th-TH" b="1" dirty="0">
              <a:solidFill>
                <a:srgbClr val="FF0000"/>
              </a:solidFill>
            </a:endParaRPr>
          </a:p>
        </p:txBody>
      </p:sp>
      <p:pic>
        <p:nvPicPr>
          <p:cNvPr id="4" name="Picture 4" descr="D:\บาส\งาน\รูป\IMG_00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5949280"/>
            <a:ext cx="1584176" cy="765709"/>
          </a:xfrm>
          <a:prstGeom prst="rect">
            <a:avLst/>
          </a:prstGeom>
          <a:noFill/>
        </p:spPr>
      </p:pic>
      <p:pic>
        <p:nvPicPr>
          <p:cNvPr id="5" name="Picture 4" descr="ทางรถไฟ_Ev2_New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28671"/>
            <a:ext cx="3143240" cy="5568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Group 64"/>
          <p:cNvGraphicFramePr>
            <a:graphicFrameLocks noGrp="1"/>
          </p:cNvGraphicFramePr>
          <p:nvPr/>
        </p:nvGraphicFramePr>
        <p:xfrm>
          <a:off x="3491880" y="1628800"/>
          <a:ext cx="5357850" cy="2246519"/>
        </p:xfrm>
        <a:graphic>
          <a:graphicData uri="http://schemas.openxmlformats.org/drawingml/2006/table">
            <a:tbl>
              <a:tblPr/>
              <a:tblGrid>
                <a:gridCol w="1342461"/>
                <a:gridCol w="1193299"/>
                <a:gridCol w="2099975"/>
                <a:gridCol w="722115"/>
              </a:tblGrid>
              <a:tr h="5134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Line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Origin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Destination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Km.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4493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North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Bangkok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Chiang Mai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745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alibri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3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North-East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Bangkok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Nakhon</a:t>
                      </a: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Ratchasima</a:t>
                      </a: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, </a:t>
                      </a:r>
                      <a:r>
                        <a:rPr kumimoji="0" lang="en-US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Khon</a:t>
                      </a: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Kaen</a:t>
                      </a: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, </a:t>
                      </a:r>
                      <a:r>
                        <a:rPr kumimoji="0" lang="en-US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Nong</a:t>
                      </a: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Khai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alibri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615</a:t>
                      </a:r>
                      <a:endParaRPr kumimoji="0" 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alibri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51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East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Bangkok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Chonburi</a:t>
                      </a: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, </a:t>
                      </a:r>
                      <a:r>
                        <a:rPr kumimoji="0" lang="en-US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Rayong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alibri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221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alibri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3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South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Bangkok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Padang </a:t>
                      </a:r>
                      <a:r>
                        <a:rPr kumimoji="0" lang="en-US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Besa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alibri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982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alibri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771800" y="4365104"/>
            <a:ext cx="5929313" cy="1646238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u="sng" dirty="0" smtClean="0">
                <a:latin typeface="Tahoma" pitchFamily="34" charset="0"/>
                <a:cs typeface="Tahoma" pitchFamily="34" charset="0"/>
              </a:rPr>
              <a:t>Assumption for Investment</a:t>
            </a:r>
            <a:endParaRPr lang="en-US" sz="1600" b="1" u="sng" dirty="0">
              <a:latin typeface="Tahoma" pitchFamily="34" charset="0"/>
              <a:cs typeface="Tahoma" pitchFamily="34" charset="0"/>
            </a:endParaRPr>
          </a:p>
          <a:p>
            <a:pPr fontAlgn="auto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1400" b="1" dirty="0">
                <a:latin typeface="Tahoma" pitchFamily="34" charset="0"/>
                <a:cs typeface="Tahoma" pitchFamily="34" charset="0"/>
              </a:rPr>
              <a:t> Max Speed 250 </a:t>
            </a:r>
            <a:r>
              <a:rPr lang="en-US" sz="1400" b="1" dirty="0" smtClean="0">
                <a:latin typeface="Tahoma" pitchFamily="34" charset="0"/>
                <a:cs typeface="Tahoma" pitchFamily="34" charset="0"/>
              </a:rPr>
              <a:t>km/h</a:t>
            </a:r>
            <a:endParaRPr lang="en-US" sz="1400" b="1" dirty="0">
              <a:latin typeface="Tahoma" pitchFamily="34" charset="0"/>
              <a:cs typeface="Tahoma" pitchFamily="34" charset="0"/>
            </a:endParaRPr>
          </a:p>
          <a:p>
            <a:pPr fontAlgn="auto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1400" b="1" dirty="0">
                <a:latin typeface="Tahoma" pitchFamily="34" charset="0"/>
                <a:cs typeface="Tahoma" pitchFamily="34" charset="0"/>
              </a:rPr>
              <a:t> Project Cost = design + construction + 30 Ys 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1400" b="1" dirty="0">
                <a:latin typeface="Tahoma" pitchFamily="34" charset="0"/>
                <a:cs typeface="Tahoma" pitchFamily="34" charset="0"/>
              </a:rPr>
              <a:t> PPP Net cost 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sz="1400" b="1" dirty="0">
                <a:latin typeface="Tahoma" pitchFamily="34" charset="0"/>
                <a:cs typeface="Tahoma" pitchFamily="34" charset="0"/>
              </a:rPr>
              <a:t>   Gov. provides civil &amp; track work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sz="1400" b="1" dirty="0">
                <a:latin typeface="Tahoma" pitchFamily="34" charset="0"/>
                <a:cs typeface="Tahoma" pitchFamily="34" charset="0"/>
              </a:rPr>
              <a:t>   Investors provide Rolling Stock, E&amp;M, Signaling, O&amp;M</a:t>
            </a:r>
            <a:endParaRPr lang="th-TH" sz="1400" b="1" u="sng" dirty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580112" y="1916832"/>
            <a:ext cx="3857652" cy="489364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 </a:t>
            </a:r>
            <a:br>
              <a:rPr lang="en-US" b="1" dirty="0" smtClean="0"/>
            </a:br>
            <a:r>
              <a:rPr lang="en-US" b="1" dirty="0" smtClean="0">
                <a:solidFill>
                  <a:srgbClr val="00B0F0"/>
                </a:solidFill>
              </a:rPr>
              <a:t>Bangkok - Chiang Mai </a:t>
            </a:r>
            <a:br>
              <a:rPr lang="en-US" b="1" dirty="0" smtClean="0">
                <a:solidFill>
                  <a:srgbClr val="00B0F0"/>
                </a:solidFill>
              </a:rPr>
            </a:br>
            <a:r>
              <a:rPr lang="en-US" b="1" dirty="0" smtClean="0"/>
              <a:t>&amp; </a:t>
            </a:r>
            <a:br>
              <a:rPr lang="en-US" b="1" dirty="0" smtClean="0"/>
            </a:br>
            <a:r>
              <a:rPr lang="en-US" b="1" dirty="0" smtClean="0">
                <a:solidFill>
                  <a:srgbClr val="00B0F0"/>
                </a:solidFill>
              </a:rPr>
              <a:t>Bangkok - </a:t>
            </a:r>
            <a:r>
              <a:rPr lang="en-US" b="1" dirty="0" err="1" smtClean="0">
                <a:solidFill>
                  <a:srgbClr val="00B0F0"/>
                </a:solidFill>
              </a:rPr>
              <a:t>Rayong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endParaRPr lang="en-US" sz="2400" dirty="0" smtClean="0">
              <a:solidFill>
                <a:srgbClr val="00B0F0"/>
              </a:solidFill>
            </a:endParaRPr>
          </a:p>
          <a:p>
            <a:pPr algn="ctr"/>
            <a:endParaRPr lang="en-US" sz="2400" dirty="0" smtClean="0"/>
          </a:p>
          <a:p>
            <a:pPr algn="ctr"/>
            <a:endParaRPr lang="en-US" sz="2400" dirty="0" smtClean="0"/>
          </a:p>
          <a:p>
            <a:pPr algn="ctr"/>
            <a:r>
              <a:rPr lang="en-US" sz="2400" dirty="0" smtClean="0"/>
              <a:t>by</a:t>
            </a:r>
          </a:p>
          <a:p>
            <a:pPr algn="ctr"/>
            <a:endParaRPr lang="en-US" sz="2400" dirty="0" smtClean="0"/>
          </a:p>
          <a:p>
            <a:pPr algn="ctr"/>
            <a:r>
              <a:rPr lang="en-US" sz="2000" b="1" dirty="0" smtClean="0">
                <a:solidFill>
                  <a:srgbClr val="C00000"/>
                </a:solidFill>
              </a:rPr>
              <a:t>JARTS &amp; Oriental Consultants</a:t>
            </a:r>
          </a:p>
          <a:p>
            <a:pPr algn="ctr"/>
            <a:r>
              <a:rPr lang="en-US" sz="2000" b="1" dirty="0" smtClean="0">
                <a:solidFill>
                  <a:srgbClr val="C00000"/>
                </a:solidFill>
              </a:rPr>
              <a:t>with the support of Mitsui</a:t>
            </a:r>
          </a:p>
          <a:p>
            <a:pPr algn="ctr"/>
            <a:endParaRPr lang="en-US" sz="2000" b="1" dirty="0" smtClean="0">
              <a:solidFill>
                <a:srgbClr val="C00000"/>
              </a:solidFill>
            </a:endParaRPr>
          </a:p>
          <a:p>
            <a:pPr algn="ctr"/>
            <a:r>
              <a:rPr lang="en-US" sz="2000" b="1" dirty="0" smtClean="0">
                <a:solidFill>
                  <a:srgbClr val="C00000"/>
                </a:solidFill>
              </a:rPr>
              <a:t>March 2012</a:t>
            </a:r>
            <a:endParaRPr lang="th-TH" sz="2000" b="1" dirty="0" smtClean="0">
              <a:solidFill>
                <a:srgbClr val="C00000"/>
              </a:solidFill>
            </a:endParaRPr>
          </a:p>
          <a:p>
            <a:pPr algn="ctr"/>
            <a:endParaRPr lang="th-TH" sz="2400" dirty="0"/>
          </a:p>
        </p:txBody>
      </p:sp>
      <p:sp>
        <p:nvSpPr>
          <p:cNvPr id="10" name="Rectangle 9"/>
          <p:cNvSpPr/>
          <p:nvPr/>
        </p:nvSpPr>
        <p:spPr>
          <a:xfrm>
            <a:off x="571472" y="285728"/>
            <a:ext cx="8072494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Pre-Feasibility Study on Construction of HSR in Thailand</a:t>
            </a:r>
            <a:endParaRPr lang="th-TH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1071"/>
          <a:stretch>
            <a:fillRect/>
          </a:stretch>
        </p:blipFill>
        <p:spPr bwMode="auto">
          <a:xfrm>
            <a:off x="0" y="1772816"/>
            <a:ext cx="5904656" cy="3850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จุดที่สุด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1193</TotalTime>
  <Words>1369</Words>
  <Application>Microsoft Office PowerPoint</Application>
  <PresentationFormat>On-screen Show (4:3)</PresentationFormat>
  <Paragraphs>234</Paragraphs>
  <Slides>41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ชุดรูปแบบของ Office</vt:lpstr>
      <vt:lpstr>Are Thai People Ready for  High-Speed Rail and  ASEAN  Integration ?</vt:lpstr>
      <vt:lpstr>Slide 2</vt:lpstr>
      <vt:lpstr>Slide 3</vt:lpstr>
      <vt:lpstr>Slide 4</vt:lpstr>
      <vt:lpstr> Rail Transport</vt:lpstr>
      <vt:lpstr>Slide 6</vt:lpstr>
      <vt:lpstr>Slide 7</vt:lpstr>
      <vt:lpstr>Long-Term High-Speed Rail Plan</vt:lpstr>
      <vt:lpstr>Slide 9</vt:lpstr>
      <vt:lpstr> USA  and  China  Governments  now  urgently  promote  HSR  for  the 21st Century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IN  CASE  OF  CHINA</vt:lpstr>
      <vt:lpstr>Slide 21</vt:lpstr>
      <vt:lpstr>Slide 22</vt:lpstr>
      <vt:lpstr>Slide 23</vt:lpstr>
      <vt:lpstr>Slide 24</vt:lpstr>
      <vt:lpstr>FUNDAMENTAL  QUESTIONS  OF PUBLIC  POLICY</vt:lpstr>
      <vt:lpstr>PUBLIC  BENEFITS  OF  HSR</vt:lpstr>
      <vt:lpstr>CHARACTERISTICS  OF  POTENTIAL  HSR  CORRIDOR</vt:lpstr>
      <vt:lpstr>Slide 28</vt:lpstr>
      <vt:lpstr>OPPONENTS  ON  HSR  CONSTRUCTION</vt:lpstr>
      <vt:lpstr>Slide 30</vt:lpstr>
      <vt:lpstr>Slide 31</vt:lpstr>
      <vt:lpstr>SUPPORTERS  OF  HSR </vt:lpstr>
      <vt:lpstr>Are Thai People Ready to “get benefits” from High-Speed Rail ?   Does Thailand really need very High-Speed Rail ?</vt:lpstr>
      <vt:lpstr>Slide 34</vt:lpstr>
      <vt:lpstr>Slide 35</vt:lpstr>
      <vt:lpstr>Slide 36</vt:lpstr>
      <vt:lpstr>Slide 37</vt:lpstr>
      <vt:lpstr>ASEAN  HSR  INTEGRATION</vt:lpstr>
      <vt:lpstr>Slide 39</vt:lpstr>
      <vt:lpstr>Slide 40</vt:lpstr>
      <vt:lpstr>Slide 41</vt:lpstr>
    </vt:vector>
  </TitlesOfParts>
  <Company>KKD 2011 v1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Mr.KKD</dc:creator>
  <cp:lastModifiedBy>Noynoi</cp:lastModifiedBy>
  <cp:revision>224</cp:revision>
  <dcterms:created xsi:type="dcterms:W3CDTF">2012-08-16T07:23:59Z</dcterms:created>
  <dcterms:modified xsi:type="dcterms:W3CDTF">2012-08-21T10:29:19Z</dcterms:modified>
</cp:coreProperties>
</file>