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7" r:id="rId4"/>
    <p:sldId id="259" r:id="rId5"/>
    <p:sldId id="261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62" r:id="rId16"/>
    <p:sldId id="287" r:id="rId17"/>
    <p:sldId id="288" r:id="rId18"/>
    <p:sldId id="289" r:id="rId19"/>
    <p:sldId id="274" r:id="rId20"/>
    <p:sldId id="275" r:id="rId21"/>
    <p:sldId id="264" r:id="rId22"/>
    <p:sldId id="290" r:id="rId23"/>
    <p:sldId id="286" r:id="rId24"/>
    <p:sldId id="26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844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3D3A3-A8CB-467E-BC61-F21A288BA1C3}" type="datetimeFigureOut">
              <a:rPr lang="en-PH" smtClean="0"/>
              <a:pPr/>
              <a:t>8/15/2012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9CCCE-1CBB-42A3-ADA6-8E7A64531D36}" type="slidenum">
              <a:rPr lang="en-PH" smtClean="0"/>
              <a:pPr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</a:t>
            </a:fld>
            <a:endParaRPr lang="en-P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10</a:t>
            </a:fld>
            <a:endParaRPr lang="en-P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11</a:t>
            </a:fld>
            <a:endParaRPr lang="en-P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12</a:t>
            </a:fld>
            <a:endParaRPr lang="en-P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13</a:t>
            </a:fld>
            <a:endParaRPr lang="en-P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14</a:t>
            </a:fld>
            <a:endParaRPr lang="en-P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15</a:t>
            </a:fld>
            <a:endParaRPr lang="en-P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16</a:t>
            </a:fld>
            <a:endParaRPr lang="en-PH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17</a:t>
            </a:fld>
            <a:endParaRPr lang="en-PH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18</a:t>
            </a:fld>
            <a:endParaRPr lang="en-PH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19</a:t>
            </a:fld>
            <a:endParaRPr lang="en-P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</a:t>
            </a:fld>
            <a:endParaRPr lang="en-PH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20</a:t>
            </a:fld>
            <a:endParaRPr lang="en-PH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21</a:t>
            </a:fld>
            <a:endParaRPr lang="en-PH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22</a:t>
            </a:fld>
            <a:endParaRPr lang="en-PH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23</a:t>
            </a:fld>
            <a:endParaRPr lang="en-PH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24</a:t>
            </a:fld>
            <a:endParaRPr lang="en-P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3</a:t>
            </a:fld>
            <a:endParaRPr lang="en-P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4</a:t>
            </a:fld>
            <a:endParaRPr lang="en-P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5</a:t>
            </a:fld>
            <a:endParaRPr lang="en-P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6</a:t>
            </a:fld>
            <a:endParaRPr lang="en-P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7</a:t>
            </a:fld>
            <a:endParaRPr lang="en-P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8</a:t>
            </a:fld>
            <a:endParaRPr lang="en-P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CCCE-1CBB-42A3-ADA6-8E7A64531D36}" type="slidenum">
              <a:rPr lang="en-PH" smtClean="0"/>
              <a:pPr/>
              <a:t>9</a:t>
            </a:fld>
            <a:endParaRPr lang="en-P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1AE8-6734-4748-BD0D-76BCB2C718D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7E497-A8CE-4F2F-AAB4-FAA3D5CC4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www.pbase.com/hammerslag/image/8565677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base.com/hammerslag/oldpanay&amp;page=2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Pedestrianization</a:t>
            </a:r>
            <a:r>
              <a:rPr lang="en-US" dirty="0" smtClean="0"/>
              <a:t> of the Heritage Site in Iloilo City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By</a:t>
            </a:r>
          </a:p>
          <a:p>
            <a:r>
              <a:rPr lang="en-US" dirty="0" smtClean="0"/>
              <a:t>Alexis M. </a:t>
            </a:r>
            <a:r>
              <a:rPr lang="en-US" dirty="0" err="1" smtClean="0"/>
              <a:t>Fillone</a:t>
            </a:r>
            <a:r>
              <a:rPr lang="en-US" dirty="0" smtClean="0"/>
              <a:t>, PhD</a:t>
            </a:r>
          </a:p>
          <a:p>
            <a:r>
              <a:rPr lang="en-US" dirty="0" smtClean="0"/>
              <a:t>Associate Professor</a:t>
            </a:r>
          </a:p>
          <a:p>
            <a:r>
              <a:rPr lang="en-US" dirty="0" smtClean="0"/>
              <a:t>De La Salle University-Manila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6172200"/>
            <a:ext cx="586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dirty="0" smtClean="0"/>
              <a:t>American era façade of the Central Public Market</a:t>
            </a:r>
            <a:endParaRPr lang="en-PH" sz="2000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638175"/>
            <a:ext cx="47053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24200" y="510540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b="1" dirty="0" smtClean="0"/>
              <a:t>Spanish Era “Stone House”</a:t>
            </a:r>
            <a:endParaRPr lang="en-PH" sz="2000" b="1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9725" y="1143000"/>
            <a:ext cx="60864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00214"/>
            <a:ext cx="8305800" cy="515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09800" y="6488668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1926 American Era Commercial Building</a:t>
            </a:r>
            <a:endParaRPr lang="en-PH" dirty="0"/>
          </a:p>
        </p:txBody>
      </p:sp>
      <p:pic>
        <p:nvPicPr>
          <p:cNvPr id="5124" name="Picture 4" descr="Detail: Celso Ledesma Building, Calle Real, Iloilo Cit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3" y="114301"/>
            <a:ext cx="3124197" cy="2343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1928 Regent Theater, J.M. Basa Street, Iloilo Cit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609600"/>
            <a:ext cx="7374194" cy="457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95600" y="5486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 smtClean="0"/>
              <a:t>1928 Regent </a:t>
            </a:r>
            <a:r>
              <a:rPr lang="en-PH" sz="2400" dirty="0" err="1" smtClean="0"/>
              <a:t>Theater</a:t>
            </a:r>
            <a:endParaRPr lang="en-PH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5329535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 Chinese-owned commercial building (circa 1931)</a:t>
            </a:r>
            <a:endParaRPr lang="en-PH" sz="24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762000"/>
            <a:ext cx="59626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57200"/>
            <a:ext cx="84582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primary objective of the study is to </a:t>
            </a:r>
            <a:r>
              <a:rPr lang="en-US" sz="2000" dirty="0" smtClean="0"/>
              <a:t>develop the most appropriate pedestrian and vehicular circulation system in consideration of its impact to the environment as well as the accessibility of places of interest in the Heritage Zone.</a:t>
            </a:r>
          </a:p>
          <a:p>
            <a:endParaRPr lang="en-US" sz="2000" dirty="0"/>
          </a:p>
          <a:p>
            <a:r>
              <a:rPr lang="en-US" sz="2000" dirty="0" smtClean="0"/>
              <a:t>Specific objectives:</a:t>
            </a:r>
          </a:p>
          <a:p>
            <a:r>
              <a:rPr lang="en-US" sz="2000" dirty="0" smtClean="0"/>
              <a:t>1. To model the impact of the proposed integrated parking (both on-street and off-street) and traffic management measures on travel behavior of people going to the Heritage Zone.</a:t>
            </a:r>
          </a:p>
          <a:p>
            <a:r>
              <a:rPr lang="en-US" sz="2000" dirty="0" smtClean="0"/>
              <a:t>2. To model the impact of the proposed public transport rerouting schemes on commuter travel going to the Heritage Zone.</a:t>
            </a:r>
          </a:p>
          <a:p>
            <a:r>
              <a:rPr lang="en-US" sz="2000" dirty="0" smtClean="0"/>
              <a:t>3. To estimate the overall environmental impact and accessibility concerns of the proposed circulation system scenarios using the combined  transit and traffic assignment modeling.</a:t>
            </a:r>
            <a:endParaRPr lang="en-US" sz="2000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00" y="0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 smtClean="0"/>
              <a:t>Existing Land use Map of Iloilo City</a:t>
            </a:r>
            <a:endParaRPr lang="en-PH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63" y="426944"/>
            <a:ext cx="6391275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0906" y="6602506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200" dirty="0" smtClean="0"/>
              <a:t>Source: CLUP, Iloilo City, 2008</a:t>
            </a:r>
            <a:endParaRPr lang="en-PH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46738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" b="1" dirty="0" smtClean="0"/>
              <a:t>Socio-Demographic Data of Iloilo City</a:t>
            </a:r>
            <a:endParaRPr lang="en-PH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219200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PH" sz="2800" dirty="0" smtClean="0"/>
              <a:t> Second biggest City in the </a:t>
            </a:r>
            <a:r>
              <a:rPr lang="en-PH" sz="2800" dirty="0" err="1" smtClean="0"/>
              <a:t>Visayas</a:t>
            </a:r>
            <a:r>
              <a:rPr lang="en-PH" sz="2800" dirty="0" smtClean="0"/>
              <a:t> after Metro Cebu</a:t>
            </a:r>
          </a:p>
          <a:p>
            <a:pPr>
              <a:buFont typeface="Arial" pitchFamily="34" charset="0"/>
              <a:buChar char="•"/>
            </a:pPr>
            <a:r>
              <a:rPr lang="en-PH" sz="2800" dirty="0" smtClean="0"/>
              <a:t> Land area = 7,023 hectares (70.23 sq.km)</a:t>
            </a:r>
          </a:p>
          <a:p>
            <a:pPr>
              <a:buFont typeface="Arial" pitchFamily="34" charset="0"/>
              <a:buChar char="•"/>
            </a:pPr>
            <a:r>
              <a:rPr lang="en-PH" sz="2800" dirty="0" smtClean="0"/>
              <a:t> Geopolitical subdivision = 6 major districts with 180 </a:t>
            </a:r>
          </a:p>
          <a:p>
            <a:r>
              <a:rPr lang="en-PH" sz="2800" dirty="0" smtClean="0"/>
              <a:t>                                        </a:t>
            </a:r>
            <a:r>
              <a:rPr lang="en-PH" sz="2800" dirty="0" err="1" smtClean="0"/>
              <a:t>Barangays</a:t>
            </a:r>
            <a:r>
              <a:rPr lang="en-PH" sz="2800" dirty="0" smtClean="0"/>
              <a:t> (lowest political unit)</a:t>
            </a:r>
          </a:p>
          <a:p>
            <a:pPr>
              <a:buFont typeface="Arial" pitchFamily="34" charset="0"/>
              <a:buChar char="•"/>
            </a:pPr>
            <a:r>
              <a:rPr lang="en-PH" sz="2800" dirty="0" smtClean="0"/>
              <a:t> Estimated Year 2011 population = 510,383</a:t>
            </a:r>
          </a:p>
          <a:p>
            <a:pPr>
              <a:buFont typeface="Arial" pitchFamily="34" charset="0"/>
              <a:buChar char="•"/>
            </a:pPr>
            <a:r>
              <a:rPr lang="en-PH" sz="2800" dirty="0" smtClean="0"/>
              <a:t> Estimated Average </a:t>
            </a:r>
            <a:r>
              <a:rPr lang="en-PH" sz="2800" dirty="0" err="1" smtClean="0"/>
              <a:t>HHsize</a:t>
            </a:r>
            <a:r>
              <a:rPr lang="en-PH" sz="2800" dirty="0" smtClean="0"/>
              <a:t> = 5.04</a:t>
            </a:r>
            <a:endParaRPr lang="en-PH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04800"/>
            <a:ext cx="7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000" b="1" dirty="0" smtClean="0"/>
              <a:t>Description of Proposed Scenarios (Traffic Management Schemes)</a:t>
            </a:r>
            <a:endParaRPr lang="en-PH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09600" y="914400"/>
          <a:ext cx="8077200" cy="472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9800"/>
                <a:gridCol w="5867400"/>
              </a:tblGrid>
              <a:tr h="370840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Scenario</a:t>
                      </a:r>
                      <a:endParaRPr lang="en-P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Description</a:t>
                      </a:r>
                      <a:endParaRPr lang="en-P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Base Case</a:t>
                      </a:r>
                      <a:endParaRPr lang="en-P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Do nothing</a:t>
                      </a:r>
                      <a:endParaRPr lang="en-P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Scenario 1</a:t>
                      </a:r>
                      <a:endParaRPr lang="en-P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Partial Closing</a:t>
                      </a:r>
                      <a:r>
                        <a:rPr lang="en-PH" sz="2000" baseline="0" dirty="0" smtClean="0"/>
                        <a:t> of one road section for pedestrian use only, daytime pedestrian use of another road section, rerouting of vehicular traffic and affected public transport service </a:t>
                      </a:r>
                      <a:endParaRPr lang="en-P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Scenario</a:t>
                      </a:r>
                      <a:r>
                        <a:rPr lang="en-PH" sz="2000" baseline="0" dirty="0" smtClean="0"/>
                        <a:t> 2</a:t>
                      </a:r>
                      <a:endParaRPr lang="en-P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Closing</a:t>
                      </a:r>
                      <a:r>
                        <a:rPr lang="en-PH" sz="2000" baseline="0" dirty="0" smtClean="0"/>
                        <a:t> of one road section for pedestrian use only, daytime pedestrian use of another road section, rerouting of vehicular traffic and affected public transport service</a:t>
                      </a:r>
                      <a:endParaRPr lang="en-PH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Scenario</a:t>
                      </a:r>
                      <a:r>
                        <a:rPr lang="en-PH" sz="2000" baseline="0" dirty="0" smtClean="0"/>
                        <a:t> 3</a:t>
                      </a:r>
                      <a:endParaRPr lang="en-P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Total</a:t>
                      </a:r>
                      <a:r>
                        <a:rPr lang="en-PH" sz="2000" baseline="0" dirty="0" smtClean="0"/>
                        <a:t> closure of heritage zone with one way traffic schemes in the periphery, public transport use only of main corridor, provision of off-street parking facilities and no on-street parking along periphery</a:t>
                      </a:r>
                      <a:endParaRPr lang="en-PH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0" y="457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 smtClean="0"/>
              <a:t>Scenario 1</a:t>
            </a:r>
            <a:endParaRPr lang="en-PH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248400"/>
            <a:ext cx="3962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Proposed scheme for Scenario 1</a:t>
            </a:r>
            <a:endParaRPr lang="en-PH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6248400"/>
            <a:ext cx="3657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Scenario 1 in EMME network</a:t>
            </a:r>
            <a:endParaRPr lang="en-PH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62050"/>
            <a:ext cx="39719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181100"/>
            <a:ext cx="42767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59436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200" dirty="0" smtClean="0"/>
              <a:t>Source: Iloilo City, CDIA, 2008</a:t>
            </a:r>
            <a:endParaRPr lang="en-PH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828362" y="5343396"/>
            <a:ext cx="49647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Source: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Concep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Inc, The Iloilo CBD redevelopment project, 2008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76400" y="5943601"/>
            <a:ext cx="533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Figure 1</a:t>
            </a:r>
            <a:r>
              <a:rPr lang="en-US" sz="2800" b="1" dirty="0" smtClean="0"/>
              <a:t>.</a:t>
            </a:r>
            <a:r>
              <a:rPr lang="en-US" sz="2800" dirty="0" smtClean="0"/>
              <a:t> </a:t>
            </a:r>
            <a:r>
              <a:rPr lang="en-US" sz="2800" dirty="0"/>
              <a:t>Location of Iloilo </a:t>
            </a:r>
            <a:r>
              <a:rPr lang="en-US" sz="2800" dirty="0" smtClean="0"/>
              <a:t>City</a:t>
            </a:r>
            <a:endParaRPr lang="en-US" sz="28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8" y="914400"/>
            <a:ext cx="75533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24200" y="152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Scenario 2</a:t>
            </a:r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2484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dirty="0" smtClean="0"/>
              <a:t>Proposed Scheme for Scenario 2</a:t>
            </a:r>
            <a:endParaRPr lang="en-PH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6172200"/>
            <a:ext cx="3657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Scenario 2 in EMME network</a:t>
            </a:r>
            <a:endParaRPr lang="en-PH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0"/>
            <a:ext cx="44481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62150"/>
            <a:ext cx="44481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0" y="6047601"/>
            <a:ext cx="2024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PH" sz="1200" dirty="0" smtClean="0"/>
              <a:t>Source: Iloilo City, CDIA, 2008</a:t>
            </a:r>
            <a:endParaRPr lang="en-PH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295275"/>
            <a:ext cx="8667750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60960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Scenario 3 in EMME network</a:t>
            </a:r>
            <a:endParaRPr lang="en-PH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09600"/>
            <a:ext cx="56007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19200" y="1270000"/>
          <a:ext cx="6477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b="1" dirty="0" smtClean="0"/>
                        <a:t>Scenarios</a:t>
                      </a:r>
                      <a:endParaRPr lang="en-P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b="1" dirty="0" smtClean="0"/>
                        <a:t>VDT (</a:t>
                      </a:r>
                      <a:r>
                        <a:rPr lang="en-PH" b="1" dirty="0" err="1" smtClean="0"/>
                        <a:t>Veh</a:t>
                      </a:r>
                      <a:r>
                        <a:rPr lang="en-PH" b="1" dirty="0" smtClean="0"/>
                        <a:t>-Km)</a:t>
                      </a:r>
                      <a:endParaRPr lang="en-P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b="1" dirty="0" smtClean="0"/>
                        <a:t>VHT</a:t>
                      </a:r>
                      <a:r>
                        <a:rPr lang="en-PH" b="1" baseline="0" dirty="0" smtClean="0"/>
                        <a:t> (</a:t>
                      </a:r>
                      <a:r>
                        <a:rPr lang="en-PH" b="1" baseline="0" dirty="0" err="1" smtClean="0"/>
                        <a:t>Veh</a:t>
                      </a:r>
                      <a:r>
                        <a:rPr lang="en-PH" b="1" baseline="0" dirty="0" smtClean="0"/>
                        <a:t>-hr)</a:t>
                      </a:r>
                      <a:endParaRPr lang="en-PH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Base Case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281,330.50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17,338.45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</a:t>
                      </a:r>
                      <a:r>
                        <a:rPr lang="en-PH" baseline="0" dirty="0" smtClean="0"/>
                        <a:t> 1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281,484.50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17,678.95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 2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281,372.30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17,391.22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 3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280,969.30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17,363.61</a:t>
                      </a:r>
                      <a:endParaRPr lang="en-PH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219200" y="3733800"/>
          <a:ext cx="6477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9000"/>
                <a:gridCol w="2159000"/>
                <a:gridCol w="2159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b="1" dirty="0" smtClean="0"/>
                        <a:t>Scenarios</a:t>
                      </a:r>
                      <a:endParaRPr lang="en-P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b="1" dirty="0" smtClean="0"/>
                        <a:t>Pass-Km</a:t>
                      </a:r>
                      <a:endParaRPr lang="en-PH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b="1" dirty="0" smtClean="0"/>
                        <a:t>Pass-Hr</a:t>
                      </a:r>
                      <a:endParaRPr lang="en-PH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Base Case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505,480.2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25,784.5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</a:t>
                      </a:r>
                      <a:r>
                        <a:rPr lang="en-PH" baseline="0" dirty="0" smtClean="0"/>
                        <a:t> 1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509,002.0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25,966.1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 2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509,029.7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25,967.4</a:t>
                      </a:r>
                      <a:endParaRPr lang="en-P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Scenario 3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504,465.7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dirty="0" smtClean="0"/>
                        <a:t>25,734.7</a:t>
                      </a:r>
                      <a:endParaRPr lang="en-P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00200" y="4572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Scenario Results in EMME Transport Model</a:t>
            </a:r>
            <a:endParaRPr lang="en-PH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64068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dirty="0" smtClean="0"/>
              <a:t>Summary of Findings</a:t>
            </a:r>
            <a:endParaRPr lang="en-PH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921984"/>
            <a:ext cx="8153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PH" sz="2000" dirty="0" smtClean="0"/>
              <a:t> By simply closing some of the city streets in the Heritage Zone without consideration of where private vehicles should park may have a detrimental impact to urban travel </a:t>
            </a:r>
          </a:p>
          <a:p>
            <a:pPr>
              <a:buFont typeface="Arial" pitchFamily="34" charset="0"/>
              <a:buChar char="•"/>
            </a:pPr>
            <a:r>
              <a:rPr lang="en-PH" sz="2000" dirty="0" smtClean="0"/>
              <a:t> </a:t>
            </a:r>
            <a:r>
              <a:rPr lang="en-PH" sz="2000" dirty="0" err="1" smtClean="0"/>
              <a:t>Pedestrianization</a:t>
            </a:r>
            <a:r>
              <a:rPr lang="en-PH" sz="2000" dirty="0" smtClean="0"/>
              <a:t> of city streets should come with other supporting transport facilities especially the provision of off-street parking facilities</a:t>
            </a:r>
            <a:endParaRPr lang="en-PH" sz="2000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990600"/>
            <a:ext cx="5124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828800" y="4572000"/>
            <a:ext cx="2024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PH" sz="1200" dirty="0" smtClean="0"/>
              <a:t>Source: Iloilo City, CDIA, 2008</a:t>
            </a:r>
            <a:endParaRPr lang="en-PH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20889"/>
            <a:ext cx="838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</a:t>
            </a:r>
            <a:r>
              <a:rPr lang="en-US" sz="2400" dirty="0" err="1"/>
              <a:t>Calle</a:t>
            </a:r>
            <a:r>
              <a:rPr lang="en-US" sz="2400" dirty="0"/>
              <a:t> Real CBD Heritage Zone would like to be able to recapture the 1950s colonial setting through this redevelopment plan.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This </a:t>
            </a:r>
            <a:r>
              <a:rPr lang="en-US" sz="2400" dirty="0"/>
              <a:t>plan focuses on altering the circulation system of both pedestrian and vehicular traffic as well as the parking </a:t>
            </a:r>
            <a:r>
              <a:rPr lang="en-US" sz="2400" dirty="0" smtClean="0"/>
              <a:t>facilities in </a:t>
            </a:r>
            <a:r>
              <a:rPr lang="en-US" sz="2400" dirty="0"/>
              <a:t>the area while at the same time, considering efficiency, cost and environmental impact.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objective </a:t>
            </a:r>
            <a:r>
              <a:rPr lang="en-US" sz="2400" dirty="0"/>
              <a:t>is to create an appealing vibe for pedestrians to move around along proposed pedestrian zones, </a:t>
            </a:r>
            <a:r>
              <a:rPr lang="en-US" sz="2400" dirty="0" smtClean="0"/>
              <a:t>and diverting vehicular traffic along parallel streets and making use of parking buildings and parking lots at walking distance to the Heritage Zone.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524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b="1" dirty="0" smtClean="0"/>
              <a:t>Background</a:t>
            </a:r>
            <a:endParaRPr lang="en-PH" sz="3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905000" y="5715000"/>
            <a:ext cx="56552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Source: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Concep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Inc, The Iloilo CBD redevelopment project, 2008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1139095" y="6079867"/>
            <a:ext cx="7072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Figure 2.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Location of Heritage Zone in Iloilo City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33425"/>
            <a:ext cx="8229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4419600"/>
            <a:ext cx="56388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b="1" dirty="0"/>
              <a:t>Figure </a:t>
            </a:r>
            <a:r>
              <a:rPr lang="en-PH" sz="2800" b="1" dirty="0" smtClean="0"/>
              <a:t>3</a:t>
            </a:r>
            <a:r>
              <a:rPr lang="en-PH" sz="2800" dirty="0" smtClean="0"/>
              <a:t>. </a:t>
            </a:r>
            <a:r>
              <a:rPr lang="en-PH" sz="2800" dirty="0"/>
              <a:t>Map of Heritage </a:t>
            </a:r>
            <a:r>
              <a:rPr lang="en-PH" sz="2800" dirty="0" smtClean="0"/>
              <a:t>Buildings</a:t>
            </a:r>
          </a:p>
          <a:p>
            <a:r>
              <a:rPr lang="en-PH" sz="1600" dirty="0" smtClean="0"/>
              <a:t>(</a:t>
            </a:r>
            <a:r>
              <a:rPr lang="en-PH" sz="1600" dirty="0"/>
              <a:t>Source: ICCHCC)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54864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PH" dirty="0" smtClean="0"/>
              <a:t> </a:t>
            </a:r>
            <a:r>
              <a:rPr lang="en-PH" sz="2400" dirty="0" smtClean="0"/>
              <a:t>17 Spanish and American Era Buildings/Structures ongoing/to be restored </a:t>
            </a:r>
            <a:endParaRPr lang="en-PH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1788" y="838200"/>
            <a:ext cx="34004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2286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American Era Buildings in the Heritage Zone</a:t>
            </a:r>
            <a:endParaRPr lang="en-US" sz="28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25" y="847725"/>
            <a:ext cx="56197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7800" y="60198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PH" sz="2400" dirty="0" smtClean="0"/>
              <a:t> American era building when restored</a:t>
            </a:r>
            <a:endParaRPr lang="en-PH" sz="24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200150"/>
            <a:ext cx="80010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55626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American era Building along the main road</a:t>
            </a:r>
            <a:endParaRPr lang="en-PH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163" y="1143000"/>
            <a:ext cx="6543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43434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PH" dirty="0" smtClean="0"/>
              <a:t> Bureau of Customs American Era Building </a:t>
            </a:r>
            <a:endParaRPr lang="en-PH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76200"/>
            <a:ext cx="75628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9850" y="3505200"/>
            <a:ext cx="63817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723</Words>
  <Application>Microsoft Office PowerPoint</Application>
  <PresentationFormat>On-screen Show (4:3)</PresentationFormat>
  <Paragraphs>121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Pedestrianization of the Heritage Site in Iloilo City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Pedestrianization of the Heritage Site in Iloilo City</dc:title>
  <dc:creator>Olive</dc:creator>
  <cp:lastModifiedBy>Noynoi</cp:lastModifiedBy>
  <cp:revision>18</cp:revision>
  <dcterms:created xsi:type="dcterms:W3CDTF">2012-08-09T12:47:51Z</dcterms:created>
  <dcterms:modified xsi:type="dcterms:W3CDTF">2012-08-15T11:34:38Z</dcterms:modified>
</cp:coreProperties>
</file>