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Lst>
  <p:sldIdLst>
    <p:sldId id="256" r:id="rId3"/>
    <p:sldId id="257" r:id="rId4"/>
    <p:sldId id="259" r:id="rId5"/>
    <p:sldId id="260" r:id="rId6"/>
    <p:sldId id="261" r:id="rId7"/>
    <p:sldId id="262" r:id="rId8"/>
    <p:sldId id="263" r:id="rId9"/>
    <p:sldId id="265" r:id="rId10"/>
    <p:sldId id="277" r:id="rId11"/>
    <p:sldId id="278" r:id="rId12"/>
    <p:sldId id="279" r:id="rId13"/>
    <p:sldId id="280" r:id="rId14"/>
    <p:sldId id="281" r:id="rId15"/>
    <p:sldId id="282" r:id="rId16"/>
    <p:sldId id="284" r:id="rId17"/>
    <p:sldId id="285" r:id="rId18"/>
    <p:sldId id="286" r:id="rId19"/>
    <p:sldId id="288" r:id="rId20"/>
    <p:sldId id="268" r:id="rId21"/>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099A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18" autoAdjust="0"/>
    <p:restoredTop sz="94660"/>
  </p:normalViewPr>
  <p:slideViewPr>
    <p:cSldViewPr showGuides="1">
      <p:cViewPr varScale="1">
        <p:scale>
          <a:sx n="68" d="100"/>
          <a:sy n="68" d="100"/>
        </p:scale>
        <p:origin x="-1398"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BDF94A-F0F4-4674-AC2B-3AA46CF44E81}" type="doc">
      <dgm:prSet loTypeId="urn:microsoft.com/office/officeart/2005/8/layout/process1" loCatId="process" qsTypeId="urn:microsoft.com/office/officeart/2005/8/quickstyle/simple1" qsCatId="simple" csTypeId="urn:microsoft.com/office/officeart/2005/8/colors/accent1_2" csCatId="accent1" phldr="1"/>
      <dgm:spPr/>
    </dgm:pt>
    <dgm:pt modelId="{FA4BFDAF-4ACC-4638-B764-373ADA7B9C74}">
      <dgm:prSet phldrT="[Text]" custT="1"/>
      <dgm:spPr/>
      <dgm:t>
        <a:bodyPr/>
        <a:lstStyle/>
        <a:p>
          <a:r>
            <a:rPr lang="en-US" sz="2000" dirty="0" smtClean="0"/>
            <a:t>Identify the overall goal</a:t>
          </a:r>
          <a:endParaRPr lang="en-US" sz="2000" dirty="0"/>
        </a:p>
      </dgm:t>
    </dgm:pt>
    <dgm:pt modelId="{766DB607-7E38-4ED2-B9A0-CF1479D00F6E}" type="parTrans" cxnId="{37D4B509-71CE-4941-84A2-D9289654F423}">
      <dgm:prSet/>
      <dgm:spPr/>
      <dgm:t>
        <a:bodyPr/>
        <a:lstStyle/>
        <a:p>
          <a:endParaRPr lang="en-US" sz="2000"/>
        </a:p>
      </dgm:t>
    </dgm:pt>
    <dgm:pt modelId="{6E442FDC-EC55-46E1-A66C-C53BF3626D72}" type="sibTrans" cxnId="{37D4B509-71CE-4941-84A2-D9289654F423}">
      <dgm:prSet custT="1"/>
      <dgm:spPr/>
      <dgm:t>
        <a:bodyPr/>
        <a:lstStyle/>
        <a:p>
          <a:endParaRPr lang="en-US" sz="2000"/>
        </a:p>
      </dgm:t>
    </dgm:pt>
    <dgm:pt modelId="{3F1669B6-D2E5-4B68-8D7F-E454BF8A3498}">
      <dgm:prSet phldrT="[Text]" custT="1"/>
      <dgm:spPr/>
      <dgm:t>
        <a:bodyPr/>
        <a:lstStyle/>
        <a:p>
          <a:r>
            <a:rPr lang="en-US" sz="2000" dirty="0" smtClean="0"/>
            <a:t>Understand and identify solution groups to achieve the goal</a:t>
          </a:r>
          <a:endParaRPr lang="en-US" sz="2000" dirty="0"/>
        </a:p>
      </dgm:t>
    </dgm:pt>
    <dgm:pt modelId="{E9024E17-A56E-4F3A-A56F-1704A3D1D2A6}" type="parTrans" cxnId="{A0B2E009-820D-4A4A-B2BE-60CE61D1A2C6}">
      <dgm:prSet/>
      <dgm:spPr/>
      <dgm:t>
        <a:bodyPr/>
        <a:lstStyle/>
        <a:p>
          <a:endParaRPr lang="en-US" sz="2000"/>
        </a:p>
      </dgm:t>
    </dgm:pt>
    <dgm:pt modelId="{507CF455-7137-424A-9EEC-8806B62B4FE0}" type="sibTrans" cxnId="{A0B2E009-820D-4A4A-B2BE-60CE61D1A2C6}">
      <dgm:prSet custT="1"/>
      <dgm:spPr/>
      <dgm:t>
        <a:bodyPr/>
        <a:lstStyle/>
        <a:p>
          <a:endParaRPr lang="en-US" sz="2000"/>
        </a:p>
      </dgm:t>
    </dgm:pt>
    <dgm:pt modelId="{939E582E-08D0-47AB-9795-2F9012AE532A}">
      <dgm:prSet phldrT="[Text]" custT="1"/>
      <dgm:spPr/>
      <dgm:t>
        <a:bodyPr/>
        <a:lstStyle/>
        <a:p>
          <a:r>
            <a:rPr lang="en-US" sz="2000" dirty="0" smtClean="0"/>
            <a:t>Recognize activities/ impacts/ interventions of above solution groups</a:t>
          </a:r>
          <a:endParaRPr lang="en-US" sz="2000" dirty="0"/>
        </a:p>
      </dgm:t>
    </dgm:pt>
    <dgm:pt modelId="{156FD3C4-586E-48C9-ACC8-7142A2D55ACA}" type="parTrans" cxnId="{2443C4E4-31DA-49AD-89F2-D8EA1C17FDB8}">
      <dgm:prSet/>
      <dgm:spPr/>
      <dgm:t>
        <a:bodyPr/>
        <a:lstStyle/>
        <a:p>
          <a:endParaRPr lang="en-US" sz="2000"/>
        </a:p>
      </dgm:t>
    </dgm:pt>
    <dgm:pt modelId="{9FC1FEF9-C95C-4050-B7F0-930302C22711}" type="sibTrans" cxnId="{2443C4E4-31DA-49AD-89F2-D8EA1C17FDB8}">
      <dgm:prSet custT="1"/>
      <dgm:spPr/>
      <dgm:t>
        <a:bodyPr/>
        <a:lstStyle/>
        <a:p>
          <a:endParaRPr lang="en-US" sz="2000"/>
        </a:p>
      </dgm:t>
    </dgm:pt>
    <dgm:pt modelId="{965C782E-9BE2-47D0-BA8D-691AE515A358}">
      <dgm:prSet phldrT="[Text]" custT="1"/>
      <dgm:spPr/>
      <dgm:t>
        <a:bodyPr/>
        <a:lstStyle/>
        <a:p>
          <a:r>
            <a:rPr lang="en-US" sz="2000" dirty="0" smtClean="0"/>
            <a:t>Evaluate each related activity/ impact/ intervention</a:t>
          </a:r>
          <a:endParaRPr lang="en-US" sz="2000" dirty="0"/>
        </a:p>
      </dgm:t>
    </dgm:pt>
    <dgm:pt modelId="{D76DCE1A-9C87-4921-A706-A9FF0D83B801}" type="parTrans" cxnId="{91AF9A54-545E-4509-9332-2CE70FA8BBC8}">
      <dgm:prSet/>
      <dgm:spPr/>
      <dgm:t>
        <a:bodyPr/>
        <a:lstStyle/>
        <a:p>
          <a:endParaRPr lang="en-US" sz="2000"/>
        </a:p>
      </dgm:t>
    </dgm:pt>
    <dgm:pt modelId="{D7D2D985-B48B-4911-9D2B-8A46509C3B85}" type="sibTrans" cxnId="{91AF9A54-545E-4509-9332-2CE70FA8BBC8}">
      <dgm:prSet custT="1"/>
      <dgm:spPr/>
      <dgm:t>
        <a:bodyPr/>
        <a:lstStyle/>
        <a:p>
          <a:endParaRPr lang="en-US" sz="2000"/>
        </a:p>
      </dgm:t>
    </dgm:pt>
    <dgm:pt modelId="{FC240B1B-EF56-4B79-9D8B-297E0B26C2CC}">
      <dgm:prSet phldrT="[Text]" custT="1"/>
      <dgm:spPr/>
      <dgm:t>
        <a:bodyPr/>
        <a:lstStyle/>
        <a:p>
          <a:r>
            <a:rPr lang="en-US" sz="2000" dirty="0" smtClean="0"/>
            <a:t>Benefit – Cost analysis</a:t>
          </a:r>
          <a:endParaRPr lang="en-US" sz="2000" dirty="0"/>
        </a:p>
      </dgm:t>
    </dgm:pt>
    <dgm:pt modelId="{A9D9BF51-4D50-444F-8DA9-D00630737CEE}" type="parTrans" cxnId="{E29D56B9-F8C0-4A3E-9853-B10A6900BC47}">
      <dgm:prSet/>
      <dgm:spPr/>
      <dgm:t>
        <a:bodyPr/>
        <a:lstStyle/>
        <a:p>
          <a:endParaRPr lang="en-US" sz="2000"/>
        </a:p>
      </dgm:t>
    </dgm:pt>
    <dgm:pt modelId="{D4052865-402D-453A-9D99-FEA4A6206B5E}" type="sibTrans" cxnId="{E29D56B9-F8C0-4A3E-9853-B10A6900BC47}">
      <dgm:prSet/>
      <dgm:spPr/>
      <dgm:t>
        <a:bodyPr/>
        <a:lstStyle/>
        <a:p>
          <a:endParaRPr lang="en-US" sz="2000"/>
        </a:p>
      </dgm:t>
    </dgm:pt>
    <dgm:pt modelId="{636AD70F-C73A-4C1C-B2B5-D4B3E78215C3}" type="pres">
      <dgm:prSet presAssocID="{45BDF94A-F0F4-4674-AC2B-3AA46CF44E81}" presName="Name0" presStyleCnt="0">
        <dgm:presLayoutVars>
          <dgm:dir/>
          <dgm:resizeHandles val="exact"/>
        </dgm:presLayoutVars>
      </dgm:prSet>
      <dgm:spPr/>
    </dgm:pt>
    <dgm:pt modelId="{C38AE9B4-2D3D-4DC9-AC7C-6FC9CAFD1E37}" type="pres">
      <dgm:prSet presAssocID="{FA4BFDAF-4ACC-4638-B764-373ADA7B9C74}" presName="node" presStyleLbl="node1" presStyleIdx="0" presStyleCnt="5">
        <dgm:presLayoutVars>
          <dgm:bulletEnabled val="1"/>
        </dgm:presLayoutVars>
      </dgm:prSet>
      <dgm:spPr/>
      <dgm:t>
        <a:bodyPr/>
        <a:lstStyle/>
        <a:p>
          <a:endParaRPr lang="en-US"/>
        </a:p>
      </dgm:t>
    </dgm:pt>
    <dgm:pt modelId="{0C2906D4-DBBC-40CD-947A-4B78D815F44E}" type="pres">
      <dgm:prSet presAssocID="{6E442FDC-EC55-46E1-A66C-C53BF3626D72}" presName="sibTrans" presStyleLbl="sibTrans2D1" presStyleIdx="0" presStyleCnt="4"/>
      <dgm:spPr/>
      <dgm:t>
        <a:bodyPr/>
        <a:lstStyle/>
        <a:p>
          <a:endParaRPr lang="en-US"/>
        </a:p>
      </dgm:t>
    </dgm:pt>
    <dgm:pt modelId="{61A00183-0700-4272-A3DD-79D816763C8C}" type="pres">
      <dgm:prSet presAssocID="{6E442FDC-EC55-46E1-A66C-C53BF3626D72}" presName="connectorText" presStyleLbl="sibTrans2D1" presStyleIdx="0" presStyleCnt="4"/>
      <dgm:spPr/>
      <dgm:t>
        <a:bodyPr/>
        <a:lstStyle/>
        <a:p>
          <a:endParaRPr lang="en-US"/>
        </a:p>
      </dgm:t>
    </dgm:pt>
    <dgm:pt modelId="{8D4AFA8E-DBC7-4EEC-9C97-40B96B56EE11}" type="pres">
      <dgm:prSet presAssocID="{3F1669B6-D2E5-4B68-8D7F-E454BF8A3498}" presName="node" presStyleLbl="node1" presStyleIdx="1" presStyleCnt="5" custScaleX="151363">
        <dgm:presLayoutVars>
          <dgm:bulletEnabled val="1"/>
        </dgm:presLayoutVars>
      </dgm:prSet>
      <dgm:spPr/>
      <dgm:t>
        <a:bodyPr/>
        <a:lstStyle/>
        <a:p>
          <a:endParaRPr lang="en-US"/>
        </a:p>
      </dgm:t>
    </dgm:pt>
    <dgm:pt modelId="{D0542CBF-9D2F-473D-BBBE-71ED46B87225}" type="pres">
      <dgm:prSet presAssocID="{507CF455-7137-424A-9EEC-8806B62B4FE0}" presName="sibTrans" presStyleLbl="sibTrans2D1" presStyleIdx="1" presStyleCnt="4"/>
      <dgm:spPr/>
      <dgm:t>
        <a:bodyPr/>
        <a:lstStyle/>
        <a:p>
          <a:endParaRPr lang="en-US"/>
        </a:p>
      </dgm:t>
    </dgm:pt>
    <dgm:pt modelId="{F643EE94-28D0-4119-B4C1-7AF229410C86}" type="pres">
      <dgm:prSet presAssocID="{507CF455-7137-424A-9EEC-8806B62B4FE0}" presName="connectorText" presStyleLbl="sibTrans2D1" presStyleIdx="1" presStyleCnt="4"/>
      <dgm:spPr/>
      <dgm:t>
        <a:bodyPr/>
        <a:lstStyle/>
        <a:p>
          <a:endParaRPr lang="en-US"/>
        </a:p>
      </dgm:t>
    </dgm:pt>
    <dgm:pt modelId="{398595BE-9E35-4802-B1E9-6D295F25EE9E}" type="pres">
      <dgm:prSet presAssocID="{939E582E-08D0-47AB-9795-2F9012AE532A}" presName="node" presStyleLbl="node1" presStyleIdx="2" presStyleCnt="5" custScaleX="164939">
        <dgm:presLayoutVars>
          <dgm:bulletEnabled val="1"/>
        </dgm:presLayoutVars>
      </dgm:prSet>
      <dgm:spPr/>
      <dgm:t>
        <a:bodyPr/>
        <a:lstStyle/>
        <a:p>
          <a:endParaRPr lang="en-US"/>
        </a:p>
      </dgm:t>
    </dgm:pt>
    <dgm:pt modelId="{6FDDB0F1-E73F-4435-B095-692C0F153A13}" type="pres">
      <dgm:prSet presAssocID="{9FC1FEF9-C95C-4050-B7F0-930302C22711}" presName="sibTrans" presStyleLbl="sibTrans2D1" presStyleIdx="2" presStyleCnt="4"/>
      <dgm:spPr/>
      <dgm:t>
        <a:bodyPr/>
        <a:lstStyle/>
        <a:p>
          <a:endParaRPr lang="en-US"/>
        </a:p>
      </dgm:t>
    </dgm:pt>
    <dgm:pt modelId="{5CD750F6-2F29-41F2-81AB-E3D4C0941D33}" type="pres">
      <dgm:prSet presAssocID="{9FC1FEF9-C95C-4050-B7F0-930302C22711}" presName="connectorText" presStyleLbl="sibTrans2D1" presStyleIdx="2" presStyleCnt="4"/>
      <dgm:spPr/>
      <dgm:t>
        <a:bodyPr/>
        <a:lstStyle/>
        <a:p>
          <a:endParaRPr lang="en-US"/>
        </a:p>
      </dgm:t>
    </dgm:pt>
    <dgm:pt modelId="{7BAED501-AB24-48AD-AAB3-84C9578198AF}" type="pres">
      <dgm:prSet presAssocID="{965C782E-9BE2-47D0-BA8D-691AE515A358}" presName="node" presStyleLbl="node1" presStyleIdx="3" presStyleCnt="5" custScaleX="151860">
        <dgm:presLayoutVars>
          <dgm:bulletEnabled val="1"/>
        </dgm:presLayoutVars>
      </dgm:prSet>
      <dgm:spPr/>
      <dgm:t>
        <a:bodyPr/>
        <a:lstStyle/>
        <a:p>
          <a:endParaRPr lang="en-US"/>
        </a:p>
      </dgm:t>
    </dgm:pt>
    <dgm:pt modelId="{A8AA30EB-56BE-431F-B9AA-C1D04016404A}" type="pres">
      <dgm:prSet presAssocID="{D7D2D985-B48B-4911-9D2B-8A46509C3B85}" presName="sibTrans" presStyleLbl="sibTrans2D1" presStyleIdx="3" presStyleCnt="4"/>
      <dgm:spPr/>
      <dgm:t>
        <a:bodyPr/>
        <a:lstStyle/>
        <a:p>
          <a:endParaRPr lang="en-US"/>
        </a:p>
      </dgm:t>
    </dgm:pt>
    <dgm:pt modelId="{A237DD41-D5D9-401F-9AC5-56B3A31ABC40}" type="pres">
      <dgm:prSet presAssocID="{D7D2D985-B48B-4911-9D2B-8A46509C3B85}" presName="connectorText" presStyleLbl="sibTrans2D1" presStyleIdx="3" presStyleCnt="4"/>
      <dgm:spPr/>
      <dgm:t>
        <a:bodyPr/>
        <a:lstStyle/>
        <a:p>
          <a:endParaRPr lang="en-US"/>
        </a:p>
      </dgm:t>
    </dgm:pt>
    <dgm:pt modelId="{95C5CB95-5294-440E-9C77-51F24E1FCF45}" type="pres">
      <dgm:prSet presAssocID="{FC240B1B-EF56-4B79-9D8B-297E0B26C2CC}" presName="node" presStyleLbl="node1" presStyleIdx="4" presStyleCnt="5" custScaleX="111224">
        <dgm:presLayoutVars>
          <dgm:bulletEnabled val="1"/>
        </dgm:presLayoutVars>
      </dgm:prSet>
      <dgm:spPr/>
      <dgm:t>
        <a:bodyPr/>
        <a:lstStyle/>
        <a:p>
          <a:endParaRPr lang="en-US"/>
        </a:p>
      </dgm:t>
    </dgm:pt>
  </dgm:ptLst>
  <dgm:cxnLst>
    <dgm:cxn modelId="{91AF9A54-545E-4509-9332-2CE70FA8BBC8}" srcId="{45BDF94A-F0F4-4674-AC2B-3AA46CF44E81}" destId="{965C782E-9BE2-47D0-BA8D-691AE515A358}" srcOrd="3" destOrd="0" parTransId="{D76DCE1A-9C87-4921-A706-A9FF0D83B801}" sibTransId="{D7D2D985-B48B-4911-9D2B-8A46509C3B85}"/>
    <dgm:cxn modelId="{B003D12D-6875-49FF-9AAA-89C7AC6BB5D3}" type="presOf" srcId="{6E442FDC-EC55-46E1-A66C-C53BF3626D72}" destId="{0C2906D4-DBBC-40CD-947A-4B78D815F44E}" srcOrd="0" destOrd="0" presId="urn:microsoft.com/office/officeart/2005/8/layout/process1"/>
    <dgm:cxn modelId="{CBB0D3FB-91D4-49EE-B1EB-15437698447C}" type="presOf" srcId="{45BDF94A-F0F4-4674-AC2B-3AA46CF44E81}" destId="{636AD70F-C73A-4C1C-B2B5-D4B3E78215C3}" srcOrd="0" destOrd="0" presId="urn:microsoft.com/office/officeart/2005/8/layout/process1"/>
    <dgm:cxn modelId="{02B0DE4D-B82C-4EC2-B95E-CC039342E751}" type="presOf" srcId="{939E582E-08D0-47AB-9795-2F9012AE532A}" destId="{398595BE-9E35-4802-B1E9-6D295F25EE9E}" srcOrd="0" destOrd="0" presId="urn:microsoft.com/office/officeart/2005/8/layout/process1"/>
    <dgm:cxn modelId="{81CFED31-2B87-4A6B-BDD2-02476AAAE7E1}" type="presOf" srcId="{FA4BFDAF-4ACC-4638-B764-373ADA7B9C74}" destId="{C38AE9B4-2D3D-4DC9-AC7C-6FC9CAFD1E37}" srcOrd="0" destOrd="0" presId="urn:microsoft.com/office/officeart/2005/8/layout/process1"/>
    <dgm:cxn modelId="{CE043B4D-62C8-4B24-8237-35782C2A3B83}" type="presOf" srcId="{507CF455-7137-424A-9EEC-8806B62B4FE0}" destId="{F643EE94-28D0-4119-B4C1-7AF229410C86}" srcOrd="1" destOrd="0" presId="urn:microsoft.com/office/officeart/2005/8/layout/process1"/>
    <dgm:cxn modelId="{289CF2DA-F7AF-4067-87E0-55F20AD42806}" type="presOf" srcId="{D7D2D985-B48B-4911-9D2B-8A46509C3B85}" destId="{A237DD41-D5D9-401F-9AC5-56B3A31ABC40}" srcOrd="1" destOrd="0" presId="urn:microsoft.com/office/officeart/2005/8/layout/process1"/>
    <dgm:cxn modelId="{A0B2E009-820D-4A4A-B2BE-60CE61D1A2C6}" srcId="{45BDF94A-F0F4-4674-AC2B-3AA46CF44E81}" destId="{3F1669B6-D2E5-4B68-8D7F-E454BF8A3498}" srcOrd="1" destOrd="0" parTransId="{E9024E17-A56E-4F3A-A56F-1704A3D1D2A6}" sibTransId="{507CF455-7137-424A-9EEC-8806B62B4FE0}"/>
    <dgm:cxn modelId="{AB36D24B-B034-4AA8-B918-1ADE567F8FF3}" type="presOf" srcId="{9FC1FEF9-C95C-4050-B7F0-930302C22711}" destId="{6FDDB0F1-E73F-4435-B095-692C0F153A13}" srcOrd="0" destOrd="0" presId="urn:microsoft.com/office/officeart/2005/8/layout/process1"/>
    <dgm:cxn modelId="{E29D56B9-F8C0-4A3E-9853-B10A6900BC47}" srcId="{45BDF94A-F0F4-4674-AC2B-3AA46CF44E81}" destId="{FC240B1B-EF56-4B79-9D8B-297E0B26C2CC}" srcOrd="4" destOrd="0" parTransId="{A9D9BF51-4D50-444F-8DA9-D00630737CEE}" sibTransId="{D4052865-402D-453A-9D99-FEA4A6206B5E}"/>
    <dgm:cxn modelId="{377547E3-06AF-4622-BA24-03480A4B4FF6}" type="presOf" srcId="{3F1669B6-D2E5-4B68-8D7F-E454BF8A3498}" destId="{8D4AFA8E-DBC7-4EEC-9C97-40B96B56EE11}" srcOrd="0" destOrd="0" presId="urn:microsoft.com/office/officeart/2005/8/layout/process1"/>
    <dgm:cxn modelId="{3EFD6A93-E149-4442-92F5-224F489073F5}" type="presOf" srcId="{FC240B1B-EF56-4B79-9D8B-297E0B26C2CC}" destId="{95C5CB95-5294-440E-9C77-51F24E1FCF45}" srcOrd="0" destOrd="0" presId="urn:microsoft.com/office/officeart/2005/8/layout/process1"/>
    <dgm:cxn modelId="{2443C4E4-31DA-49AD-89F2-D8EA1C17FDB8}" srcId="{45BDF94A-F0F4-4674-AC2B-3AA46CF44E81}" destId="{939E582E-08D0-47AB-9795-2F9012AE532A}" srcOrd="2" destOrd="0" parTransId="{156FD3C4-586E-48C9-ACC8-7142A2D55ACA}" sibTransId="{9FC1FEF9-C95C-4050-B7F0-930302C22711}"/>
    <dgm:cxn modelId="{FBB798B9-90AF-443B-8A2E-DF7D35C3D273}" type="presOf" srcId="{507CF455-7137-424A-9EEC-8806B62B4FE0}" destId="{D0542CBF-9D2F-473D-BBBE-71ED46B87225}" srcOrd="0" destOrd="0" presId="urn:microsoft.com/office/officeart/2005/8/layout/process1"/>
    <dgm:cxn modelId="{505B40A9-63C3-4AC0-AEFC-40F5306F9F91}" type="presOf" srcId="{965C782E-9BE2-47D0-BA8D-691AE515A358}" destId="{7BAED501-AB24-48AD-AAB3-84C9578198AF}" srcOrd="0" destOrd="0" presId="urn:microsoft.com/office/officeart/2005/8/layout/process1"/>
    <dgm:cxn modelId="{37D4B509-71CE-4941-84A2-D9289654F423}" srcId="{45BDF94A-F0F4-4674-AC2B-3AA46CF44E81}" destId="{FA4BFDAF-4ACC-4638-B764-373ADA7B9C74}" srcOrd="0" destOrd="0" parTransId="{766DB607-7E38-4ED2-B9A0-CF1479D00F6E}" sibTransId="{6E442FDC-EC55-46E1-A66C-C53BF3626D72}"/>
    <dgm:cxn modelId="{44466554-EB0A-4A61-B59E-A935ED8A64C6}" type="presOf" srcId="{9FC1FEF9-C95C-4050-B7F0-930302C22711}" destId="{5CD750F6-2F29-41F2-81AB-E3D4C0941D33}" srcOrd="1" destOrd="0" presId="urn:microsoft.com/office/officeart/2005/8/layout/process1"/>
    <dgm:cxn modelId="{CA99D671-C5EF-4AA2-95A5-6784AAB20396}" type="presOf" srcId="{D7D2D985-B48B-4911-9D2B-8A46509C3B85}" destId="{A8AA30EB-56BE-431F-B9AA-C1D04016404A}" srcOrd="0" destOrd="0" presId="urn:microsoft.com/office/officeart/2005/8/layout/process1"/>
    <dgm:cxn modelId="{25D0B52C-007D-4A15-8E42-6D98963C2AA2}" type="presOf" srcId="{6E442FDC-EC55-46E1-A66C-C53BF3626D72}" destId="{61A00183-0700-4272-A3DD-79D816763C8C}" srcOrd="1" destOrd="0" presId="urn:microsoft.com/office/officeart/2005/8/layout/process1"/>
    <dgm:cxn modelId="{AF3EB343-A99B-444B-8293-F230B147CAC3}" type="presParOf" srcId="{636AD70F-C73A-4C1C-B2B5-D4B3E78215C3}" destId="{C38AE9B4-2D3D-4DC9-AC7C-6FC9CAFD1E37}" srcOrd="0" destOrd="0" presId="urn:microsoft.com/office/officeart/2005/8/layout/process1"/>
    <dgm:cxn modelId="{D1506528-CA54-4A0C-9D2E-6E0013077832}" type="presParOf" srcId="{636AD70F-C73A-4C1C-B2B5-D4B3E78215C3}" destId="{0C2906D4-DBBC-40CD-947A-4B78D815F44E}" srcOrd="1" destOrd="0" presId="urn:microsoft.com/office/officeart/2005/8/layout/process1"/>
    <dgm:cxn modelId="{191895FB-EE28-42C5-A329-00174EEFC877}" type="presParOf" srcId="{0C2906D4-DBBC-40CD-947A-4B78D815F44E}" destId="{61A00183-0700-4272-A3DD-79D816763C8C}" srcOrd="0" destOrd="0" presId="urn:microsoft.com/office/officeart/2005/8/layout/process1"/>
    <dgm:cxn modelId="{DB59DE05-8ECC-4A2F-8971-7BB652507168}" type="presParOf" srcId="{636AD70F-C73A-4C1C-B2B5-D4B3E78215C3}" destId="{8D4AFA8E-DBC7-4EEC-9C97-40B96B56EE11}" srcOrd="2" destOrd="0" presId="urn:microsoft.com/office/officeart/2005/8/layout/process1"/>
    <dgm:cxn modelId="{C66E498A-35AD-4D0A-B41C-470F239AB11E}" type="presParOf" srcId="{636AD70F-C73A-4C1C-B2B5-D4B3E78215C3}" destId="{D0542CBF-9D2F-473D-BBBE-71ED46B87225}" srcOrd="3" destOrd="0" presId="urn:microsoft.com/office/officeart/2005/8/layout/process1"/>
    <dgm:cxn modelId="{B4922652-E825-4C13-814B-61E8916D94EA}" type="presParOf" srcId="{D0542CBF-9D2F-473D-BBBE-71ED46B87225}" destId="{F643EE94-28D0-4119-B4C1-7AF229410C86}" srcOrd="0" destOrd="0" presId="urn:microsoft.com/office/officeart/2005/8/layout/process1"/>
    <dgm:cxn modelId="{999DA9C9-9BA0-4DBC-A467-3377946218BE}" type="presParOf" srcId="{636AD70F-C73A-4C1C-B2B5-D4B3E78215C3}" destId="{398595BE-9E35-4802-B1E9-6D295F25EE9E}" srcOrd="4" destOrd="0" presId="urn:microsoft.com/office/officeart/2005/8/layout/process1"/>
    <dgm:cxn modelId="{989FDBF4-6680-45FD-8327-1734DFCB0F9A}" type="presParOf" srcId="{636AD70F-C73A-4C1C-B2B5-D4B3E78215C3}" destId="{6FDDB0F1-E73F-4435-B095-692C0F153A13}" srcOrd="5" destOrd="0" presId="urn:microsoft.com/office/officeart/2005/8/layout/process1"/>
    <dgm:cxn modelId="{69A5FC48-3781-4CC5-B8F1-DAC236C8D184}" type="presParOf" srcId="{6FDDB0F1-E73F-4435-B095-692C0F153A13}" destId="{5CD750F6-2F29-41F2-81AB-E3D4C0941D33}" srcOrd="0" destOrd="0" presId="urn:microsoft.com/office/officeart/2005/8/layout/process1"/>
    <dgm:cxn modelId="{15477749-7E5E-47AC-AADF-272E84CF802F}" type="presParOf" srcId="{636AD70F-C73A-4C1C-B2B5-D4B3E78215C3}" destId="{7BAED501-AB24-48AD-AAB3-84C9578198AF}" srcOrd="6" destOrd="0" presId="urn:microsoft.com/office/officeart/2005/8/layout/process1"/>
    <dgm:cxn modelId="{A0763201-A40B-4E7F-B588-6883F7ABC1AE}" type="presParOf" srcId="{636AD70F-C73A-4C1C-B2B5-D4B3E78215C3}" destId="{A8AA30EB-56BE-431F-B9AA-C1D04016404A}" srcOrd="7" destOrd="0" presId="urn:microsoft.com/office/officeart/2005/8/layout/process1"/>
    <dgm:cxn modelId="{6D687D78-32E0-4A0D-B899-25D8CD5D5C89}" type="presParOf" srcId="{A8AA30EB-56BE-431F-B9AA-C1D04016404A}" destId="{A237DD41-D5D9-401F-9AC5-56B3A31ABC40}" srcOrd="0" destOrd="0" presId="urn:microsoft.com/office/officeart/2005/8/layout/process1"/>
    <dgm:cxn modelId="{43872575-08FF-4DA1-95D7-544647C87298}" type="presParOf" srcId="{636AD70F-C73A-4C1C-B2B5-D4B3E78215C3}" destId="{95C5CB95-5294-440E-9C77-51F24E1FCF45}" srcOrd="8"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38AE9B4-2D3D-4DC9-AC7C-6FC9CAFD1E37}">
      <dsp:nvSpPr>
        <dsp:cNvPr id="0" name=""/>
        <dsp:cNvSpPr/>
      </dsp:nvSpPr>
      <dsp:spPr>
        <a:xfrm>
          <a:off x="8471" y="510244"/>
          <a:ext cx="1032880" cy="2103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Identify the overall goal</a:t>
          </a:r>
          <a:endParaRPr lang="en-US" sz="2000" kern="1200" dirty="0"/>
        </a:p>
      </dsp:txBody>
      <dsp:txXfrm>
        <a:off x="8471" y="510244"/>
        <a:ext cx="1032880" cy="2103710"/>
      </dsp:txXfrm>
    </dsp:sp>
    <dsp:sp modelId="{0C2906D4-DBBC-40CD-947A-4B78D815F44E}">
      <dsp:nvSpPr>
        <dsp:cNvPr id="0" name=""/>
        <dsp:cNvSpPr/>
      </dsp:nvSpPr>
      <dsp:spPr>
        <a:xfrm>
          <a:off x="1144640" y="1434022"/>
          <a:ext cx="218970" cy="2561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1144640" y="1434022"/>
        <a:ext cx="218970" cy="256154"/>
      </dsp:txXfrm>
    </dsp:sp>
    <dsp:sp modelId="{8D4AFA8E-DBC7-4EEC-9C97-40B96B56EE11}">
      <dsp:nvSpPr>
        <dsp:cNvPr id="0" name=""/>
        <dsp:cNvSpPr/>
      </dsp:nvSpPr>
      <dsp:spPr>
        <a:xfrm>
          <a:off x="1454504" y="510244"/>
          <a:ext cx="1563399" cy="2103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Understand and identify solution groups to achieve the goal</a:t>
          </a:r>
          <a:endParaRPr lang="en-US" sz="2000" kern="1200" dirty="0"/>
        </a:p>
      </dsp:txBody>
      <dsp:txXfrm>
        <a:off x="1454504" y="510244"/>
        <a:ext cx="1563399" cy="2103710"/>
      </dsp:txXfrm>
    </dsp:sp>
    <dsp:sp modelId="{D0542CBF-9D2F-473D-BBBE-71ED46B87225}">
      <dsp:nvSpPr>
        <dsp:cNvPr id="0" name=""/>
        <dsp:cNvSpPr/>
      </dsp:nvSpPr>
      <dsp:spPr>
        <a:xfrm>
          <a:off x="3121192" y="1434022"/>
          <a:ext cx="218970" cy="2561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3121192" y="1434022"/>
        <a:ext cx="218970" cy="256154"/>
      </dsp:txXfrm>
    </dsp:sp>
    <dsp:sp modelId="{398595BE-9E35-4802-B1E9-6D295F25EE9E}">
      <dsp:nvSpPr>
        <dsp:cNvPr id="0" name=""/>
        <dsp:cNvSpPr/>
      </dsp:nvSpPr>
      <dsp:spPr>
        <a:xfrm>
          <a:off x="3431056" y="510244"/>
          <a:ext cx="1703623" cy="2103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Recognize activities/ impacts/ interventions of above solution groups</a:t>
          </a:r>
          <a:endParaRPr lang="en-US" sz="2000" kern="1200" dirty="0"/>
        </a:p>
      </dsp:txBody>
      <dsp:txXfrm>
        <a:off x="3431056" y="510244"/>
        <a:ext cx="1703623" cy="2103710"/>
      </dsp:txXfrm>
    </dsp:sp>
    <dsp:sp modelId="{6FDDB0F1-E73F-4435-B095-692C0F153A13}">
      <dsp:nvSpPr>
        <dsp:cNvPr id="0" name=""/>
        <dsp:cNvSpPr/>
      </dsp:nvSpPr>
      <dsp:spPr>
        <a:xfrm>
          <a:off x="5237967" y="1434022"/>
          <a:ext cx="218970" cy="2561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5237967" y="1434022"/>
        <a:ext cx="218970" cy="256154"/>
      </dsp:txXfrm>
    </dsp:sp>
    <dsp:sp modelId="{7BAED501-AB24-48AD-AAB3-84C9578198AF}">
      <dsp:nvSpPr>
        <dsp:cNvPr id="0" name=""/>
        <dsp:cNvSpPr/>
      </dsp:nvSpPr>
      <dsp:spPr>
        <a:xfrm>
          <a:off x="5547831" y="510244"/>
          <a:ext cx="1568532" cy="2103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Evaluate each related activity/ impact/ intervention</a:t>
          </a:r>
          <a:endParaRPr lang="en-US" sz="2000" kern="1200" dirty="0"/>
        </a:p>
      </dsp:txBody>
      <dsp:txXfrm>
        <a:off x="5547831" y="510244"/>
        <a:ext cx="1568532" cy="2103710"/>
      </dsp:txXfrm>
    </dsp:sp>
    <dsp:sp modelId="{A8AA30EB-56BE-431F-B9AA-C1D04016404A}">
      <dsp:nvSpPr>
        <dsp:cNvPr id="0" name=""/>
        <dsp:cNvSpPr/>
      </dsp:nvSpPr>
      <dsp:spPr>
        <a:xfrm>
          <a:off x="7219652" y="1434022"/>
          <a:ext cx="218970" cy="2561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7219652" y="1434022"/>
        <a:ext cx="218970" cy="256154"/>
      </dsp:txXfrm>
    </dsp:sp>
    <dsp:sp modelId="{95C5CB95-5294-440E-9C77-51F24E1FCF45}">
      <dsp:nvSpPr>
        <dsp:cNvPr id="0" name=""/>
        <dsp:cNvSpPr/>
      </dsp:nvSpPr>
      <dsp:spPr>
        <a:xfrm>
          <a:off x="7529516" y="510244"/>
          <a:ext cx="1148811" cy="210371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t>Benefit – Cost analysis</a:t>
          </a:r>
          <a:endParaRPr lang="en-US" sz="2000" kern="1200" dirty="0"/>
        </a:p>
      </dsp:txBody>
      <dsp:txXfrm>
        <a:off x="7529516" y="510244"/>
        <a:ext cx="1148811" cy="210371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p:cSld name="Title Slide">
    <p:spTree>
      <p:nvGrpSpPr>
        <p:cNvPr id="1" name=""/>
        <p:cNvGrpSpPr/>
        <p:nvPr/>
      </p:nvGrpSpPr>
      <p:grpSpPr>
        <a:xfrm>
          <a:off x="0" y="0"/>
          <a:ext cx="0" cy="0"/>
          <a:chOff x="0" y="0"/>
          <a:chExt cx="0" cy="0"/>
        </a:xfrm>
      </p:grpSpPr>
      <p:pic>
        <p:nvPicPr>
          <p:cNvPr id="3080" name="Picture 8" descr="C:\Users\andersonl\Desktop\Logistics title.jpg"/>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0" y="1342"/>
            <a:ext cx="9144000" cy="6858001"/>
          </a:xfrm>
          <a:prstGeom prst="rect">
            <a:avLst/>
          </a:prstGeom>
          <a:noFill/>
          <a:extLst>
            <a:ext uri="{909E8E84-426E-40DD-AFC4-6F175D3DCCD1}">
              <a14:hiddenFill xmlns="" xmlns:a14="http://schemas.microsoft.com/office/drawing/2010/main">
                <a:solidFill>
                  <a:srgbClr val="FFFFFF"/>
                </a:solidFill>
              </a14:hiddenFill>
            </a:ext>
          </a:extLst>
        </p:spPr>
      </p:pic>
      <p:sp>
        <p:nvSpPr>
          <p:cNvPr id="3074" name="Rectangle 2"/>
          <p:cNvSpPr>
            <a:spLocks noGrp="1" noChangeArrowheads="1"/>
          </p:cNvSpPr>
          <p:nvPr>
            <p:ph type="ctrTitle"/>
          </p:nvPr>
        </p:nvSpPr>
        <p:spPr>
          <a:xfrm>
            <a:off x="466725" y="620713"/>
            <a:ext cx="8208963" cy="1470025"/>
          </a:xfrm>
        </p:spPr>
        <p:txBody>
          <a:bodyPr/>
          <a:lstStyle>
            <a:lvl1pPr algn="ctr">
              <a:defRPr sz="4400" b="1"/>
            </a:lvl1pPr>
          </a:lstStyle>
          <a:p>
            <a:pPr lvl="0"/>
            <a:r>
              <a:rPr lang="en-US" noProof="0" smtClean="0"/>
              <a:t>Click to edit Master title style</a:t>
            </a:r>
            <a:endParaRPr lang="en-GB" noProof="0" smtClean="0"/>
          </a:p>
        </p:txBody>
      </p:sp>
      <p:sp>
        <p:nvSpPr>
          <p:cNvPr id="3075" name="Rectangle 3"/>
          <p:cNvSpPr>
            <a:spLocks noGrp="1" noChangeArrowheads="1"/>
          </p:cNvSpPr>
          <p:nvPr>
            <p:ph type="subTitle" idx="1"/>
          </p:nvPr>
        </p:nvSpPr>
        <p:spPr>
          <a:xfrm>
            <a:off x="468313" y="2205038"/>
            <a:ext cx="8207375" cy="863600"/>
          </a:xfrm>
        </p:spPr>
        <p:txBody>
          <a:bodyPr/>
          <a:lstStyle>
            <a:lvl1pPr marL="0" indent="0" algn="ctr">
              <a:buFontTx/>
              <a:buNone/>
              <a:defRPr sz="3600" b="1">
                <a:solidFill>
                  <a:schemeClr val="bg1"/>
                </a:solidFill>
              </a:defRPr>
            </a:lvl1pPr>
          </a:lstStyle>
          <a:p>
            <a:pPr lvl="0"/>
            <a:r>
              <a:rPr lang="en-US" noProof="0" smtClean="0"/>
              <a:t>Click to edit Master subtitle style</a:t>
            </a:r>
            <a:endParaRPr lang="en-GB" noProof="0" smtClean="0"/>
          </a:p>
        </p:txBody>
      </p:sp>
      <p:sp>
        <p:nvSpPr>
          <p:cNvPr id="3076" name="Rectangle 4"/>
          <p:cNvSpPr>
            <a:spLocks noGrp="1" noChangeArrowheads="1"/>
          </p:cNvSpPr>
          <p:nvPr>
            <p:ph type="dt" sz="half" idx="2"/>
          </p:nvPr>
        </p:nvSpPr>
        <p:spPr/>
        <p:txBody>
          <a:bodyPr/>
          <a:lstStyle>
            <a:lvl1pPr>
              <a:defRPr/>
            </a:lvl1pPr>
          </a:lstStyle>
          <a:p>
            <a:endParaRPr lang="en-GB"/>
          </a:p>
        </p:txBody>
      </p:sp>
      <p:sp>
        <p:nvSpPr>
          <p:cNvPr id="3077" name="Rectangle 5"/>
          <p:cNvSpPr>
            <a:spLocks noGrp="1" noChangeArrowheads="1"/>
          </p:cNvSpPr>
          <p:nvPr>
            <p:ph type="ftr" sz="quarter" idx="3"/>
          </p:nvPr>
        </p:nvSpPr>
        <p:spPr/>
        <p:txBody>
          <a:bodyPr/>
          <a:lstStyle>
            <a:lvl1pPr>
              <a:defRPr/>
            </a:lvl1pPr>
          </a:lstStyle>
          <a:p>
            <a:endParaRPr lang="en-GB"/>
          </a:p>
        </p:txBody>
      </p:sp>
      <p:sp>
        <p:nvSpPr>
          <p:cNvPr id="3078" name="Rectangle 6"/>
          <p:cNvSpPr>
            <a:spLocks noGrp="1" noChangeArrowheads="1"/>
          </p:cNvSpPr>
          <p:nvPr>
            <p:ph type="sldNum" sz="quarter" idx="4"/>
          </p:nvPr>
        </p:nvSpPr>
        <p:spPr/>
        <p:txBody>
          <a:bodyPr/>
          <a:lstStyle>
            <a:lvl1pPr>
              <a:defRPr/>
            </a:lvl1pPr>
          </a:lstStyle>
          <a:p>
            <a:fld id="{6A40BD37-EC3B-4379-8979-5453C3E89ED7}" type="slidenum">
              <a:rPr lang="en-GB"/>
              <a:pPr/>
              <a:t>‹#›</a:t>
            </a:fld>
            <a:endParaRPr lang="en-GB"/>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par>
                          <p:cTn id="10" fill="hold" nodeType="afterGroup">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075">
                                            <p:txEl>
                                              <p:pRg st="0" end="0"/>
                                            </p:txEl>
                                          </p:spTgt>
                                        </p:tgtEl>
                                        <p:attrNameLst>
                                          <p:attrName>style.visibility</p:attrName>
                                        </p:attrNameLst>
                                      </p:cBhvr>
                                      <p:to>
                                        <p:strVal val="visible"/>
                                      </p:to>
                                    </p:set>
                                    <p:animEffect transition="in" filter="fade">
                                      <p:cBhvr>
                                        <p:cTn id="13" dur="1000"/>
                                        <p:tgtEl>
                                          <p:spTgt spid="3075">
                                            <p:txEl>
                                              <p:pRg st="0" end="0"/>
                                            </p:txEl>
                                          </p:spTgt>
                                        </p:tgtEl>
                                      </p:cBhvr>
                                    </p:animEffect>
                                    <p:anim calcmode="lin" valueType="num">
                                      <p:cBhvr>
                                        <p:cTn id="14" dur="10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0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build="p">
        <p:tmplLst>
          <p:tmpl lvl="1">
            <p:tnLst>
              <p:par>
                <p:cTn presetID="47" presetClass="entr" presetSubtype="0" fill="hold" nodeType="afterEffect">
                  <p:stCondLst>
                    <p:cond delay="0"/>
                  </p:stCondLst>
                  <p:childTnLst>
                    <p:set>
                      <p:cBhvr>
                        <p:cTn dur="1" fill="hold">
                          <p:stCondLst>
                            <p:cond delay="0"/>
                          </p:stCondLst>
                        </p:cTn>
                        <p:tgtEl>
                          <p:spTgt spid="3075"/>
                        </p:tgtEl>
                        <p:attrNameLst>
                          <p:attrName>style.visibility</p:attrName>
                        </p:attrNameLst>
                      </p:cBhvr>
                      <p:to>
                        <p:strVal val="visible"/>
                      </p:to>
                    </p:set>
                    <p:animEffect transition="in" filter="fade">
                      <p:cBhvr>
                        <p:cTn dur="1000"/>
                        <p:tgtEl>
                          <p:spTgt spid="3075"/>
                        </p:tgtEl>
                      </p:cBhvr>
                    </p:animEffect>
                    <p:anim calcmode="lin" valueType="num">
                      <p:cBhvr>
                        <p:cTn dur="1000" fill="hold"/>
                        <p:tgtEl>
                          <p:spTgt spid="3075"/>
                        </p:tgtEl>
                        <p:attrNameLst>
                          <p:attrName>ppt_x</p:attrName>
                        </p:attrNameLst>
                      </p:cBhvr>
                      <p:tavLst>
                        <p:tav tm="0">
                          <p:val>
                            <p:strVal val="#ppt_x"/>
                          </p:val>
                        </p:tav>
                        <p:tav tm="100000">
                          <p:val>
                            <p:strVal val="#ppt_x"/>
                          </p:val>
                        </p:tav>
                      </p:tavLst>
                    </p:anim>
                    <p:anim calcmode="lin" valueType="num">
                      <p:cBhvr>
                        <p:cTn dur="1000" fill="hold"/>
                        <p:tgtEl>
                          <p:spTgt spid="307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 xmlns:p14="http://schemas.microsoft.com/office/powerpoint/2010/main" val="3416682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833287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1151701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35538858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3841460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Tree>
    <p:extLst>
      <p:ext uri="{BB962C8B-B14F-4D97-AF65-F5344CB8AC3E}">
        <p14:creationId xmlns="" xmlns:p14="http://schemas.microsoft.com/office/powerpoint/2010/main" val="28285523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1050675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29460637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24137345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403633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631E44A3-7386-4801-BA60-8C1C8FA65676}" type="slidenum">
              <a:rPr lang="en-GB"/>
              <a:pPr/>
              <a:t>‹#›</a:t>
            </a:fld>
            <a:endParaRPr lang="en-GB"/>
          </a:p>
        </p:txBody>
      </p:sp>
    </p:spTree>
    <p:extLst>
      <p:ext uri="{BB962C8B-B14F-4D97-AF65-F5344CB8AC3E}">
        <p14:creationId xmlns="" xmlns:p14="http://schemas.microsoft.com/office/powerpoint/2010/main" val="101930580"/>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 xmlns:p14="http://schemas.microsoft.com/office/powerpoint/2010/main" val="846661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GB"/>
          </a:p>
        </p:txBody>
      </p:sp>
      <p:sp>
        <p:nvSpPr>
          <p:cNvPr id="5" name="Footer Placeholder 4"/>
          <p:cNvSpPr>
            <a:spLocks noGrp="1"/>
          </p:cNvSpPr>
          <p:nvPr>
            <p:ph type="ftr" sz="quarter" idx="11"/>
          </p:nvPr>
        </p:nvSpPr>
        <p:spPr/>
        <p:txBody>
          <a:bodyPr/>
          <a:lstStyle>
            <a:lvl1pPr>
              <a:defRPr/>
            </a:lvl1pPr>
          </a:lstStyle>
          <a:p>
            <a:endParaRPr lang="en-GB"/>
          </a:p>
        </p:txBody>
      </p:sp>
      <p:sp>
        <p:nvSpPr>
          <p:cNvPr id="6" name="Slide Number Placeholder 5"/>
          <p:cNvSpPr>
            <a:spLocks noGrp="1"/>
          </p:cNvSpPr>
          <p:nvPr>
            <p:ph type="sldNum" sz="quarter" idx="12"/>
          </p:nvPr>
        </p:nvSpPr>
        <p:spPr/>
        <p:txBody>
          <a:bodyPr/>
          <a:lstStyle>
            <a:lvl1pPr>
              <a:defRPr/>
            </a:lvl1pPr>
          </a:lstStyle>
          <a:p>
            <a:fld id="{CEE4D6C4-95D3-4314-9CFF-E2DCFECDCDC1}" type="slidenum">
              <a:rPr lang="en-GB"/>
              <a:pPr/>
              <a:t>‹#›</a:t>
            </a:fld>
            <a:endParaRPr lang="en-GB"/>
          </a:p>
        </p:txBody>
      </p:sp>
    </p:spTree>
    <p:extLst>
      <p:ext uri="{BB962C8B-B14F-4D97-AF65-F5344CB8AC3E}">
        <p14:creationId xmlns="" xmlns:p14="http://schemas.microsoft.com/office/powerpoint/2010/main" val="296914419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73025" y="836613"/>
            <a:ext cx="4441825" cy="5289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67250" y="836613"/>
            <a:ext cx="4441825" cy="5289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3DA050D7-B30B-47D3-A475-DEF975597EF8}" type="slidenum">
              <a:rPr lang="en-GB"/>
              <a:pPr/>
              <a:t>‹#›</a:t>
            </a:fld>
            <a:endParaRPr lang="en-GB"/>
          </a:p>
        </p:txBody>
      </p:sp>
    </p:spTree>
    <p:extLst>
      <p:ext uri="{BB962C8B-B14F-4D97-AF65-F5344CB8AC3E}">
        <p14:creationId xmlns="" xmlns:p14="http://schemas.microsoft.com/office/powerpoint/2010/main" val="97531107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GB"/>
          </a:p>
        </p:txBody>
      </p:sp>
      <p:sp>
        <p:nvSpPr>
          <p:cNvPr id="8" name="Footer Placeholder 7"/>
          <p:cNvSpPr>
            <a:spLocks noGrp="1"/>
          </p:cNvSpPr>
          <p:nvPr>
            <p:ph type="ftr" sz="quarter" idx="11"/>
          </p:nvPr>
        </p:nvSpPr>
        <p:spPr/>
        <p:txBody>
          <a:bodyPr/>
          <a:lstStyle>
            <a:lvl1pPr>
              <a:defRPr/>
            </a:lvl1pPr>
          </a:lstStyle>
          <a:p>
            <a:endParaRPr lang="en-GB"/>
          </a:p>
        </p:txBody>
      </p:sp>
      <p:sp>
        <p:nvSpPr>
          <p:cNvPr id="9" name="Slide Number Placeholder 8"/>
          <p:cNvSpPr>
            <a:spLocks noGrp="1"/>
          </p:cNvSpPr>
          <p:nvPr>
            <p:ph type="sldNum" sz="quarter" idx="12"/>
          </p:nvPr>
        </p:nvSpPr>
        <p:spPr/>
        <p:txBody>
          <a:bodyPr/>
          <a:lstStyle>
            <a:lvl1pPr>
              <a:defRPr/>
            </a:lvl1pPr>
          </a:lstStyle>
          <a:p>
            <a:fld id="{CCA44860-2001-4397-BD36-A409A344798A}" type="slidenum">
              <a:rPr lang="en-GB"/>
              <a:pPr/>
              <a:t>‹#›</a:t>
            </a:fld>
            <a:endParaRPr lang="en-GB"/>
          </a:p>
        </p:txBody>
      </p:sp>
    </p:spTree>
    <p:extLst>
      <p:ext uri="{BB962C8B-B14F-4D97-AF65-F5344CB8AC3E}">
        <p14:creationId xmlns="" xmlns:p14="http://schemas.microsoft.com/office/powerpoint/2010/main" val="54378221"/>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GB"/>
          </a:p>
        </p:txBody>
      </p:sp>
      <p:sp>
        <p:nvSpPr>
          <p:cNvPr id="4" name="Footer Placeholder 3"/>
          <p:cNvSpPr>
            <a:spLocks noGrp="1"/>
          </p:cNvSpPr>
          <p:nvPr>
            <p:ph type="ftr" sz="quarter" idx="11"/>
          </p:nvPr>
        </p:nvSpPr>
        <p:spPr/>
        <p:txBody>
          <a:bodyPr/>
          <a:lstStyle>
            <a:lvl1pPr>
              <a:defRPr/>
            </a:lvl1pPr>
          </a:lstStyle>
          <a:p>
            <a:endParaRPr lang="en-GB"/>
          </a:p>
        </p:txBody>
      </p:sp>
      <p:sp>
        <p:nvSpPr>
          <p:cNvPr id="5" name="Slide Number Placeholder 4"/>
          <p:cNvSpPr>
            <a:spLocks noGrp="1"/>
          </p:cNvSpPr>
          <p:nvPr>
            <p:ph type="sldNum" sz="quarter" idx="12"/>
          </p:nvPr>
        </p:nvSpPr>
        <p:spPr/>
        <p:txBody>
          <a:bodyPr/>
          <a:lstStyle>
            <a:lvl1pPr>
              <a:defRPr/>
            </a:lvl1pPr>
          </a:lstStyle>
          <a:p>
            <a:fld id="{2D796802-0AAB-4B87-B1DE-9E407EC737D4}" type="slidenum">
              <a:rPr lang="en-GB"/>
              <a:pPr/>
              <a:t>‹#›</a:t>
            </a:fld>
            <a:endParaRPr lang="en-GB"/>
          </a:p>
        </p:txBody>
      </p:sp>
    </p:spTree>
    <p:extLst>
      <p:ext uri="{BB962C8B-B14F-4D97-AF65-F5344CB8AC3E}">
        <p14:creationId xmlns="" xmlns:p14="http://schemas.microsoft.com/office/powerpoint/2010/main" val="110393736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GB"/>
          </a:p>
        </p:txBody>
      </p:sp>
      <p:sp>
        <p:nvSpPr>
          <p:cNvPr id="3" name="Footer Placeholder 2"/>
          <p:cNvSpPr>
            <a:spLocks noGrp="1"/>
          </p:cNvSpPr>
          <p:nvPr>
            <p:ph type="ftr" sz="quarter" idx="11"/>
          </p:nvPr>
        </p:nvSpPr>
        <p:spPr/>
        <p:txBody>
          <a:bodyPr/>
          <a:lstStyle>
            <a:lvl1pPr>
              <a:defRPr/>
            </a:lvl1pPr>
          </a:lstStyle>
          <a:p>
            <a:endParaRPr lang="en-GB"/>
          </a:p>
        </p:txBody>
      </p:sp>
      <p:sp>
        <p:nvSpPr>
          <p:cNvPr id="4" name="Slide Number Placeholder 3"/>
          <p:cNvSpPr>
            <a:spLocks noGrp="1"/>
          </p:cNvSpPr>
          <p:nvPr>
            <p:ph type="sldNum" sz="quarter" idx="12"/>
          </p:nvPr>
        </p:nvSpPr>
        <p:spPr/>
        <p:txBody>
          <a:bodyPr/>
          <a:lstStyle>
            <a:lvl1pPr>
              <a:defRPr/>
            </a:lvl1pPr>
          </a:lstStyle>
          <a:p>
            <a:fld id="{7BD958D9-E639-46AC-BD63-9A3E46C1A5CD}" type="slidenum">
              <a:rPr lang="en-GB"/>
              <a:pPr/>
              <a:t>‹#›</a:t>
            </a:fld>
            <a:endParaRPr lang="en-GB"/>
          </a:p>
        </p:txBody>
      </p:sp>
    </p:spTree>
    <p:extLst>
      <p:ext uri="{BB962C8B-B14F-4D97-AF65-F5344CB8AC3E}">
        <p14:creationId xmlns="" xmlns:p14="http://schemas.microsoft.com/office/powerpoint/2010/main" val="228220629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AAACAAB0-4850-48A7-9483-515416267F76}" type="slidenum">
              <a:rPr lang="en-GB"/>
              <a:pPr/>
              <a:t>‹#›</a:t>
            </a:fld>
            <a:endParaRPr lang="en-GB"/>
          </a:p>
        </p:txBody>
      </p:sp>
    </p:spTree>
    <p:extLst>
      <p:ext uri="{BB962C8B-B14F-4D97-AF65-F5344CB8AC3E}">
        <p14:creationId xmlns="" xmlns:p14="http://schemas.microsoft.com/office/powerpoint/2010/main" val="43344891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GB"/>
          </a:p>
        </p:txBody>
      </p:sp>
      <p:sp>
        <p:nvSpPr>
          <p:cNvPr id="6" name="Footer Placeholder 5"/>
          <p:cNvSpPr>
            <a:spLocks noGrp="1"/>
          </p:cNvSpPr>
          <p:nvPr>
            <p:ph type="ftr" sz="quarter" idx="11"/>
          </p:nvPr>
        </p:nvSpPr>
        <p:spPr/>
        <p:txBody>
          <a:bodyPr/>
          <a:lstStyle>
            <a:lvl1pPr>
              <a:defRPr/>
            </a:lvl1pPr>
          </a:lstStyle>
          <a:p>
            <a:endParaRPr lang="en-GB"/>
          </a:p>
        </p:txBody>
      </p:sp>
      <p:sp>
        <p:nvSpPr>
          <p:cNvPr id="7" name="Slide Number Placeholder 6"/>
          <p:cNvSpPr>
            <a:spLocks noGrp="1"/>
          </p:cNvSpPr>
          <p:nvPr>
            <p:ph type="sldNum" sz="quarter" idx="12"/>
          </p:nvPr>
        </p:nvSpPr>
        <p:spPr/>
        <p:txBody>
          <a:bodyPr/>
          <a:lstStyle>
            <a:lvl1pPr>
              <a:defRPr/>
            </a:lvl1pPr>
          </a:lstStyle>
          <a:p>
            <a:fld id="{6BA9CA89-D614-4627-92E5-71128FCA9A2E}" type="slidenum">
              <a:rPr lang="en-GB"/>
              <a:pPr/>
              <a:t>‹#›</a:t>
            </a:fld>
            <a:endParaRPr lang="en-GB"/>
          </a:p>
        </p:txBody>
      </p:sp>
    </p:spTree>
    <p:extLst>
      <p:ext uri="{BB962C8B-B14F-4D97-AF65-F5344CB8AC3E}">
        <p14:creationId xmlns="" xmlns:p14="http://schemas.microsoft.com/office/powerpoint/2010/main" val="41230329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hyperlink" Target="http://www.m62.net/" TargetMode="External"/><Relationship Id="rId18" Type="http://schemas.openxmlformats.org/officeDocument/2006/relationships/image" Target="../media/image5.png"/><Relationship Id="rId3" Type="http://schemas.openxmlformats.org/officeDocument/2006/relationships/slideLayout" Target="../slideLayouts/slideLayout12.xml"/><Relationship Id="rId21" Type="http://schemas.openxmlformats.org/officeDocument/2006/relationships/image" Target="../media/image7.png"/><Relationship Id="rId7" Type="http://schemas.openxmlformats.org/officeDocument/2006/relationships/slideLayout" Target="../slideLayouts/slideLayout16.xml"/><Relationship Id="rId12" Type="http://schemas.openxmlformats.org/officeDocument/2006/relationships/theme" Target="../theme/theme2.xml"/><Relationship Id="rId17" Type="http://schemas.openxmlformats.org/officeDocument/2006/relationships/hyperlink" Target="http://www.m62.net/powerpoint-slides/" TargetMode="External"/><Relationship Id="rId2" Type="http://schemas.openxmlformats.org/officeDocument/2006/relationships/slideLayout" Target="../slideLayouts/slideLayout11.xml"/><Relationship Id="rId16" Type="http://schemas.openxmlformats.org/officeDocument/2006/relationships/image" Target="../media/image4.png"/><Relationship Id="rId20" Type="http://schemas.openxmlformats.org/officeDocument/2006/relationships/image" Target="../media/image6.png"/><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hyperlink" Target="http://www.m62.net/presentation-theory/bullet-points-dont-work/beyond-bullet-points/" TargetMode="External"/><Relationship Id="rId10" Type="http://schemas.openxmlformats.org/officeDocument/2006/relationships/slideLayout" Target="../slideLayouts/slideLayout19.xml"/><Relationship Id="rId19" Type="http://schemas.openxmlformats.org/officeDocument/2006/relationships/hyperlink" Target="http://www.m62.net/powerpoint-training/" TargetMode="Externa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099AE"/>
        </a:solidFill>
        <a:effectLst/>
      </p:bgPr>
    </p:bg>
    <p:spTree>
      <p:nvGrpSpPr>
        <p:cNvPr id="1" name=""/>
        <p:cNvGrpSpPr/>
        <p:nvPr/>
      </p:nvGrpSpPr>
      <p:grpSpPr>
        <a:xfrm>
          <a:off x="0" y="0"/>
          <a:ext cx="0" cy="0"/>
          <a:chOff x="0" y="0"/>
          <a:chExt cx="0" cy="0"/>
        </a:xfrm>
      </p:grpSpPr>
      <p:pic>
        <p:nvPicPr>
          <p:cNvPr id="1036" name="Picture 12" descr="C:\Users\andersonl\Desktop\Logistics slide.jpg"/>
          <p:cNvPicPr>
            <a:picLocks noChangeAspect="1" noChangeArrowheads="1"/>
          </p:cNvPicPr>
          <p:nvPr/>
        </p:nvPicPr>
        <p:blipFill>
          <a:blip r:embed="rId11" cstate="print">
            <a:extLst>
              <a:ext uri="{28A0092B-C50C-407E-A947-70E740481C1C}">
                <a14:useLocalDpi xmlns="" xmlns:a14="http://schemas.microsoft.com/office/drawing/2010/main" val="0"/>
              </a:ext>
            </a:extLst>
          </a:blip>
          <a:srcRect/>
          <a:stretch>
            <a:fillRect/>
          </a:stretch>
        </p:blipFill>
        <p:spPr bwMode="auto">
          <a:xfrm>
            <a:off x="4070" y="5179"/>
            <a:ext cx="9144000" cy="6858001"/>
          </a:xfrm>
          <a:prstGeom prst="rect">
            <a:avLst/>
          </a:prstGeom>
          <a:noFill/>
          <a:extLst>
            <a:ext uri="{909E8E84-426E-40DD-AFC4-6F175D3DCCD1}">
              <a14:hiddenFill xmlns="" xmlns:a14="http://schemas.microsoft.com/office/drawing/2010/main">
                <a:solidFill>
                  <a:srgbClr val="FFFFFF"/>
                </a:solidFill>
              </a14:hiddenFill>
            </a:ext>
          </a:extLst>
        </p:spPr>
      </p:pic>
      <p:sp>
        <p:nvSpPr>
          <p:cNvPr id="1027" name="Rectangle 3"/>
          <p:cNvSpPr>
            <a:spLocks noGrp="1" noChangeArrowheads="1"/>
          </p:cNvSpPr>
          <p:nvPr>
            <p:ph type="body" idx="1"/>
          </p:nvPr>
        </p:nvSpPr>
        <p:spPr bwMode="auto">
          <a:xfrm>
            <a:off x="73025" y="836613"/>
            <a:ext cx="9036050" cy="52895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smtClean="0"/>
          </a:p>
        </p:txBody>
      </p:sp>
      <p:sp>
        <p:nvSpPr>
          <p:cNvPr id="1026" name="Rectangle 2"/>
          <p:cNvSpPr>
            <a:spLocks noGrp="1" noChangeArrowheads="1"/>
          </p:cNvSpPr>
          <p:nvPr>
            <p:ph type="title"/>
          </p:nvPr>
        </p:nvSpPr>
        <p:spPr bwMode="auto">
          <a:xfrm>
            <a:off x="1692275" y="188913"/>
            <a:ext cx="7416800" cy="490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33" name="Rectangle 9"/>
          <p:cNvSpPr>
            <a:spLocks noGrp="1" noChangeArrowheads="1"/>
          </p:cNvSpPr>
          <p:nvPr>
            <p:ph type="dt" sz="half" idx="2"/>
          </p:nvPr>
        </p:nvSpPr>
        <p:spPr bwMode="auto">
          <a:xfrm>
            <a:off x="2916238" y="6337300"/>
            <a:ext cx="1584325"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solidFill>
                  <a:schemeClr val="bg1"/>
                </a:solidFill>
              </a:defRPr>
            </a:lvl1pPr>
          </a:lstStyle>
          <a:p>
            <a:endParaRPr lang="en-GB"/>
          </a:p>
        </p:txBody>
      </p:sp>
      <p:sp>
        <p:nvSpPr>
          <p:cNvPr id="1034" name="Rectangle 10"/>
          <p:cNvSpPr>
            <a:spLocks noGrp="1" noChangeArrowheads="1"/>
          </p:cNvSpPr>
          <p:nvPr>
            <p:ph type="ftr" sz="quarter" idx="3"/>
          </p:nvPr>
        </p:nvSpPr>
        <p:spPr bwMode="auto">
          <a:xfrm>
            <a:off x="4572000" y="6337300"/>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solidFill>
                  <a:schemeClr val="bg1"/>
                </a:solidFill>
              </a:defRPr>
            </a:lvl1pPr>
          </a:lstStyle>
          <a:p>
            <a:endParaRPr lang="en-GB"/>
          </a:p>
        </p:txBody>
      </p:sp>
      <p:sp>
        <p:nvSpPr>
          <p:cNvPr id="1035" name="Rectangle 11"/>
          <p:cNvSpPr>
            <a:spLocks noGrp="1" noChangeArrowheads="1"/>
          </p:cNvSpPr>
          <p:nvPr>
            <p:ph type="sldNum" sz="quarter" idx="4"/>
          </p:nvPr>
        </p:nvSpPr>
        <p:spPr bwMode="auto">
          <a:xfrm>
            <a:off x="7947025" y="6337300"/>
            <a:ext cx="116205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solidFill>
                  <a:schemeClr val="bg1"/>
                </a:solidFill>
              </a:defRPr>
            </a:lvl1pPr>
          </a:lstStyle>
          <a:p>
            <a:fld id="{961A7287-92C8-4220-A472-1A5495988633}" type="slidenum">
              <a:rPr lang="en-GB"/>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Lst>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right)">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r" rtl="0" eaLnBrk="1" fontAlgn="base" hangingPunct="1">
        <a:spcBef>
          <a:spcPct val="0"/>
        </a:spcBef>
        <a:spcAft>
          <a:spcPct val="0"/>
        </a:spcAft>
        <a:defRPr sz="2400">
          <a:solidFill>
            <a:schemeClr val="bg1"/>
          </a:solidFill>
          <a:latin typeface="+mj-lt"/>
          <a:ea typeface="+mj-ea"/>
          <a:cs typeface="+mj-cs"/>
        </a:defRPr>
      </a:lvl1pPr>
      <a:lvl2pPr algn="r" rtl="0" eaLnBrk="1" fontAlgn="base" hangingPunct="1">
        <a:spcBef>
          <a:spcPct val="0"/>
        </a:spcBef>
        <a:spcAft>
          <a:spcPct val="0"/>
        </a:spcAft>
        <a:defRPr sz="2400">
          <a:solidFill>
            <a:schemeClr val="bg1"/>
          </a:solidFill>
          <a:latin typeface="Arial" charset="0"/>
        </a:defRPr>
      </a:lvl2pPr>
      <a:lvl3pPr algn="r" rtl="0" eaLnBrk="1" fontAlgn="base" hangingPunct="1">
        <a:spcBef>
          <a:spcPct val="0"/>
        </a:spcBef>
        <a:spcAft>
          <a:spcPct val="0"/>
        </a:spcAft>
        <a:defRPr sz="2400">
          <a:solidFill>
            <a:schemeClr val="bg1"/>
          </a:solidFill>
          <a:latin typeface="Arial" charset="0"/>
        </a:defRPr>
      </a:lvl3pPr>
      <a:lvl4pPr algn="r" rtl="0" eaLnBrk="1" fontAlgn="base" hangingPunct="1">
        <a:spcBef>
          <a:spcPct val="0"/>
        </a:spcBef>
        <a:spcAft>
          <a:spcPct val="0"/>
        </a:spcAft>
        <a:defRPr sz="2400">
          <a:solidFill>
            <a:schemeClr val="bg1"/>
          </a:solidFill>
          <a:latin typeface="Arial" charset="0"/>
        </a:defRPr>
      </a:lvl4pPr>
      <a:lvl5pPr algn="r" rtl="0" eaLnBrk="1" fontAlgn="base" hangingPunct="1">
        <a:spcBef>
          <a:spcPct val="0"/>
        </a:spcBef>
        <a:spcAft>
          <a:spcPct val="0"/>
        </a:spcAft>
        <a:defRPr sz="2400">
          <a:solidFill>
            <a:schemeClr val="bg1"/>
          </a:solidFill>
          <a:latin typeface="Arial" charset="0"/>
        </a:defRPr>
      </a:lvl5pPr>
      <a:lvl6pPr marL="457200" algn="r" rtl="0" eaLnBrk="1" fontAlgn="base" hangingPunct="1">
        <a:spcBef>
          <a:spcPct val="0"/>
        </a:spcBef>
        <a:spcAft>
          <a:spcPct val="0"/>
        </a:spcAft>
        <a:defRPr sz="2400">
          <a:solidFill>
            <a:schemeClr val="bg1"/>
          </a:solidFill>
          <a:latin typeface="Arial" charset="0"/>
        </a:defRPr>
      </a:lvl6pPr>
      <a:lvl7pPr marL="914400" algn="r" rtl="0" eaLnBrk="1" fontAlgn="base" hangingPunct="1">
        <a:spcBef>
          <a:spcPct val="0"/>
        </a:spcBef>
        <a:spcAft>
          <a:spcPct val="0"/>
        </a:spcAft>
        <a:defRPr sz="2400">
          <a:solidFill>
            <a:schemeClr val="bg1"/>
          </a:solidFill>
          <a:latin typeface="Arial" charset="0"/>
        </a:defRPr>
      </a:lvl7pPr>
      <a:lvl8pPr marL="1371600" algn="r" rtl="0" eaLnBrk="1" fontAlgn="base" hangingPunct="1">
        <a:spcBef>
          <a:spcPct val="0"/>
        </a:spcBef>
        <a:spcAft>
          <a:spcPct val="0"/>
        </a:spcAft>
        <a:defRPr sz="2400">
          <a:solidFill>
            <a:schemeClr val="bg1"/>
          </a:solidFill>
          <a:latin typeface="Arial" charset="0"/>
        </a:defRPr>
      </a:lvl8pPr>
      <a:lvl9pPr marL="1828800" algn="r" rtl="0" eaLnBrk="1" fontAlgn="base" hangingPunct="1">
        <a:spcBef>
          <a:spcPct val="0"/>
        </a:spcBef>
        <a:spcAft>
          <a:spcPct val="0"/>
        </a:spcAft>
        <a:defRPr sz="2400">
          <a:solidFill>
            <a:schemeClr val="bg1"/>
          </a:solidFill>
          <a:latin typeface="Arial" charset="0"/>
        </a:defRPr>
      </a:lvl9pPr>
    </p:titleStyle>
    <p:bodyStyle>
      <a:lvl1pPr marL="342900" indent="-342900" algn="l" rtl="0" eaLnBrk="1" fontAlgn="base" hangingPunct="1">
        <a:spcBef>
          <a:spcPct val="20000"/>
        </a:spcBef>
        <a:spcAft>
          <a:spcPct val="0"/>
        </a:spcAft>
        <a:buChar char="•"/>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2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sz="16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9099AE"/>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0" y="0"/>
            <a:ext cx="9144000" cy="6858000"/>
          </a:xfrm>
          <a:prstGeom prst="rect">
            <a:avLst/>
          </a:prstGeom>
          <a:gradFill rotWithShape="1">
            <a:gsLst>
              <a:gs pos="0">
                <a:schemeClr val="bg1"/>
              </a:gs>
              <a:gs pos="100000">
                <a:srgbClr val="D9D9D9"/>
              </a:gs>
            </a:gsLst>
            <a:lin ang="5400000" scaled="1"/>
          </a:gra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pPr algn="ctr"/>
            <a:endParaRPr lang="en-US"/>
          </a:p>
        </p:txBody>
      </p:sp>
      <p:sp>
        <p:nvSpPr>
          <p:cNvPr id="6147" name="Rectangle 3"/>
          <p:cNvSpPr>
            <a:spLocks noChangeArrowheads="1"/>
          </p:cNvSpPr>
          <p:nvPr/>
        </p:nvSpPr>
        <p:spPr bwMode="auto">
          <a:xfrm>
            <a:off x="-93663" y="6453188"/>
            <a:ext cx="8532813"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ctr"/>
          <a:lstStyle/>
          <a:p>
            <a:pPr algn="r"/>
            <a:r>
              <a:rPr lang="en-GB" sz="1200">
                <a:solidFill>
                  <a:srgbClr val="4D4D4D"/>
                </a:solidFill>
                <a:latin typeface="Neo Sans" pitchFamily="34" charset="0"/>
              </a:rPr>
              <a:t>m62 visualcommunications is the global leader in presentation effectiveness, from offices in the UK, USA, and Singapore</a:t>
            </a:r>
          </a:p>
        </p:txBody>
      </p:sp>
      <p:pic>
        <p:nvPicPr>
          <p:cNvPr id="6148" name="Picture 4" descr="m62-logo">
            <a:hlinkClick r:id="rId13"/>
          </p:cNvPr>
          <p:cNvPicPr>
            <a:picLocks noChangeAspect="1" noChangeArrowheads="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02650" y="6484938"/>
            <a:ext cx="381000" cy="257175"/>
          </a:xfrm>
          <a:prstGeom prst="rect">
            <a:avLst/>
          </a:prstGeom>
          <a:noFill/>
          <a:extLst>
            <a:ext uri="{909E8E84-426E-40DD-AFC4-6F175D3DCCD1}">
              <a14:hiddenFill xmlns="" xmlns:a14="http://schemas.microsoft.com/office/drawing/2010/main">
                <a:solidFill>
                  <a:srgbClr val="FFFFFF"/>
                </a:solidFill>
              </a14:hiddenFill>
            </a:ext>
          </a:extLst>
        </p:spPr>
      </p:pic>
      <p:pic>
        <p:nvPicPr>
          <p:cNvPr id="6149" name="Picture 5" descr="1">
            <a:hlinkClick r:id="rId15"/>
          </p:cNvPr>
          <p:cNvPicPr>
            <a:picLocks noChangeAspect="1" noChangeArrowheads="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260350" y="777875"/>
            <a:ext cx="2000250" cy="1457325"/>
          </a:xfrm>
          <a:prstGeom prst="rect">
            <a:avLst/>
          </a:prstGeom>
          <a:noFill/>
          <a:extLst>
            <a:ext uri="{909E8E84-426E-40DD-AFC4-6F175D3DCCD1}">
              <a14:hiddenFill xmlns="" xmlns:a14="http://schemas.microsoft.com/office/drawing/2010/main">
                <a:solidFill>
                  <a:srgbClr val="FFFFFF"/>
                </a:solidFill>
              </a14:hiddenFill>
            </a:ext>
          </a:extLst>
        </p:spPr>
      </p:pic>
      <p:pic>
        <p:nvPicPr>
          <p:cNvPr id="6150" name="Picture 6" descr="2">
            <a:hlinkClick r:id="rId17"/>
          </p:cNvPr>
          <p:cNvPicPr>
            <a:picLocks noChangeAspect="1" noChangeArrowheads="1"/>
          </p:cNvPicPr>
          <p:nvPr/>
        </p:nvPicPr>
        <p:blipFill>
          <a:blip r:embed="rId18" cstate="print">
            <a:extLst>
              <a:ext uri="{28A0092B-C50C-407E-A947-70E740481C1C}">
                <a14:useLocalDpi xmlns="" xmlns:a14="http://schemas.microsoft.com/office/drawing/2010/main" val="0"/>
              </a:ext>
            </a:extLst>
          </a:blip>
          <a:srcRect/>
          <a:stretch>
            <a:fillRect/>
          </a:stretch>
        </p:blipFill>
        <p:spPr bwMode="auto">
          <a:xfrm>
            <a:off x="287338" y="2673350"/>
            <a:ext cx="2000250" cy="1457325"/>
          </a:xfrm>
          <a:prstGeom prst="rect">
            <a:avLst/>
          </a:prstGeom>
          <a:noFill/>
          <a:extLst>
            <a:ext uri="{909E8E84-426E-40DD-AFC4-6F175D3DCCD1}">
              <a14:hiddenFill xmlns="" xmlns:a14="http://schemas.microsoft.com/office/drawing/2010/main">
                <a:solidFill>
                  <a:srgbClr val="FFFFFF"/>
                </a:solidFill>
              </a14:hiddenFill>
            </a:ext>
          </a:extLst>
        </p:spPr>
      </p:pic>
      <p:pic>
        <p:nvPicPr>
          <p:cNvPr id="6151" name="Picture 7" descr="3">
            <a:hlinkClick r:id="rId19"/>
          </p:cNvPr>
          <p:cNvPicPr>
            <a:picLocks noChangeAspect="1" noChangeArrowheads="1"/>
          </p:cNvPicPr>
          <p:nvPr/>
        </p:nvPicPr>
        <p:blipFill>
          <a:blip r:embed="rId20" cstate="print">
            <a:extLst>
              <a:ext uri="{28A0092B-C50C-407E-A947-70E740481C1C}">
                <a14:useLocalDpi xmlns="" xmlns:a14="http://schemas.microsoft.com/office/drawing/2010/main" val="0"/>
              </a:ext>
            </a:extLst>
          </a:blip>
          <a:srcRect/>
          <a:stretch>
            <a:fillRect/>
          </a:stretch>
        </p:blipFill>
        <p:spPr bwMode="auto">
          <a:xfrm>
            <a:off x="287338" y="4568825"/>
            <a:ext cx="2000250" cy="1457325"/>
          </a:xfrm>
          <a:prstGeom prst="rect">
            <a:avLst/>
          </a:prstGeom>
          <a:noFill/>
          <a:extLst>
            <a:ext uri="{909E8E84-426E-40DD-AFC4-6F175D3DCCD1}">
              <a14:hiddenFill xmlns="" xmlns:a14="http://schemas.microsoft.com/office/drawing/2010/main">
                <a:solidFill>
                  <a:srgbClr val="FFFFFF"/>
                </a:solidFill>
              </a14:hiddenFill>
            </a:ext>
          </a:extLst>
        </p:spPr>
      </p:pic>
      <p:sp>
        <p:nvSpPr>
          <p:cNvPr id="6152" name="Text Box 8">
            <a:hlinkClick r:id="rId15"/>
          </p:cNvPr>
          <p:cNvSpPr txBox="1">
            <a:spLocks noChangeArrowheads="1"/>
          </p:cNvSpPr>
          <p:nvPr/>
        </p:nvSpPr>
        <p:spPr bwMode="auto">
          <a:xfrm>
            <a:off x="379413" y="2290763"/>
            <a:ext cx="1636712"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marL="457200" fontAlgn="base">
              <a:spcBef>
                <a:spcPct val="0"/>
              </a:spcBef>
              <a:spcAft>
                <a:spcPct val="0"/>
              </a:spcAft>
              <a:defRPr>
                <a:solidFill>
                  <a:schemeClr val="tx1"/>
                </a:solidFill>
                <a:latin typeface="Arial" charset="0"/>
              </a:defRPr>
            </a:lvl6pPr>
            <a:lvl7pPr marL="914400" fontAlgn="base">
              <a:spcBef>
                <a:spcPct val="0"/>
              </a:spcBef>
              <a:spcAft>
                <a:spcPct val="0"/>
              </a:spcAft>
              <a:defRPr>
                <a:solidFill>
                  <a:schemeClr val="tx1"/>
                </a:solidFill>
                <a:latin typeface="Arial" charset="0"/>
              </a:defRPr>
            </a:lvl7pPr>
            <a:lvl8pPr marL="1371600" fontAlgn="base">
              <a:spcBef>
                <a:spcPct val="0"/>
              </a:spcBef>
              <a:spcAft>
                <a:spcPct val="0"/>
              </a:spcAft>
              <a:defRPr>
                <a:solidFill>
                  <a:schemeClr val="tx1"/>
                </a:solidFill>
                <a:latin typeface="Arial" charset="0"/>
              </a:defRPr>
            </a:lvl8pPr>
            <a:lvl9pPr marL="1828800" fontAlgn="base">
              <a:spcBef>
                <a:spcPct val="0"/>
              </a:spcBef>
              <a:spcAft>
                <a:spcPct val="0"/>
              </a:spcAft>
              <a:defRPr>
                <a:solidFill>
                  <a:schemeClr val="tx1"/>
                </a:solidFill>
                <a:latin typeface="Arial" charset="0"/>
              </a:defRPr>
            </a:lvl9pPr>
          </a:lstStyle>
          <a:p>
            <a:r>
              <a:rPr lang="en-GB" sz="1400">
                <a:solidFill>
                  <a:srgbClr val="135971"/>
                </a:solidFill>
                <a:latin typeface="Neo Sans" pitchFamily="34" charset="0"/>
              </a:rPr>
              <a:t>Beyond Bullet Points</a:t>
            </a:r>
          </a:p>
        </p:txBody>
      </p:sp>
      <p:sp>
        <p:nvSpPr>
          <p:cNvPr id="6153" name="Text Box 9">
            <a:hlinkClick r:id="rId17"/>
          </p:cNvPr>
          <p:cNvSpPr txBox="1">
            <a:spLocks noChangeArrowheads="1"/>
          </p:cNvSpPr>
          <p:nvPr/>
        </p:nvSpPr>
        <p:spPr bwMode="auto">
          <a:xfrm>
            <a:off x="379413" y="4189413"/>
            <a:ext cx="1417637"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marL="457200" fontAlgn="base">
              <a:spcBef>
                <a:spcPct val="0"/>
              </a:spcBef>
              <a:spcAft>
                <a:spcPct val="0"/>
              </a:spcAft>
              <a:defRPr>
                <a:solidFill>
                  <a:schemeClr val="tx1"/>
                </a:solidFill>
                <a:latin typeface="Arial" charset="0"/>
              </a:defRPr>
            </a:lvl6pPr>
            <a:lvl7pPr marL="914400" fontAlgn="base">
              <a:spcBef>
                <a:spcPct val="0"/>
              </a:spcBef>
              <a:spcAft>
                <a:spcPct val="0"/>
              </a:spcAft>
              <a:defRPr>
                <a:solidFill>
                  <a:schemeClr val="tx1"/>
                </a:solidFill>
                <a:latin typeface="Arial" charset="0"/>
              </a:defRPr>
            </a:lvl7pPr>
            <a:lvl8pPr marL="1371600" fontAlgn="base">
              <a:spcBef>
                <a:spcPct val="0"/>
              </a:spcBef>
              <a:spcAft>
                <a:spcPct val="0"/>
              </a:spcAft>
              <a:defRPr>
                <a:solidFill>
                  <a:schemeClr val="tx1"/>
                </a:solidFill>
                <a:latin typeface="Arial" charset="0"/>
              </a:defRPr>
            </a:lvl8pPr>
            <a:lvl9pPr marL="1828800" fontAlgn="base">
              <a:spcBef>
                <a:spcPct val="0"/>
              </a:spcBef>
              <a:spcAft>
                <a:spcPct val="0"/>
              </a:spcAft>
              <a:defRPr>
                <a:solidFill>
                  <a:schemeClr val="tx1"/>
                </a:solidFill>
                <a:latin typeface="Arial" charset="0"/>
              </a:defRPr>
            </a:lvl9pPr>
          </a:lstStyle>
          <a:p>
            <a:r>
              <a:rPr lang="en-GB" sz="1400">
                <a:solidFill>
                  <a:srgbClr val="135971"/>
                </a:solidFill>
                <a:latin typeface="Neo Sans" pitchFamily="34" charset="0"/>
              </a:rPr>
              <a:t>PowerPoint Slides</a:t>
            </a:r>
          </a:p>
        </p:txBody>
      </p:sp>
      <p:sp>
        <p:nvSpPr>
          <p:cNvPr id="6154" name="Text Box 10">
            <a:hlinkClick r:id="rId19"/>
          </p:cNvPr>
          <p:cNvSpPr txBox="1">
            <a:spLocks noChangeArrowheads="1"/>
          </p:cNvSpPr>
          <p:nvPr/>
        </p:nvSpPr>
        <p:spPr bwMode="auto">
          <a:xfrm>
            <a:off x="379413" y="6084888"/>
            <a:ext cx="1598612"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lvl1pPr>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marL="457200" fontAlgn="base">
              <a:spcBef>
                <a:spcPct val="0"/>
              </a:spcBef>
              <a:spcAft>
                <a:spcPct val="0"/>
              </a:spcAft>
              <a:defRPr>
                <a:solidFill>
                  <a:schemeClr val="tx1"/>
                </a:solidFill>
                <a:latin typeface="Arial" charset="0"/>
              </a:defRPr>
            </a:lvl6pPr>
            <a:lvl7pPr marL="914400" fontAlgn="base">
              <a:spcBef>
                <a:spcPct val="0"/>
              </a:spcBef>
              <a:spcAft>
                <a:spcPct val="0"/>
              </a:spcAft>
              <a:defRPr>
                <a:solidFill>
                  <a:schemeClr val="tx1"/>
                </a:solidFill>
                <a:latin typeface="Arial" charset="0"/>
              </a:defRPr>
            </a:lvl7pPr>
            <a:lvl8pPr marL="1371600" fontAlgn="base">
              <a:spcBef>
                <a:spcPct val="0"/>
              </a:spcBef>
              <a:spcAft>
                <a:spcPct val="0"/>
              </a:spcAft>
              <a:defRPr>
                <a:solidFill>
                  <a:schemeClr val="tx1"/>
                </a:solidFill>
                <a:latin typeface="Arial" charset="0"/>
              </a:defRPr>
            </a:lvl8pPr>
            <a:lvl9pPr marL="1828800" fontAlgn="base">
              <a:spcBef>
                <a:spcPct val="0"/>
              </a:spcBef>
              <a:spcAft>
                <a:spcPct val="0"/>
              </a:spcAft>
              <a:defRPr>
                <a:solidFill>
                  <a:schemeClr val="tx1"/>
                </a:solidFill>
                <a:latin typeface="Arial" charset="0"/>
              </a:defRPr>
            </a:lvl9pPr>
          </a:lstStyle>
          <a:p>
            <a:r>
              <a:rPr lang="en-GB" sz="1400">
                <a:solidFill>
                  <a:srgbClr val="135971"/>
                </a:solidFill>
                <a:latin typeface="Neo Sans" pitchFamily="34" charset="0"/>
              </a:rPr>
              <a:t>PowerPoint Training</a:t>
            </a:r>
          </a:p>
        </p:txBody>
      </p:sp>
      <p:pic>
        <p:nvPicPr>
          <p:cNvPr id="6155" name="Picture 11" descr="bg"/>
          <p:cNvPicPr>
            <a:picLocks noChangeAspect="1" noChangeArrowheads="1"/>
          </p:cNvPicPr>
          <p:nvPr/>
        </p:nvPicPr>
        <p:blipFill>
          <a:blip r:embed="rId21" cstate="print">
            <a:extLst>
              <a:ext uri="{28A0092B-C50C-407E-A947-70E740481C1C}">
                <a14:useLocalDpi xmlns="" xmlns:a14="http://schemas.microsoft.com/office/drawing/2010/main" val="0"/>
              </a:ext>
            </a:extLst>
          </a:blip>
          <a:srcRect/>
          <a:stretch>
            <a:fillRect/>
          </a:stretch>
        </p:blipFill>
        <p:spPr bwMode="auto">
          <a:xfrm>
            <a:off x="2520950" y="777875"/>
            <a:ext cx="6362700" cy="5248275"/>
          </a:xfrm>
          <a:prstGeom prst="rect">
            <a:avLst/>
          </a:prstGeom>
          <a:noFill/>
          <a:extLst>
            <a:ext uri="{909E8E84-426E-40DD-AFC4-6F175D3DCCD1}">
              <a14:hiddenFill xmlns="" xmlns:a14="http://schemas.microsoft.com/office/drawing/2010/main">
                <a:solidFill>
                  <a:srgbClr val="FFFFFF"/>
                </a:solidFill>
              </a14:hiddenFill>
            </a:ext>
          </a:extLst>
        </p:spPr>
      </p:pic>
      <p:sp>
        <p:nvSpPr>
          <p:cNvPr id="6156" name="Text Box 12"/>
          <p:cNvSpPr txBox="1">
            <a:spLocks noChangeArrowheads="1"/>
          </p:cNvSpPr>
          <p:nvPr/>
        </p:nvSpPr>
        <p:spPr bwMode="auto">
          <a:xfrm>
            <a:off x="28575" y="188913"/>
            <a:ext cx="9115425" cy="3667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ctr"/>
          <a:lstStyle>
            <a:lvl1pPr>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marL="457200" fontAlgn="base">
              <a:spcBef>
                <a:spcPct val="0"/>
              </a:spcBef>
              <a:spcAft>
                <a:spcPct val="0"/>
              </a:spcAft>
              <a:defRPr>
                <a:solidFill>
                  <a:schemeClr val="tx1"/>
                </a:solidFill>
                <a:latin typeface="Arial" charset="0"/>
              </a:defRPr>
            </a:lvl6pPr>
            <a:lvl7pPr marL="914400" fontAlgn="base">
              <a:spcBef>
                <a:spcPct val="0"/>
              </a:spcBef>
              <a:spcAft>
                <a:spcPct val="0"/>
              </a:spcAft>
              <a:defRPr>
                <a:solidFill>
                  <a:schemeClr val="tx1"/>
                </a:solidFill>
                <a:latin typeface="Arial" charset="0"/>
              </a:defRPr>
            </a:lvl7pPr>
            <a:lvl8pPr marL="1371600" fontAlgn="base">
              <a:spcBef>
                <a:spcPct val="0"/>
              </a:spcBef>
              <a:spcAft>
                <a:spcPct val="0"/>
              </a:spcAft>
              <a:defRPr>
                <a:solidFill>
                  <a:schemeClr val="tx1"/>
                </a:solidFill>
                <a:latin typeface="Arial" charset="0"/>
              </a:defRPr>
            </a:lvl8pPr>
            <a:lvl9pPr marL="1828800" fontAlgn="base">
              <a:spcBef>
                <a:spcPct val="0"/>
              </a:spcBef>
              <a:spcAft>
                <a:spcPct val="0"/>
              </a:spcAft>
              <a:defRPr>
                <a:solidFill>
                  <a:schemeClr val="tx1"/>
                </a:solidFill>
                <a:latin typeface="Arial" charset="0"/>
              </a:defRPr>
            </a:lvl9pPr>
          </a:lstStyle>
          <a:p>
            <a:pPr algn="ctr"/>
            <a:r>
              <a:rPr lang="en-GB" sz="2100">
                <a:solidFill>
                  <a:srgbClr val="333333"/>
                </a:solidFill>
                <a:latin typeface="Neo Sans" pitchFamily="34" charset="0"/>
              </a:rPr>
              <a:t>It’s not the </a:t>
            </a:r>
            <a:r>
              <a:rPr lang="en-GB" sz="2100" b="1">
                <a:solidFill>
                  <a:srgbClr val="333333"/>
                </a:solidFill>
                <a:latin typeface="Neo Sans" pitchFamily="34" charset="0"/>
              </a:rPr>
              <a:t>design</a:t>
            </a:r>
            <a:r>
              <a:rPr lang="en-GB" sz="2100">
                <a:solidFill>
                  <a:srgbClr val="333333"/>
                </a:solidFill>
                <a:latin typeface="Neo Sans" pitchFamily="34" charset="0"/>
              </a:rPr>
              <a:t> of your template, it’s what you </a:t>
            </a:r>
            <a:r>
              <a:rPr lang="en-GB" sz="2100" b="1">
                <a:solidFill>
                  <a:srgbClr val="333333"/>
                </a:solidFill>
                <a:latin typeface="Neo Sans" pitchFamily="34" charset="0"/>
              </a:rPr>
              <a:t>do with it</a:t>
            </a:r>
            <a:r>
              <a:rPr lang="en-GB" sz="2100">
                <a:solidFill>
                  <a:srgbClr val="333333"/>
                </a:solidFill>
                <a:latin typeface="Neo Sans" pitchFamily="34" charset="0"/>
              </a:rPr>
              <a:t> that counts</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2000">
          <a:solidFill>
            <a:srgbClr val="333333"/>
          </a:solidFill>
          <a:latin typeface="+mj-lt"/>
          <a:ea typeface="+mj-ea"/>
          <a:cs typeface="+mj-cs"/>
        </a:defRPr>
      </a:lvl1pPr>
      <a:lvl2pPr algn="ctr" rtl="0" fontAlgn="base">
        <a:spcBef>
          <a:spcPct val="0"/>
        </a:spcBef>
        <a:spcAft>
          <a:spcPct val="0"/>
        </a:spcAft>
        <a:defRPr sz="2000">
          <a:solidFill>
            <a:srgbClr val="333333"/>
          </a:solidFill>
          <a:latin typeface="Neo Sans" pitchFamily="34" charset="0"/>
        </a:defRPr>
      </a:lvl2pPr>
      <a:lvl3pPr algn="ctr" rtl="0" fontAlgn="base">
        <a:spcBef>
          <a:spcPct val="0"/>
        </a:spcBef>
        <a:spcAft>
          <a:spcPct val="0"/>
        </a:spcAft>
        <a:defRPr sz="2000">
          <a:solidFill>
            <a:srgbClr val="333333"/>
          </a:solidFill>
          <a:latin typeface="Neo Sans" pitchFamily="34" charset="0"/>
        </a:defRPr>
      </a:lvl3pPr>
      <a:lvl4pPr algn="ctr" rtl="0" fontAlgn="base">
        <a:spcBef>
          <a:spcPct val="0"/>
        </a:spcBef>
        <a:spcAft>
          <a:spcPct val="0"/>
        </a:spcAft>
        <a:defRPr sz="2000">
          <a:solidFill>
            <a:srgbClr val="333333"/>
          </a:solidFill>
          <a:latin typeface="Neo Sans" pitchFamily="34" charset="0"/>
        </a:defRPr>
      </a:lvl4pPr>
      <a:lvl5pPr algn="ctr" rtl="0" fontAlgn="base">
        <a:spcBef>
          <a:spcPct val="0"/>
        </a:spcBef>
        <a:spcAft>
          <a:spcPct val="0"/>
        </a:spcAft>
        <a:defRPr sz="2000">
          <a:solidFill>
            <a:srgbClr val="333333"/>
          </a:solidFill>
          <a:latin typeface="Neo Sans" pitchFamily="34" charset="0"/>
        </a:defRPr>
      </a:lvl5pPr>
      <a:lvl6pPr marL="457200" algn="ctr" rtl="0" fontAlgn="base">
        <a:spcBef>
          <a:spcPct val="0"/>
        </a:spcBef>
        <a:spcAft>
          <a:spcPct val="0"/>
        </a:spcAft>
        <a:defRPr sz="2000">
          <a:solidFill>
            <a:srgbClr val="333333"/>
          </a:solidFill>
          <a:latin typeface="Neo Sans" pitchFamily="34" charset="0"/>
        </a:defRPr>
      </a:lvl6pPr>
      <a:lvl7pPr marL="914400" algn="ctr" rtl="0" fontAlgn="base">
        <a:spcBef>
          <a:spcPct val="0"/>
        </a:spcBef>
        <a:spcAft>
          <a:spcPct val="0"/>
        </a:spcAft>
        <a:defRPr sz="2000">
          <a:solidFill>
            <a:srgbClr val="333333"/>
          </a:solidFill>
          <a:latin typeface="Neo Sans" pitchFamily="34" charset="0"/>
        </a:defRPr>
      </a:lvl7pPr>
      <a:lvl8pPr marL="1371600" algn="ctr" rtl="0" fontAlgn="base">
        <a:spcBef>
          <a:spcPct val="0"/>
        </a:spcBef>
        <a:spcAft>
          <a:spcPct val="0"/>
        </a:spcAft>
        <a:defRPr sz="2000">
          <a:solidFill>
            <a:srgbClr val="333333"/>
          </a:solidFill>
          <a:latin typeface="Neo Sans" pitchFamily="34" charset="0"/>
        </a:defRPr>
      </a:lvl8pPr>
      <a:lvl9pPr marL="1828800" algn="ctr" rtl="0" fontAlgn="base">
        <a:spcBef>
          <a:spcPct val="0"/>
        </a:spcBef>
        <a:spcAft>
          <a:spcPct val="0"/>
        </a:spcAft>
        <a:defRPr sz="2000">
          <a:solidFill>
            <a:srgbClr val="333333"/>
          </a:solidFill>
          <a:latin typeface="Neo Sans"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wmf"/><Relationship Id="rId7" Type="http://schemas.openxmlformats.org/officeDocument/2006/relationships/image" Target="../media/image18.wmf"/><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8600" y="1295400"/>
            <a:ext cx="8208963" cy="1470025"/>
          </a:xfrm>
        </p:spPr>
        <p:txBody>
          <a:bodyPr/>
          <a:lstStyle/>
          <a:p>
            <a:r>
              <a:rPr lang="en-US" sz="3600" dirty="0" smtClean="0"/>
              <a:t>Value Analysis Connecting (VAC) method and evaluation of traffic safety projects performance </a:t>
            </a:r>
            <a:br>
              <a:rPr lang="en-US" sz="3600" dirty="0" smtClean="0"/>
            </a:br>
            <a:endParaRPr lang="en-US" sz="3600" dirty="0"/>
          </a:p>
        </p:txBody>
      </p:sp>
      <p:sp>
        <p:nvSpPr>
          <p:cNvPr id="2051" name="Rectangle 3"/>
          <p:cNvSpPr>
            <a:spLocks noGrp="1" noChangeArrowheads="1"/>
          </p:cNvSpPr>
          <p:nvPr>
            <p:ph type="subTitle" idx="1"/>
          </p:nvPr>
        </p:nvSpPr>
        <p:spPr>
          <a:xfrm>
            <a:off x="228600" y="3124200"/>
            <a:ext cx="4191000" cy="1676400"/>
          </a:xfrm>
        </p:spPr>
        <p:txBody>
          <a:bodyPr/>
          <a:lstStyle/>
          <a:p>
            <a:pPr algn="l">
              <a:spcBef>
                <a:spcPts val="0"/>
              </a:spcBef>
              <a:spcAft>
                <a:spcPts val="0"/>
              </a:spcAft>
              <a:tabLst>
                <a:tab pos="2637155" algn="ctr"/>
                <a:tab pos="5274310" algn="r"/>
              </a:tabLst>
            </a:pPr>
            <a:r>
              <a:rPr lang="en-US" sz="2400" dirty="0" smtClean="0">
                <a:latin typeface="Times New Roman" pitchFamily="18" charset="0"/>
                <a:ea typeface="MS Mincho"/>
                <a:cs typeface="Times New Roman" pitchFamily="18" charset="0"/>
              </a:rPr>
              <a:t>5</a:t>
            </a:r>
            <a:r>
              <a:rPr lang="en-US" sz="2400" baseline="30000" dirty="0" smtClean="0">
                <a:latin typeface="Times New Roman" pitchFamily="18" charset="0"/>
                <a:ea typeface="MS Mincho"/>
                <a:cs typeface="Times New Roman" pitchFamily="18" charset="0"/>
              </a:rPr>
              <a:t>th</a:t>
            </a:r>
            <a:r>
              <a:rPr lang="en-US" sz="2400" dirty="0" smtClean="0">
                <a:latin typeface="Times New Roman" pitchFamily="18" charset="0"/>
                <a:ea typeface="MS Mincho"/>
                <a:cs typeface="Times New Roman" pitchFamily="18" charset="0"/>
              </a:rPr>
              <a:t> ATRANS Symposium</a:t>
            </a:r>
          </a:p>
          <a:p>
            <a:pPr algn="l">
              <a:spcBef>
                <a:spcPts val="0"/>
              </a:spcBef>
              <a:spcAft>
                <a:spcPts val="0"/>
              </a:spcAft>
              <a:tabLst>
                <a:tab pos="2637155" algn="ctr"/>
                <a:tab pos="5274310" algn="r"/>
              </a:tabLst>
            </a:pPr>
            <a:r>
              <a:rPr lang="en-US" sz="2400" dirty="0" smtClean="0">
                <a:latin typeface="Times New Roman" pitchFamily="18" charset="0"/>
                <a:ea typeface="MS Mincho"/>
                <a:cs typeface="Times New Roman" pitchFamily="18" charset="0"/>
              </a:rPr>
              <a:t>Main Symposium Session</a:t>
            </a:r>
            <a:endParaRPr lang="en-US" sz="2400" dirty="0" smtClean="0">
              <a:latin typeface="Times New Roman" pitchFamily="18" charset="0"/>
              <a:ea typeface="MS Mincho"/>
              <a:cs typeface="Times New Roman" pitchFamily="18" charset="0"/>
            </a:endParaRPr>
          </a:p>
          <a:p>
            <a:pPr algn="l">
              <a:spcBef>
                <a:spcPts val="0"/>
              </a:spcBef>
              <a:spcAft>
                <a:spcPts val="0"/>
              </a:spcAft>
              <a:tabLst>
                <a:tab pos="2637155" algn="ctr"/>
                <a:tab pos="5274310" algn="r"/>
                <a:tab pos="2637155" algn="ctr"/>
                <a:tab pos="4140835" algn="r"/>
                <a:tab pos="5274310" algn="r"/>
              </a:tabLst>
            </a:pPr>
            <a:r>
              <a:rPr lang="en-US" sz="2400" dirty="0" smtClean="0">
                <a:latin typeface="Times New Roman" pitchFamily="18" charset="0"/>
                <a:ea typeface="MS Mincho"/>
                <a:cs typeface="Times New Roman" pitchFamily="18" charset="0"/>
              </a:rPr>
              <a:t>August 24, 2012 </a:t>
            </a:r>
          </a:p>
          <a:p>
            <a:pPr algn="l">
              <a:spcBef>
                <a:spcPts val="0"/>
              </a:spcBef>
              <a:spcAft>
                <a:spcPts val="0"/>
              </a:spcAft>
              <a:tabLst>
                <a:tab pos="2637155" algn="ctr"/>
                <a:tab pos="5274310" algn="r"/>
                <a:tab pos="2637155" algn="ctr"/>
                <a:tab pos="4140835" algn="r"/>
                <a:tab pos="5274310" algn="r"/>
              </a:tabLst>
            </a:pPr>
            <a:r>
              <a:rPr lang="en-US" sz="2400" dirty="0" smtClean="0">
                <a:latin typeface="Times New Roman" pitchFamily="18" charset="0"/>
                <a:ea typeface="MS Mincho"/>
                <a:cs typeface="Times New Roman" pitchFamily="18" charset="0"/>
              </a:rPr>
              <a:t>Bangkok Thailand</a:t>
            </a:r>
          </a:p>
          <a:p>
            <a:endParaRPr lang="en-US" sz="2400" dirty="0"/>
          </a:p>
        </p:txBody>
      </p:sp>
      <p:sp>
        <p:nvSpPr>
          <p:cNvPr id="4" name="Rectangle 3"/>
          <p:cNvSpPr txBox="1">
            <a:spLocks noChangeArrowheads="1"/>
          </p:cNvSpPr>
          <p:nvPr/>
        </p:nvSpPr>
        <p:spPr bwMode="auto">
          <a:xfrm>
            <a:off x="4343400" y="3048000"/>
            <a:ext cx="5181600" cy="1676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ts val="0"/>
              </a:spcBef>
              <a:spcAft>
                <a:spcPts val="0"/>
              </a:spcAft>
              <a:buClrTx/>
              <a:buSzTx/>
              <a:buFontTx/>
              <a:buNone/>
              <a:tabLst>
                <a:tab pos="2637155" algn="ctr"/>
                <a:tab pos="5274310" algn="r"/>
              </a:tabLst>
              <a:defRPr/>
            </a:pPr>
            <a:r>
              <a:rPr kumimoji="0" lang="en-US" sz="2400" b="1" i="0" u="none" strike="noStrike" kern="0" cap="none" spc="0" normalizeH="0" baseline="0" noProof="0" dirty="0" smtClean="0">
                <a:ln>
                  <a:noFill/>
                </a:ln>
                <a:solidFill>
                  <a:schemeClr val="bg1"/>
                </a:solidFill>
                <a:effectLst/>
                <a:uLnTx/>
                <a:uFillTx/>
                <a:latin typeface="Times New Roman" pitchFamily="18" charset="0"/>
                <a:ea typeface="MS Mincho"/>
                <a:cs typeface="Times New Roman" pitchFamily="18" charset="0"/>
              </a:rPr>
              <a:t>Presented by</a:t>
            </a:r>
            <a:endParaRPr lang="en-US" sz="2400" b="1" kern="0" dirty="0">
              <a:solidFill>
                <a:schemeClr val="bg1"/>
              </a:solidFill>
              <a:latin typeface="Times New Roman" pitchFamily="18" charset="0"/>
              <a:cs typeface="Times New Roman" pitchFamily="18" charset="0"/>
            </a:endParaRPr>
          </a:p>
          <a:p>
            <a:pPr marL="0" marR="0" lvl="0" indent="0" algn="l" defTabSz="914400" rtl="0" eaLnBrk="1" fontAlgn="base" latinLnBrk="0" hangingPunct="1">
              <a:lnSpc>
                <a:spcPct val="100000"/>
              </a:lnSpc>
              <a:spcBef>
                <a:spcPts val="0"/>
              </a:spcBef>
              <a:spcAft>
                <a:spcPts val="0"/>
              </a:spcAft>
              <a:buClrTx/>
              <a:buSzTx/>
              <a:buFontTx/>
              <a:buNone/>
              <a:tabLst>
                <a:tab pos="2637155" algn="ctr"/>
                <a:tab pos="5274310" algn="r"/>
              </a:tabLst>
              <a:defRPr/>
            </a:pPr>
            <a:r>
              <a:rPr kumimoji="0" lang="en-US" sz="2400" b="1" i="0" u="none" strike="noStrike" kern="0" cap="none" spc="0" normalizeH="0" baseline="0" noProof="0" dirty="0" err="1" smtClean="0">
                <a:ln>
                  <a:noFill/>
                </a:ln>
                <a:solidFill>
                  <a:schemeClr val="bg1"/>
                </a:solidFill>
                <a:effectLst/>
                <a:uLnTx/>
                <a:uFillTx/>
                <a:latin typeface="Times New Roman" pitchFamily="18" charset="0"/>
                <a:ea typeface="MS Mincho"/>
                <a:cs typeface="Times New Roman" pitchFamily="18" charset="0"/>
              </a:rPr>
              <a:t>Duy</a:t>
            </a:r>
            <a:r>
              <a:rPr kumimoji="0" lang="en-US" sz="2400" b="1" i="0" u="none" strike="noStrike" kern="0" cap="none" spc="0" normalizeH="0" noProof="0" dirty="0" smtClean="0">
                <a:ln>
                  <a:noFill/>
                </a:ln>
                <a:solidFill>
                  <a:schemeClr val="bg1"/>
                </a:solidFill>
                <a:effectLst/>
                <a:uLnTx/>
                <a:uFillTx/>
                <a:latin typeface="Times New Roman" pitchFamily="18" charset="0"/>
                <a:ea typeface="MS Mincho"/>
                <a:cs typeface="Times New Roman" pitchFamily="18" charset="0"/>
              </a:rPr>
              <a:t> </a:t>
            </a:r>
            <a:r>
              <a:rPr kumimoji="0" lang="en-US" sz="2400" b="1" i="0" u="none" strike="noStrike" kern="0" cap="none" spc="0" normalizeH="0" noProof="0" dirty="0" err="1" smtClean="0">
                <a:ln>
                  <a:noFill/>
                </a:ln>
                <a:solidFill>
                  <a:schemeClr val="bg1"/>
                </a:solidFill>
                <a:effectLst/>
                <a:uLnTx/>
                <a:uFillTx/>
                <a:latin typeface="Times New Roman" pitchFamily="18" charset="0"/>
                <a:ea typeface="MS Mincho"/>
                <a:cs typeface="Times New Roman" pitchFamily="18" charset="0"/>
              </a:rPr>
              <a:t>Khanh</a:t>
            </a:r>
            <a:r>
              <a:rPr kumimoji="0" lang="en-US" sz="2400" b="1" i="0" u="none" strike="noStrike" kern="0" cap="none" spc="0" normalizeH="0" noProof="0" dirty="0" smtClean="0">
                <a:ln>
                  <a:noFill/>
                </a:ln>
                <a:solidFill>
                  <a:schemeClr val="bg1"/>
                </a:solidFill>
                <a:effectLst/>
                <a:uLnTx/>
                <a:uFillTx/>
                <a:latin typeface="Times New Roman" pitchFamily="18" charset="0"/>
                <a:ea typeface="MS Mincho"/>
                <a:cs typeface="Times New Roman" pitchFamily="18" charset="0"/>
              </a:rPr>
              <a:t> Nguyen</a:t>
            </a:r>
          </a:p>
          <a:p>
            <a:pPr marL="0" marR="0" lvl="0" indent="0" algn="l" defTabSz="914400" rtl="0" eaLnBrk="1" fontAlgn="base" latinLnBrk="0" hangingPunct="1">
              <a:lnSpc>
                <a:spcPct val="100000"/>
              </a:lnSpc>
              <a:spcBef>
                <a:spcPts val="0"/>
              </a:spcBef>
              <a:spcAft>
                <a:spcPts val="0"/>
              </a:spcAft>
              <a:buClrTx/>
              <a:buSzTx/>
              <a:buFontTx/>
              <a:buNone/>
              <a:tabLst>
                <a:tab pos="2637155" algn="ctr"/>
                <a:tab pos="5274310" algn="r"/>
              </a:tabLst>
              <a:defRPr/>
            </a:pPr>
            <a:r>
              <a:rPr lang="en-US" sz="2400" b="1" kern="0" baseline="0" dirty="0" smtClean="0">
                <a:solidFill>
                  <a:schemeClr val="bg1"/>
                </a:solidFill>
                <a:latin typeface="Times New Roman" pitchFamily="18" charset="0"/>
                <a:ea typeface="MS Mincho"/>
                <a:cs typeface="Times New Roman" pitchFamily="18" charset="0"/>
              </a:rPr>
              <a:t>Victoria University of Wellington</a:t>
            </a:r>
            <a:endParaRPr kumimoji="0" lang="en-US" sz="2400" b="1" i="0" u="none" strike="noStrike" kern="0" cap="none" spc="0" normalizeH="0" baseline="0" noProof="0" dirty="0" smtClean="0">
              <a:ln>
                <a:noFill/>
              </a:ln>
              <a:solidFill>
                <a:schemeClr val="bg1"/>
              </a:solidFill>
              <a:effectLst/>
              <a:uLnTx/>
              <a:uFillTx/>
              <a:latin typeface="Times New Roman" pitchFamily="18" charset="0"/>
              <a:ea typeface="MS Mincho"/>
              <a:cs typeface="Times New Roman" pitchFamily="18" charset="0"/>
            </a:endParaRPr>
          </a:p>
        </p:txBody>
      </p:sp>
      <p:pic>
        <p:nvPicPr>
          <p:cNvPr id="1027" name="Picture 23" descr="Logo PVFC"/>
          <p:cNvPicPr>
            <a:picLocks noChangeAspect="1" noChangeArrowheads="1"/>
          </p:cNvPicPr>
          <p:nvPr/>
        </p:nvPicPr>
        <p:blipFill>
          <a:blip r:embed="rId2" cstate="print"/>
          <a:srcRect/>
          <a:stretch>
            <a:fillRect/>
          </a:stretch>
        </p:blipFill>
        <p:spPr bwMode="auto">
          <a:xfrm>
            <a:off x="8153400" y="152400"/>
            <a:ext cx="838200" cy="1071929"/>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3184384" y="152400"/>
            <a:ext cx="2446166" cy="762000"/>
          </a:xfrm>
          <a:prstGeom prst="rect">
            <a:avLst/>
          </a:prstGeom>
          <a:noFill/>
        </p:spPr>
      </p:pic>
      <p:sp>
        <p:nvSpPr>
          <p:cNvPr id="7" name="Rectangle 6"/>
          <p:cNvSpPr/>
          <p:nvPr/>
        </p:nvSpPr>
        <p:spPr>
          <a:xfrm>
            <a:off x="83307" y="265684"/>
            <a:ext cx="1125052" cy="646331"/>
          </a:xfrm>
          <a:prstGeom prst="rect">
            <a:avLst/>
          </a:prstGeom>
          <a:noFill/>
        </p:spPr>
        <p:txBody>
          <a:bodyPr wrap="non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2051">
                                            <p:txEl>
                                              <p:pRg st="0" end="0"/>
                                            </p:txEl>
                                          </p:spTgt>
                                        </p:tgtEl>
                                        <p:attrNameLst>
                                          <p:attrName>style.visibility</p:attrName>
                                        </p:attrNameLst>
                                      </p:cBhvr>
                                      <p:to>
                                        <p:strVal val="visible"/>
                                      </p:to>
                                    </p:set>
                                    <p:animEffect transition="in" filter="fade">
                                      <p:cBhvr>
                                        <p:cTn id="13" dur="1000"/>
                                        <p:tgtEl>
                                          <p:spTgt spid="2051">
                                            <p:txEl>
                                              <p:pRg st="0" end="0"/>
                                            </p:txEl>
                                          </p:spTgt>
                                        </p:tgtEl>
                                      </p:cBhvr>
                                    </p:animEffect>
                                    <p:anim calcmode="lin" valueType="num">
                                      <p:cBhvr>
                                        <p:cTn id="14" dur="1000" fill="hold"/>
                                        <p:tgtEl>
                                          <p:spTgt spid="2051">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2051">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2051">
                                            <p:txEl>
                                              <p:pRg st="1" end="1"/>
                                            </p:txEl>
                                          </p:spTgt>
                                        </p:tgtEl>
                                        <p:attrNameLst>
                                          <p:attrName>style.visibility</p:attrName>
                                        </p:attrNameLst>
                                      </p:cBhvr>
                                      <p:to>
                                        <p:strVal val="visible"/>
                                      </p:to>
                                    </p:set>
                                    <p:animEffect transition="in" filter="fade">
                                      <p:cBhvr>
                                        <p:cTn id="19" dur="1000"/>
                                        <p:tgtEl>
                                          <p:spTgt spid="2051">
                                            <p:txEl>
                                              <p:pRg st="1" end="1"/>
                                            </p:txEl>
                                          </p:spTgt>
                                        </p:tgtEl>
                                      </p:cBhvr>
                                    </p:animEffect>
                                    <p:anim calcmode="lin" valueType="num">
                                      <p:cBhvr>
                                        <p:cTn id="20" dur="1000" fill="hold"/>
                                        <p:tgtEl>
                                          <p:spTgt spid="2051">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2051">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2051">
                                            <p:txEl>
                                              <p:pRg st="2" end="2"/>
                                            </p:txEl>
                                          </p:spTgt>
                                        </p:tgtEl>
                                        <p:attrNameLst>
                                          <p:attrName>style.visibility</p:attrName>
                                        </p:attrNameLst>
                                      </p:cBhvr>
                                      <p:to>
                                        <p:strVal val="visible"/>
                                      </p:to>
                                    </p:set>
                                    <p:animEffect transition="in" filter="fade">
                                      <p:cBhvr>
                                        <p:cTn id="25" dur="1000"/>
                                        <p:tgtEl>
                                          <p:spTgt spid="2051">
                                            <p:txEl>
                                              <p:pRg st="2" end="2"/>
                                            </p:txEl>
                                          </p:spTgt>
                                        </p:tgtEl>
                                      </p:cBhvr>
                                    </p:animEffect>
                                    <p:anim calcmode="lin" valueType="num">
                                      <p:cBhvr>
                                        <p:cTn id="26" dur="1000" fill="hold"/>
                                        <p:tgtEl>
                                          <p:spTgt spid="2051">
                                            <p:txEl>
                                              <p:pRg st="2" end="2"/>
                                            </p:txEl>
                                          </p:spTgt>
                                        </p:tgtEl>
                                        <p:attrNameLst>
                                          <p:attrName>ppt_x</p:attrName>
                                        </p:attrNameLst>
                                      </p:cBhvr>
                                      <p:tavLst>
                                        <p:tav tm="0">
                                          <p:val>
                                            <p:strVal val="#ppt_x"/>
                                          </p:val>
                                        </p:tav>
                                        <p:tav tm="100000">
                                          <p:val>
                                            <p:strVal val="#ppt_x"/>
                                          </p:val>
                                        </p:tav>
                                      </p:tavLst>
                                    </p:anim>
                                    <p:anim calcmode="lin" valueType="num">
                                      <p:cBhvr>
                                        <p:cTn id="27" dur="1000" fill="hold"/>
                                        <p:tgtEl>
                                          <p:spTgt spid="2051">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7" presetClass="entr" presetSubtype="0" fill="hold" grpId="0" nodeType="afterEffect">
                                  <p:stCondLst>
                                    <p:cond delay="0"/>
                                  </p:stCondLst>
                                  <p:childTnLst>
                                    <p:set>
                                      <p:cBhvr>
                                        <p:cTn id="30" dur="1" fill="hold">
                                          <p:stCondLst>
                                            <p:cond delay="0"/>
                                          </p:stCondLst>
                                        </p:cTn>
                                        <p:tgtEl>
                                          <p:spTgt spid="2051">
                                            <p:txEl>
                                              <p:pRg st="3" end="3"/>
                                            </p:txEl>
                                          </p:spTgt>
                                        </p:tgtEl>
                                        <p:attrNameLst>
                                          <p:attrName>style.visibility</p:attrName>
                                        </p:attrNameLst>
                                      </p:cBhvr>
                                      <p:to>
                                        <p:strVal val="visible"/>
                                      </p:to>
                                    </p:set>
                                    <p:animEffect transition="in" filter="fade">
                                      <p:cBhvr>
                                        <p:cTn id="31" dur="1000"/>
                                        <p:tgtEl>
                                          <p:spTgt spid="2051">
                                            <p:txEl>
                                              <p:pRg st="3" end="3"/>
                                            </p:txEl>
                                          </p:spTgt>
                                        </p:tgtEl>
                                      </p:cBhvr>
                                    </p:animEffect>
                                    <p:anim calcmode="lin" valueType="num">
                                      <p:cBhvr>
                                        <p:cTn id="32" dur="1000" fill="hold"/>
                                        <p:tgtEl>
                                          <p:spTgt spid="2051">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2051">
                                            <p:txEl>
                                              <p:pRg st="3" end="3"/>
                                            </p:txEl>
                                          </p:spTgt>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4">
                                            <p:txEl>
                                              <p:pRg st="0" end="0"/>
                                            </p:txEl>
                                          </p:spTgt>
                                        </p:tgtEl>
                                        <p:attrNameLst>
                                          <p:attrName>style.visibility</p:attrName>
                                        </p:attrNameLst>
                                      </p:cBhvr>
                                      <p:to>
                                        <p:strVal val="visible"/>
                                      </p:to>
                                    </p:set>
                                    <p:animEffect transition="in" filter="fade">
                                      <p:cBhvr>
                                        <p:cTn id="37" dur="1000"/>
                                        <p:tgtEl>
                                          <p:spTgt spid="4">
                                            <p:txEl>
                                              <p:pRg st="0" end="0"/>
                                            </p:txEl>
                                          </p:spTgt>
                                        </p:tgtEl>
                                      </p:cBhvr>
                                    </p:animEffect>
                                    <p:anim calcmode="lin" valueType="num">
                                      <p:cBhvr>
                                        <p:cTn id="3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7" presetClass="entr" presetSubtype="0" fill="hold" grpId="0" nodeType="clickEffect">
                                  <p:stCondLst>
                                    <p:cond delay="0"/>
                                  </p:stCondLst>
                                  <p:childTnLst>
                                    <p:set>
                                      <p:cBhvr>
                                        <p:cTn id="43" dur="1" fill="hold">
                                          <p:stCondLst>
                                            <p:cond delay="0"/>
                                          </p:stCondLst>
                                        </p:cTn>
                                        <p:tgtEl>
                                          <p:spTgt spid="4">
                                            <p:txEl>
                                              <p:pRg st="1" end="1"/>
                                            </p:txEl>
                                          </p:spTgt>
                                        </p:tgtEl>
                                        <p:attrNameLst>
                                          <p:attrName>style.visibility</p:attrName>
                                        </p:attrNameLst>
                                      </p:cBhvr>
                                      <p:to>
                                        <p:strVal val="visible"/>
                                      </p:to>
                                    </p:set>
                                    <p:animEffect transition="in" filter="fade">
                                      <p:cBhvr>
                                        <p:cTn id="44" dur="1000"/>
                                        <p:tgtEl>
                                          <p:spTgt spid="4">
                                            <p:txEl>
                                              <p:pRg st="1" end="1"/>
                                            </p:txEl>
                                          </p:spTgt>
                                        </p:tgtEl>
                                      </p:cBhvr>
                                    </p:animEffect>
                                    <p:anim calcmode="lin" valueType="num">
                                      <p:cBhvr>
                                        <p:cTn id="4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4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grpId="0" nodeType="clickEffect">
                                  <p:stCondLst>
                                    <p:cond delay="0"/>
                                  </p:stCondLst>
                                  <p:childTnLst>
                                    <p:set>
                                      <p:cBhvr>
                                        <p:cTn id="50" dur="1" fill="hold">
                                          <p:stCondLst>
                                            <p:cond delay="0"/>
                                          </p:stCondLst>
                                        </p:cTn>
                                        <p:tgtEl>
                                          <p:spTgt spid="4">
                                            <p:txEl>
                                              <p:pRg st="2" end="2"/>
                                            </p:txEl>
                                          </p:spTgt>
                                        </p:tgtEl>
                                        <p:attrNameLst>
                                          <p:attrName>style.visibility</p:attrName>
                                        </p:attrNameLst>
                                      </p:cBhvr>
                                      <p:to>
                                        <p:strVal val="visible"/>
                                      </p:to>
                                    </p:set>
                                    <p:animEffect transition="in" filter="fade">
                                      <p:cBhvr>
                                        <p:cTn id="51" dur="1000"/>
                                        <p:tgtEl>
                                          <p:spTgt spid="4">
                                            <p:txEl>
                                              <p:pRg st="2" end="2"/>
                                            </p:txEl>
                                          </p:spTgt>
                                        </p:tgtEl>
                                      </p:cBhvr>
                                    </p:animEffect>
                                    <p:anim calcmode="lin" valueType="num">
                                      <p:cBhvr>
                                        <p:cTn id="5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5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1" grpId="0" build="p"/>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VALUE ANALYSIS CONNECTING (VAC)</a:t>
            </a:r>
            <a:endParaRPr lang="en-US" dirty="0"/>
          </a:p>
        </p:txBody>
      </p:sp>
      <p:sp>
        <p:nvSpPr>
          <p:cNvPr id="4099" name="Rectangle 3"/>
          <p:cNvSpPr>
            <a:spLocks noGrp="1" noChangeArrowheads="1"/>
          </p:cNvSpPr>
          <p:nvPr>
            <p:ph type="body" idx="1"/>
          </p:nvPr>
        </p:nvSpPr>
        <p:spPr/>
        <p:txBody>
          <a:bodyPr/>
          <a:lstStyle/>
          <a:p>
            <a:pPr>
              <a:buNone/>
            </a:pPr>
            <a:r>
              <a:rPr lang="en-US" i="1" dirty="0" smtClean="0"/>
              <a:t>	</a:t>
            </a:r>
            <a:r>
              <a:rPr lang="en-US" b="1" dirty="0" smtClean="0"/>
              <a:t>STEP 3 – RECOGNIZE ACTIVITIES/ IMPACTS/ INTERVENTIONS OF SOLUTION GROUPS</a:t>
            </a:r>
            <a:endParaRPr lang="en-US" i="1" dirty="0" smtClean="0"/>
          </a:p>
          <a:p>
            <a:pPr>
              <a:buNone/>
            </a:pPr>
            <a:r>
              <a:rPr lang="en-US" i="1" dirty="0" smtClean="0"/>
              <a:t>	</a:t>
            </a:r>
            <a:r>
              <a:rPr lang="en-US" sz="2600" i="1" dirty="0" smtClean="0">
                <a:solidFill>
                  <a:srgbClr val="FF0000"/>
                </a:solidFill>
              </a:rPr>
              <a:t>SOFT </a:t>
            </a:r>
            <a:r>
              <a:rPr lang="en-US" sz="2600" i="1" dirty="0" smtClean="0"/>
              <a:t>solution group:</a:t>
            </a:r>
            <a:endParaRPr lang="en-US" sz="2600" dirty="0" smtClean="0"/>
          </a:p>
          <a:p>
            <a:pPr>
              <a:buNone/>
            </a:pPr>
            <a:r>
              <a:rPr lang="en-US" sz="2600" dirty="0" smtClean="0"/>
              <a:t>	Activities/ impacts/ interventions of solution 1 “</a:t>
            </a:r>
            <a:r>
              <a:rPr lang="en-US" sz="2600" i="1" dirty="0" smtClean="0"/>
              <a:t>Traffic safety propaganda and education</a:t>
            </a:r>
            <a:r>
              <a:rPr lang="en-US" sz="2600" dirty="0" smtClean="0"/>
              <a:t>” with j=(1</a:t>
            </a:r>
            <a:r>
              <a:rPr lang="en-US" sz="2600" b="1" dirty="0" smtClean="0"/>
              <a:t>÷</a:t>
            </a:r>
            <a:r>
              <a:rPr lang="en-US" sz="2600" dirty="0" smtClean="0"/>
              <a:t> 8): </a:t>
            </a:r>
          </a:p>
          <a:p>
            <a:pPr lvl="0"/>
            <a:r>
              <a:rPr lang="en-US" sz="2600" dirty="0" smtClean="0"/>
              <a:t>Activity j=1: Training for trainers and teachers. </a:t>
            </a:r>
          </a:p>
          <a:p>
            <a:pPr lvl="0"/>
            <a:r>
              <a:rPr lang="en-US" sz="2600" dirty="0" smtClean="0"/>
              <a:t>Activity j=2: Training for officers, engineers in charge of traffic safety appraisal… </a:t>
            </a:r>
          </a:p>
          <a:p>
            <a:pPr lvl="0">
              <a:buNone/>
            </a:pPr>
            <a:r>
              <a:rPr lang="en-US" sz="2600" dirty="0" smtClean="0"/>
              <a:t>      ………………………………………………….</a:t>
            </a:r>
          </a:p>
          <a:p>
            <a:pPr lvl="0"/>
            <a:r>
              <a:rPr lang="en-US" sz="2600" dirty="0" smtClean="0"/>
              <a:t>Activity j=8: Training on first aid to traffic accidents. </a:t>
            </a:r>
          </a:p>
          <a:p>
            <a:pPr>
              <a:buNone/>
            </a:pPr>
            <a:endParaRPr lang="en-US" dirty="0"/>
          </a:p>
        </p:txBody>
      </p:sp>
      <p:sp>
        <p:nvSpPr>
          <p:cNvPr id="6" name="Rectangle 5"/>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VALUE ANALYSIS CONNECTING (VAC)</a:t>
            </a:r>
            <a:endParaRPr lang="en-US" dirty="0"/>
          </a:p>
        </p:txBody>
      </p:sp>
      <p:sp>
        <p:nvSpPr>
          <p:cNvPr id="4099" name="Rectangle 3"/>
          <p:cNvSpPr>
            <a:spLocks noGrp="1" noChangeArrowheads="1"/>
          </p:cNvSpPr>
          <p:nvPr>
            <p:ph type="body" idx="1"/>
          </p:nvPr>
        </p:nvSpPr>
        <p:spPr/>
        <p:txBody>
          <a:bodyPr/>
          <a:lstStyle/>
          <a:p>
            <a:pPr>
              <a:buNone/>
            </a:pPr>
            <a:r>
              <a:rPr lang="en-US" i="1" dirty="0" smtClean="0"/>
              <a:t>	</a:t>
            </a:r>
            <a:r>
              <a:rPr lang="en-US" b="1" dirty="0" smtClean="0"/>
              <a:t>STEP 4 – EVALUATE EACH RELATED ACTIVITY/ IMPACT/ INTERVENTION</a:t>
            </a:r>
            <a:endParaRPr lang="en-US" i="1" dirty="0" smtClean="0"/>
          </a:p>
          <a:p>
            <a:pPr>
              <a:buNone/>
            </a:pPr>
            <a:r>
              <a:rPr lang="en-US" i="1" dirty="0" smtClean="0"/>
              <a:t>	</a:t>
            </a:r>
            <a:r>
              <a:rPr lang="en-US" i="1" dirty="0" smtClean="0">
                <a:solidFill>
                  <a:srgbClr val="FF0000"/>
                </a:solidFill>
              </a:rPr>
              <a:t>HARD</a:t>
            </a:r>
            <a:r>
              <a:rPr lang="en-US" i="1" dirty="0" smtClean="0"/>
              <a:t> solution group: </a:t>
            </a:r>
            <a:r>
              <a:rPr lang="en-US" dirty="0" smtClean="0"/>
              <a:t>Apply calculations on Net Present Value (NPV) and Internal Rate of Return (IRR): </a:t>
            </a:r>
          </a:p>
          <a:p>
            <a:pPr>
              <a:buNone/>
            </a:pPr>
            <a:endParaRPr lang="en-US" dirty="0" smtClean="0"/>
          </a:p>
          <a:p>
            <a:pPr>
              <a:buNone/>
            </a:pPr>
            <a:endParaRPr lang="en-US" dirty="0" smtClean="0"/>
          </a:p>
          <a:p>
            <a:pPr>
              <a:buNone/>
            </a:pPr>
            <a:r>
              <a:rPr lang="en-US" dirty="0" smtClean="0"/>
              <a:t>	</a:t>
            </a:r>
            <a:r>
              <a:rPr lang="en-US" i="1" dirty="0" smtClean="0">
                <a:solidFill>
                  <a:srgbClr val="FF0000"/>
                </a:solidFill>
              </a:rPr>
              <a:t>SOFT </a:t>
            </a:r>
            <a:r>
              <a:rPr lang="en-US" i="1" dirty="0" smtClean="0"/>
              <a:t>solution group:</a:t>
            </a:r>
            <a:endParaRPr lang="en-US" dirty="0" smtClean="0"/>
          </a:p>
          <a:p>
            <a:r>
              <a:rPr lang="en-US" dirty="0" err="1" smtClean="0"/>
              <a:t>C</a:t>
            </a:r>
            <a:r>
              <a:rPr lang="en-US" baseline="-25000" dirty="0" err="1" smtClean="0"/>
              <a:t>i,j</a:t>
            </a:r>
            <a:r>
              <a:rPr lang="en-US" dirty="0" smtClean="0"/>
              <a:t> means the investment cost for solution </a:t>
            </a:r>
            <a:r>
              <a:rPr lang="en-US" dirty="0" err="1" smtClean="0"/>
              <a:t>i</a:t>
            </a:r>
            <a:r>
              <a:rPr lang="en-US" dirty="0" smtClean="0"/>
              <a:t> (</a:t>
            </a:r>
            <a:r>
              <a:rPr lang="en-US" dirty="0" err="1" smtClean="0"/>
              <a:t>i</a:t>
            </a:r>
            <a:r>
              <a:rPr lang="en-US" dirty="0" smtClean="0"/>
              <a:t>=1</a:t>
            </a:r>
            <a:r>
              <a:rPr lang="en-US" b="1" dirty="0" smtClean="0"/>
              <a:t>÷</a:t>
            </a:r>
            <a:r>
              <a:rPr lang="en-US" dirty="0" smtClean="0"/>
              <a:t>3) for a specific activity/impact/intervention j (j=1</a:t>
            </a:r>
            <a:r>
              <a:rPr lang="en-US" b="1" dirty="0" smtClean="0"/>
              <a:t>÷</a:t>
            </a:r>
            <a:r>
              <a:rPr lang="en-US" dirty="0" smtClean="0"/>
              <a:t>8) of this solution. </a:t>
            </a:r>
          </a:p>
          <a:p>
            <a:r>
              <a:rPr lang="en-US" dirty="0" smtClean="0"/>
              <a:t>E.g. When </a:t>
            </a:r>
            <a:r>
              <a:rPr lang="en-US" dirty="0" err="1" smtClean="0"/>
              <a:t>i</a:t>
            </a:r>
            <a:r>
              <a:rPr lang="en-US" dirty="0" smtClean="0"/>
              <a:t>=1 and j=1, C</a:t>
            </a:r>
            <a:r>
              <a:rPr lang="en-US" b="1" baseline="-25000" dirty="0" smtClean="0"/>
              <a:t>1,1</a:t>
            </a:r>
            <a:r>
              <a:rPr lang="en-US" dirty="0" smtClean="0"/>
              <a:t> is the investment cost of “</a:t>
            </a:r>
            <a:r>
              <a:rPr lang="en-US" i="1" dirty="0" smtClean="0"/>
              <a:t>Traffic safety propaganda and education” </a:t>
            </a:r>
            <a:r>
              <a:rPr lang="en-US" dirty="0" smtClean="0"/>
              <a:t>solution for “</a:t>
            </a:r>
            <a:r>
              <a:rPr lang="en-US" i="1" dirty="0" smtClean="0"/>
              <a:t>Training for trainers and teachers” </a:t>
            </a:r>
            <a:r>
              <a:rPr lang="en-US" dirty="0" smtClean="0"/>
              <a:t>activity</a:t>
            </a:r>
            <a:r>
              <a:rPr lang="en-US" i="1" dirty="0" smtClean="0"/>
              <a:t>.</a:t>
            </a:r>
            <a:r>
              <a:rPr lang="en-US" dirty="0" smtClean="0"/>
              <a:t> </a:t>
            </a:r>
          </a:p>
          <a:p>
            <a:pPr>
              <a:buNone/>
            </a:pPr>
            <a:r>
              <a:rPr lang="en-US" dirty="0" smtClean="0"/>
              <a:t> </a:t>
            </a:r>
          </a:p>
          <a:p>
            <a:pPr>
              <a:buNone/>
            </a:pPr>
            <a:endParaRPr lang="en-US" dirty="0" smtClean="0"/>
          </a:p>
          <a:p>
            <a:pPr>
              <a:buNone/>
            </a:pPr>
            <a:endParaRPr lang="en-US" dirty="0" smtClean="0"/>
          </a:p>
          <a:p>
            <a:pPr>
              <a:buNone/>
            </a:pPr>
            <a:endParaRPr lang="en-US" dirty="0"/>
          </a:p>
        </p:txBody>
      </p:sp>
      <p:graphicFrame>
        <p:nvGraphicFramePr>
          <p:cNvPr id="34818" name="Object 2"/>
          <p:cNvGraphicFramePr>
            <a:graphicFrameLocks noChangeAspect="1"/>
          </p:cNvGraphicFramePr>
          <p:nvPr/>
        </p:nvGraphicFramePr>
        <p:xfrm>
          <a:off x="2057400" y="2438401"/>
          <a:ext cx="4191000" cy="962798"/>
        </p:xfrm>
        <a:graphic>
          <a:graphicData uri="http://schemas.openxmlformats.org/presentationml/2006/ole">
            <p:oleObj spid="_x0000_s34818" name="Equation" r:id="rId4" imgW="1879560" imgH="431640" progId="Equation.3">
              <p:embed/>
            </p:oleObj>
          </a:graphicData>
        </a:graphic>
      </p:graphicFrame>
      <p:sp>
        <p:nvSpPr>
          <p:cNvPr id="7" name="Rectangle 6"/>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VALUE ANALYSIS CONNECTING (VAC)</a:t>
            </a:r>
            <a:endParaRPr lang="en-US" dirty="0"/>
          </a:p>
        </p:txBody>
      </p:sp>
      <p:sp>
        <p:nvSpPr>
          <p:cNvPr id="4099" name="Rectangle 3"/>
          <p:cNvSpPr>
            <a:spLocks noGrp="1" noChangeArrowheads="1"/>
          </p:cNvSpPr>
          <p:nvPr>
            <p:ph type="body" idx="1"/>
          </p:nvPr>
        </p:nvSpPr>
        <p:spPr/>
        <p:txBody>
          <a:bodyPr/>
          <a:lstStyle/>
          <a:p>
            <a:pPr>
              <a:buNone/>
            </a:pPr>
            <a:r>
              <a:rPr lang="en-US" i="1" dirty="0" smtClean="0"/>
              <a:t>	</a:t>
            </a:r>
            <a:r>
              <a:rPr lang="en-US" b="1" dirty="0" smtClean="0"/>
              <a:t>STEP 4 – EVALUATE EACH RELATED ACTIVITY/ IMPACT/ INTERVENTION</a:t>
            </a:r>
            <a:endParaRPr lang="en-US" i="1" dirty="0" smtClean="0"/>
          </a:p>
          <a:p>
            <a:pPr>
              <a:buNone/>
            </a:pPr>
            <a:r>
              <a:rPr lang="en-US" sz="2600" i="1" dirty="0" smtClean="0"/>
              <a:t>	</a:t>
            </a:r>
            <a:r>
              <a:rPr lang="en-US" sz="2600" i="1" u="sng" dirty="0" smtClean="0"/>
              <a:t>KPI (Key Performance Indicator)</a:t>
            </a:r>
            <a:r>
              <a:rPr lang="en-US" sz="2600" i="1" dirty="0" smtClean="0"/>
              <a:t>: </a:t>
            </a:r>
            <a:r>
              <a:rPr lang="en-US" sz="2600" dirty="0" smtClean="0"/>
              <a:t>evaluates performance of each related activity/impact/intervention. This performance evaluation bases on progress, quality and economic criteria. </a:t>
            </a:r>
          </a:p>
          <a:p>
            <a:r>
              <a:rPr lang="en-US" sz="2600" dirty="0" err="1" smtClean="0"/>
              <a:t>KPI</a:t>
            </a:r>
            <a:r>
              <a:rPr lang="en-US" sz="2600" baseline="-25000" dirty="0" err="1" smtClean="0"/>
              <a:t>i,j</a:t>
            </a:r>
            <a:r>
              <a:rPr lang="en-US" sz="2600" dirty="0" smtClean="0"/>
              <a:t>  means the indicator of solution </a:t>
            </a:r>
            <a:r>
              <a:rPr lang="en-US" sz="2600" dirty="0" err="1" smtClean="0"/>
              <a:t>i</a:t>
            </a:r>
            <a:r>
              <a:rPr lang="en-US" sz="2600" dirty="0" smtClean="0"/>
              <a:t> (</a:t>
            </a:r>
            <a:r>
              <a:rPr lang="en-US" sz="2600" dirty="0" err="1" smtClean="0"/>
              <a:t>i</a:t>
            </a:r>
            <a:r>
              <a:rPr lang="en-US" sz="2600" dirty="0" smtClean="0"/>
              <a:t>=1</a:t>
            </a:r>
            <a:r>
              <a:rPr lang="en-US" sz="2600" b="1" dirty="0" smtClean="0"/>
              <a:t>÷</a:t>
            </a:r>
            <a:r>
              <a:rPr lang="en-US" sz="2600" dirty="0" smtClean="0"/>
              <a:t>3) for a specific activity/ impact/intervention j (j=1</a:t>
            </a:r>
            <a:r>
              <a:rPr lang="en-US" sz="2600" b="1" dirty="0" smtClean="0"/>
              <a:t>÷</a:t>
            </a:r>
            <a:r>
              <a:rPr lang="en-US" sz="2600" dirty="0" smtClean="0"/>
              <a:t>8) of this solution.</a:t>
            </a:r>
          </a:p>
          <a:p>
            <a:r>
              <a:rPr lang="en-US" sz="2600" dirty="0" smtClean="0"/>
              <a:t>E.g. When </a:t>
            </a:r>
            <a:r>
              <a:rPr lang="en-US" sz="2600" dirty="0" err="1" smtClean="0"/>
              <a:t>i</a:t>
            </a:r>
            <a:r>
              <a:rPr lang="en-US" sz="2600" dirty="0" smtClean="0"/>
              <a:t>=1 and j=1, KPI</a:t>
            </a:r>
            <a:r>
              <a:rPr lang="en-US" sz="2600" b="1" baseline="-25000" dirty="0" smtClean="0"/>
              <a:t>1,1</a:t>
            </a:r>
            <a:r>
              <a:rPr lang="en-US" sz="2600" dirty="0" smtClean="0"/>
              <a:t> means “</a:t>
            </a:r>
            <a:r>
              <a:rPr lang="en-US" sz="2600" i="1" dirty="0" smtClean="0"/>
              <a:t>Traffic safety propaganda and education” </a:t>
            </a:r>
            <a:r>
              <a:rPr lang="en-US" sz="2600" dirty="0" smtClean="0"/>
              <a:t>solution for “</a:t>
            </a:r>
            <a:r>
              <a:rPr lang="en-US" sz="2600" i="1" dirty="0" smtClean="0"/>
              <a:t>Training for trainers and teachers” activity.</a:t>
            </a:r>
            <a:r>
              <a:rPr lang="en-US" sz="2600" dirty="0" smtClean="0"/>
              <a:t> </a:t>
            </a:r>
          </a:p>
          <a:p>
            <a:pPr>
              <a:buNone/>
            </a:pPr>
            <a:endParaRPr lang="en-US" dirty="0" smtClean="0"/>
          </a:p>
          <a:p>
            <a:pPr>
              <a:buNone/>
            </a:pPr>
            <a:r>
              <a:rPr lang="en-US" dirty="0" smtClean="0"/>
              <a:t> </a:t>
            </a:r>
          </a:p>
          <a:p>
            <a:pPr>
              <a:buNone/>
            </a:pPr>
            <a:endParaRPr lang="en-US" dirty="0" smtClean="0"/>
          </a:p>
          <a:p>
            <a:pPr>
              <a:buNone/>
            </a:pPr>
            <a:endParaRPr lang="en-US" dirty="0" smtClean="0"/>
          </a:p>
          <a:p>
            <a:pPr>
              <a:buNone/>
            </a:pPr>
            <a:endParaRPr lang="en-US" dirty="0"/>
          </a:p>
        </p:txBody>
      </p:sp>
      <p:sp>
        <p:nvSpPr>
          <p:cNvPr id="6" name="Rectangle 5"/>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VALUE ANALYSIS CONNECTING (VAC)</a:t>
            </a:r>
            <a:endParaRPr lang="en-US" dirty="0"/>
          </a:p>
        </p:txBody>
      </p:sp>
      <p:sp>
        <p:nvSpPr>
          <p:cNvPr id="4099" name="Rectangle 3"/>
          <p:cNvSpPr>
            <a:spLocks noGrp="1" noChangeArrowheads="1"/>
          </p:cNvSpPr>
          <p:nvPr>
            <p:ph type="body" idx="1"/>
          </p:nvPr>
        </p:nvSpPr>
        <p:spPr/>
        <p:txBody>
          <a:bodyPr/>
          <a:lstStyle/>
          <a:p>
            <a:pPr>
              <a:buNone/>
            </a:pPr>
            <a:r>
              <a:rPr lang="en-US" i="1" dirty="0" smtClean="0"/>
              <a:t>	</a:t>
            </a:r>
            <a:r>
              <a:rPr lang="en-US" b="1" dirty="0" smtClean="0"/>
              <a:t>STEP 4 – EVALUATE EACH RELATED ACTIVITY/ IMPACT/ INTERVENTION</a:t>
            </a:r>
            <a:endParaRPr lang="en-US" i="1" dirty="0" smtClean="0"/>
          </a:p>
          <a:p>
            <a:pPr>
              <a:buNone/>
            </a:pPr>
            <a:r>
              <a:rPr lang="en-US" i="1" dirty="0" smtClean="0"/>
              <a:t>	</a:t>
            </a:r>
            <a:r>
              <a:rPr lang="en-US" i="1" u="sng" dirty="0" smtClean="0"/>
              <a:t>KPI </a:t>
            </a:r>
            <a:r>
              <a:rPr lang="en-US" i="1" dirty="0" smtClean="0"/>
              <a:t>must </a:t>
            </a:r>
            <a:r>
              <a:rPr lang="en-US" dirty="0" smtClean="0"/>
              <a:t>satisfying the following conditions:</a:t>
            </a:r>
          </a:p>
          <a:p>
            <a:pPr lvl="0"/>
            <a:r>
              <a:rPr lang="en-US" sz="2200" b="1" dirty="0" smtClean="0"/>
              <a:t>Necessary conditions</a:t>
            </a:r>
            <a:r>
              <a:rPr lang="en-US" sz="2200" dirty="0" smtClean="0"/>
              <a:t>: </a:t>
            </a:r>
          </a:p>
          <a:p>
            <a:pPr lvl="1"/>
            <a:r>
              <a:rPr lang="en-US" dirty="0" smtClean="0"/>
              <a:t>QUANTITY. E.g. Number of training courses for “</a:t>
            </a:r>
            <a:r>
              <a:rPr lang="en-US" i="1" dirty="0" smtClean="0"/>
              <a:t>Training for trainers and teachers”.</a:t>
            </a:r>
            <a:endParaRPr lang="en-US" dirty="0" smtClean="0"/>
          </a:p>
          <a:p>
            <a:pPr lvl="1"/>
            <a:r>
              <a:rPr lang="en-US" dirty="0" smtClean="0"/>
              <a:t>QUALITY. E.g. checking/evaluation results of each training course. </a:t>
            </a:r>
          </a:p>
          <a:p>
            <a:pPr lvl="1"/>
            <a:r>
              <a:rPr lang="en-US" dirty="0" smtClean="0"/>
              <a:t>Appropriate evaluation </a:t>
            </a:r>
            <a:r>
              <a:rPr lang="en-US" i="1" dirty="0" smtClean="0"/>
              <a:t>methodology</a:t>
            </a:r>
            <a:r>
              <a:rPr lang="en-US" dirty="0" smtClean="0"/>
              <a:t>.</a:t>
            </a:r>
          </a:p>
          <a:p>
            <a:pPr lvl="0"/>
            <a:r>
              <a:rPr lang="en-US" sz="2200" b="1" dirty="0" smtClean="0"/>
              <a:t>Sufficient conditions: </a:t>
            </a:r>
          </a:p>
          <a:p>
            <a:pPr lvl="1"/>
            <a:r>
              <a:rPr lang="en-US" dirty="0" smtClean="0"/>
              <a:t>Database: economic data, relevant statistics. </a:t>
            </a:r>
          </a:p>
          <a:p>
            <a:pPr lvl="1"/>
            <a:r>
              <a:rPr lang="en-US" dirty="0" smtClean="0"/>
              <a:t>Competent and experienced experts. </a:t>
            </a:r>
          </a:p>
          <a:p>
            <a:pPr lvl="1"/>
            <a:r>
              <a:rPr lang="en-US" dirty="0" smtClean="0"/>
              <a:t>Cost for evaluation work. </a:t>
            </a:r>
          </a:p>
          <a:p>
            <a:pPr>
              <a:buNone/>
            </a:pPr>
            <a:endParaRPr lang="en-US" dirty="0" smtClean="0"/>
          </a:p>
          <a:p>
            <a:pPr>
              <a:buNone/>
            </a:pPr>
            <a:r>
              <a:rPr lang="en-US" dirty="0" smtClean="0"/>
              <a:t> </a:t>
            </a:r>
          </a:p>
          <a:p>
            <a:pPr>
              <a:buNone/>
            </a:pPr>
            <a:endParaRPr lang="en-US" dirty="0" smtClean="0"/>
          </a:p>
          <a:p>
            <a:pPr>
              <a:buNone/>
            </a:pPr>
            <a:endParaRPr lang="en-US" dirty="0" smtClean="0"/>
          </a:p>
          <a:p>
            <a:pPr>
              <a:buNone/>
            </a:pPr>
            <a:endParaRPr lang="en-US" dirty="0"/>
          </a:p>
        </p:txBody>
      </p:sp>
      <p:sp>
        <p:nvSpPr>
          <p:cNvPr id="6" name="Rectangle 5"/>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VALUE ANALYSIS CONNECTING (VAC)</a:t>
            </a:r>
            <a:endParaRPr lang="en-US" dirty="0"/>
          </a:p>
        </p:txBody>
      </p:sp>
      <p:sp>
        <p:nvSpPr>
          <p:cNvPr id="4099" name="Rectangle 3"/>
          <p:cNvSpPr>
            <a:spLocks noGrp="1" noChangeArrowheads="1"/>
          </p:cNvSpPr>
          <p:nvPr>
            <p:ph type="body" idx="1"/>
          </p:nvPr>
        </p:nvSpPr>
        <p:spPr/>
        <p:txBody>
          <a:bodyPr/>
          <a:lstStyle/>
          <a:p>
            <a:pPr>
              <a:buNone/>
            </a:pPr>
            <a:r>
              <a:rPr lang="en-US" i="1" dirty="0" smtClean="0"/>
              <a:t>	</a:t>
            </a:r>
            <a:r>
              <a:rPr lang="en-US" b="1" dirty="0" smtClean="0"/>
              <a:t>STEP 4 – EVALUATE EACH RELATED ACTIVITY/ IMPACT/ INTERVENTION</a:t>
            </a:r>
            <a:endParaRPr lang="en-US" i="1" dirty="0" smtClean="0"/>
          </a:p>
          <a:p>
            <a:pPr>
              <a:buNone/>
            </a:pPr>
            <a:r>
              <a:rPr lang="en-US" i="1" dirty="0" smtClean="0"/>
              <a:t>	</a:t>
            </a:r>
            <a:r>
              <a:rPr lang="en-US" dirty="0" smtClean="0"/>
              <a:t>Apply “</a:t>
            </a:r>
            <a:r>
              <a:rPr lang="en-US" i="1" dirty="0" smtClean="0"/>
              <a:t>Expert Method</a:t>
            </a:r>
            <a:r>
              <a:rPr lang="en-US" dirty="0" smtClean="0"/>
              <a:t>” to identify the value of </a:t>
            </a:r>
            <a:r>
              <a:rPr lang="en-US" dirty="0" err="1" smtClean="0"/>
              <a:t>KPI</a:t>
            </a:r>
            <a:r>
              <a:rPr lang="en-US" baseline="-25000" dirty="0" err="1" smtClean="0"/>
              <a:t>i,j</a:t>
            </a:r>
            <a:r>
              <a:rPr lang="en-US" dirty="0" smtClean="0"/>
              <a:t> with the limit ( </a:t>
            </a:r>
            <a:r>
              <a:rPr lang="en-US" b="1" dirty="0" smtClean="0"/>
              <a:t>0% ≤ </a:t>
            </a:r>
            <a:r>
              <a:rPr lang="en-US" b="1" dirty="0" err="1" smtClean="0"/>
              <a:t>KPI</a:t>
            </a:r>
            <a:r>
              <a:rPr lang="en-US" b="1" baseline="-25000" dirty="0" err="1" smtClean="0"/>
              <a:t>i,j</a:t>
            </a:r>
            <a:r>
              <a:rPr lang="en-US" b="1" dirty="0" smtClean="0"/>
              <a:t> ≤ 100%</a:t>
            </a:r>
            <a:r>
              <a:rPr lang="en-US" dirty="0" smtClean="0"/>
              <a:t>).</a:t>
            </a:r>
          </a:p>
          <a:p>
            <a:r>
              <a:rPr lang="en-US" dirty="0" smtClean="0"/>
              <a:t>If </a:t>
            </a:r>
            <a:r>
              <a:rPr lang="en-US" dirty="0" err="1" smtClean="0"/>
              <a:t>B</a:t>
            </a:r>
            <a:r>
              <a:rPr lang="en-US" baseline="-25000" dirty="0" err="1" smtClean="0"/>
              <a:t>i,j</a:t>
            </a:r>
            <a:r>
              <a:rPr lang="en-US" dirty="0" smtClean="0"/>
              <a:t> is the benefit of solution </a:t>
            </a:r>
            <a:r>
              <a:rPr lang="en-US" dirty="0" err="1" smtClean="0"/>
              <a:t>i</a:t>
            </a:r>
            <a:r>
              <a:rPr lang="en-US" dirty="0" smtClean="0"/>
              <a:t> (</a:t>
            </a:r>
            <a:r>
              <a:rPr lang="en-US" dirty="0" err="1" smtClean="0"/>
              <a:t>i</a:t>
            </a:r>
            <a:r>
              <a:rPr lang="en-US" dirty="0" smtClean="0"/>
              <a:t>=1</a:t>
            </a:r>
            <a:r>
              <a:rPr lang="en-US" b="1" dirty="0" smtClean="0"/>
              <a:t>÷</a:t>
            </a:r>
            <a:r>
              <a:rPr lang="en-US" dirty="0" smtClean="0"/>
              <a:t>3) for a specific activity/impact/intervention j (j=1</a:t>
            </a:r>
            <a:r>
              <a:rPr lang="en-US" b="1" dirty="0" smtClean="0"/>
              <a:t>÷</a:t>
            </a:r>
            <a:r>
              <a:rPr lang="en-US" dirty="0" smtClean="0"/>
              <a:t>8) of this solution.</a:t>
            </a:r>
          </a:p>
          <a:p>
            <a:r>
              <a:rPr lang="en-US" dirty="0" smtClean="0"/>
              <a:t>E.g. When  </a:t>
            </a:r>
            <a:r>
              <a:rPr lang="en-US" dirty="0" err="1" smtClean="0"/>
              <a:t>i</a:t>
            </a:r>
            <a:r>
              <a:rPr lang="en-US" dirty="0" smtClean="0"/>
              <a:t>=1 and j=1, B</a:t>
            </a:r>
            <a:r>
              <a:rPr lang="en-US" b="1" baseline="-25000" dirty="0" smtClean="0"/>
              <a:t>1,1</a:t>
            </a:r>
            <a:r>
              <a:rPr lang="en-US" dirty="0" smtClean="0"/>
              <a:t>  is the benefit of “</a:t>
            </a:r>
            <a:r>
              <a:rPr lang="en-US" i="1" dirty="0" smtClean="0"/>
              <a:t>Traffic safety propaganda and education” </a:t>
            </a:r>
            <a:r>
              <a:rPr lang="en-US" dirty="0" smtClean="0"/>
              <a:t>solution for “</a:t>
            </a:r>
            <a:r>
              <a:rPr lang="en-US" i="1" dirty="0" smtClean="0"/>
              <a:t>Training for trainers and teachers” </a:t>
            </a:r>
            <a:r>
              <a:rPr lang="en-US" dirty="0" smtClean="0"/>
              <a:t>activity</a:t>
            </a:r>
            <a:r>
              <a:rPr lang="en-US" i="1" dirty="0" smtClean="0"/>
              <a:t>.</a:t>
            </a:r>
            <a:endParaRPr lang="en-US" dirty="0" smtClean="0"/>
          </a:p>
          <a:p>
            <a:r>
              <a:rPr lang="it-IT" dirty="0" smtClean="0"/>
              <a:t>Formula</a:t>
            </a:r>
            <a:r>
              <a:rPr lang="it-IT" sz="4000" dirty="0" smtClean="0"/>
              <a:t>:    </a:t>
            </a:r>
            <a:r>
              <a:rPr lang="it-IT" sz="4400" b="1" dirty="0" smtClean="0"/>
              <a:t>B</a:t>
            </a:r>
            <a:r>
              <a:rPr lang="it-IT" sz="4400" b="1" baseline="-25000" dirty="0" smtClean="0"/>
              <a:t>i,j</a:t>
            </a:r>
            <a:r>
              <a:rPr lang="it-IT" sz="4400" b="1" dirty="0" smtClean="0"/>
              <a:t> = C</a:t>
            </a:r>
            <a:r>
              <a:rPr lang="it-IT" sz="4400" b="1" baseline="-25000" dirty="0" smtClean="0"/>
              <a:t>i,j</a:t>
            </a:r>
            <a:r>
              <a:rPr lang="it-IT" sz="4400" b="1" dirty="0" smtClean="0"/>
              <a:t> x KPI</a:t>
            </a:r>
            <a:r>
              <a:rPr lang="it-IT" sz="4400" b="1" baseline="-25000" dirty="0" smtClean="0"/>
              <a:t>i,j.</a:t>
            </a:r>
            <a:endParaRPr lang="en-US" sz="4400" b="1" dirty="0" smtClean="0"/>
          </a:p>
          <a:p>
            <a:pPr>
              <a:buNone/>
            </a:pPr>
            <a:endParaRPr lang="en-US" dirty="0" smtClean="0"/>
          </a:p>
          <a:p>
            <a:pPr>
              <a:buNone/>
            </a:pPr>
            <a:endParaRPr lang="en-US" dirty="0" smtClean="0"/>
          </a:p>
          <a:p>
            <a:pPr>
              <a:buNone/>
            </a:pPr>
            <a:r>
              <a:rPr lang="en-US" dirty="0" smtClean="0"/>
              <a:t> </a:t>
            </a:r>
          </a:p>
          <a:p>
            <a:pPr>
              <a:buNone/>
            </a:pPr>
            <a:endParaRPr lang="en-US" dirty="0" smtClean="0"/>
          </a:p>
          <a:p>
            <a:pPr>
              <a:buNone/>
            </a:pPr>
            <a:endParaRPr lang="en-US" dirty="0" smtClean="0"/>
          </a:p>
          <a:p>
            <a:pPr>
              <a:buNone/>
            </a:pPr>
            <a:endParaRPr lang="en-US" dirty="0"/>
          </a:p>
        </p:txBody>
      </p:sp>
      <p:sp>
        <p:nvSpPr>
          <p:cNvPr id="6" name="Rectangle 5"/>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VALUE ANALYSIS CONNECTING (VAC)</a:t>
            </a:r>
            <a:endParaRPr lang="en-US" dirty="0"/>
          </a:p>
        </p:txBody>
      </p:sp>
      <p:sp>
        <p:nvSpPr>
          <p:cNvPr id="4099" name="Rectangle 3"/>
          <p:cNvSpPr>
            <a:spLocks noGrp="1" noChangeArrowheads="1"/>
          </p:cNvSpPr>
          <p:nvPr>
            <p:ph type="body" idx="1"/>
          </p:nvPr>
        </p:nvSpPr>
        <p:spPr/>
        <p:txBody>
          <a:bodyPr/>
          <a:lstStyle/>
          <a:p>
            <a:pPr>
              <a:buNone/>
            </a:pPr>
            <a:r>
              <a:rPr lang="en-US" i="1" dirty="0" smtClean="0"/>
              <a:t>	</a:t>
            </a:r>
            <a:r>
              <a:rPr lang="en-US" b="1" dirty="0" smtClean="0"/>
              <a:t>STEP 5 – Benefit – Cost analysis</a:t>
            </a:r>
            <a:endParaRPr lang="en-US" b="1" i="1" dirty="0" smtClean="0"/>
          </a:p>
          <a:p>
            <a:pPr>
              <a:buNone/>
            </a:pPr>
            <a:r>
              <a:rPr lang="en-US" i="1" dirty="0" smtClean="0"/>
              <a:t>	</a:t>
            </a:r>
            <a:r>
              <a:rPr lang="en-US" i="1" dirty="0" smtClean="0">
                <a:solidFill>
                  <a:srgbClr val="FF0000"/>
                </a:solidFill>
              </a:rPr>
              <a:t>HARD</a:t>
            </a:r>
            <a:r>
              <a:rPr lang="en-US" i="1" dirty="0" smtClean="0"/>
              <a:t> solution group:  </a:t>
            </a:r>
            <a:r>
              <a:rPr lang="en-US" dirty="0" smtClean="0"/>
              <a:t>Benefit Cost Ratio (BCR):</a:t>
            </a:r>
          </a:p>
          <a:p>
            <a:pPr>
              <a:buNone/>
            </a:pPr>
            <a:endParaRPr lang="en-US" dirty="0" smtClean="0"/>
          </a:p>
          <a:p>
            <a:pPr>
              <a:buNone/>
            </a:pPr>
            <a:r>
              <a:rPr lang="en-US" i="1" dirty="0" smtClean="0"/>
              <a:t>                </a:t>
            </a:r>
          </a:p>
          <a:p>
            <a:pPr>
              <a:buNone/>
            </a:pPr>
            <a:r>
              <a:rPr lang="en-US" i="1" dirty="0" smtClean="0"/>
              <a:t>                  </a:t>
            </a:r>
            <a:r>
              <a:rPr lang="en-US" sz="2800" i="1" dirty="0" smtClean="0"/>
              <a:t> BCR</a:t>
            </a:r>
            <a:r>
              <a:rPr lang="en-US" sz="2800" i="1" baseline="-25000" dirty="0" smtClean="0"/>
              <a:t>HARD</a:t>
            </a:r>
            <a:r>
              <a:rPr lang="en-US" dirty="0" smtClean="0"/>
              <a:t>= </a:t>
            </a:r>
          </a:p>
          <a:p>
            <a:pPr>
              <a:buNone/>
            </a:pPr>
            <a:endParaRPr lang="en-US" dirty="0" smtClean="0"/>
          </a:p>
          <a:p>
            <a:pPr>
              <a:buNone/>
            </a:pPr>
            <a:r>
              <a:rPr lang="en-US" dirty="0" smtClean="0"/>
              <a:t>	</a:t>
            </a:r>
            <a:r>
              <a:rPr lang="en-US" i="1" dirty="0" smtClean="0"/>
              <a:t>.</a:t>
            </a:r>
            <a:r>
              <a:rPr lang="en-US" dirty="0" smtClean="0"/>
              <a:t> </a:t>
            </a:r>
          </a:p>
          <a:p>
            <a:pPr>
              <a:buNone/>
            </a:pPr>
            <a:r>
              <a:rPr lang="en-US" dirty="0" smtClean="0"/>
              <a:t> </a:t>
            </a:r>
          </a:p>
          <a:p>
            <a:pPr>
              <a:buNone/>
            </a:pPr>
            <a:endParaRPr lang="en-US" dirty="0" smtClean="0"/>
          </a:p>
          <a:p>
            <a:pPr>
              <a:buNone/>
            </a:pPr>
            <a:endParaRPr lang="en-US" dirty="0" smtClean="0"/>
          </a:p>
          <a:p>
            <a:pPr>
              <a:buNone/>
            </a:pPr>
            <a:endParaRPr lang="en-US" dirty="0"/>
          </a:p>
        </p:txBody>
      </p:sp>
      <p:sp>
        <p:nvSpPr>
          <p:cNvPr id="522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ja-JP" sz="1100" b="0" i="1" u="none" strike="noStrike" cap="none" normalizeH="0" baseline="0" smtClean="0">
                <a:ln>
                  <a:noFill/>
                </a:ln>
                <a:solidFill>
                  <a:schemeClr val="tx1"/>
                </a:solidFill>
                <a:effectLst/>
                <a:latin typeface="Times New Roman" pitchFamily="18" charset="0"/>
                <a:ea typeface="MS Mincho" pitchFamily="49" charset="-128"/>
                <a:cs typeface="Times New Roman" pitchFamily="18" charset="0"/>
              </a:rPr>
              <a:t>BCR</a:t>
            </a:r>
            <a:r>
              <a:rPr kumimoji="0" lang="en-US" altLang="ja-JP" sz="1100" b="0" i="1" u="none" strike="noStrike" cap="none" normalizeH="0" baseline="-30000" smtClean="0">
                <a:ln>
                  <a:noFill/>
                </a:ln>
                <a:solidFill>
                  <a:schemeClr val="tx1"/>
                </a:solidFill>
                <a:effectLst/>
                <a:latin typeface="Times New Roman" pitchFamily="18" charset="0"/>
                <a:ea typeface="MS Mincho" pitchFamily="49" charset="-128"/>
                <a:cs typeface="Times New Roman" pitchFamily="18" charset="0"/>
              </a:rPr>
              <a:t>HARD</a:t>
            </a:r>
            <a:r>
              <a:rPr kumimoji="0" lang="en-US" altLang="ja-JP" sz="1100" b="0" i="0" u="none" strike="noStrike" cap="none" normalizeH="0" baseline="0" smtClean="0">
                <a:ln>
                  <a:noFill/>
                </a:ln>
                <a:solidFill>
                  <a:schemeClr val="tx1"/>
                </a:solidFill>
                <a:effectLst/>
                <a:latin typeface="Times New Roman" pitchFamily="18" charset="0"/>
                <a:ea typeface="MS Mincho" pitchFamily="49" charset="-128"/>
                <a:cs typeface="Times New Roman" pitchFamily="18" charset="0"/>
              </a:rPr>
              <a:t>= </a:t>
            </a:r>
            <a:endParaRPr kumimoji="0" lang="en-US" altLang="ja-JP" sz="1800" b="0" i="0" u="none" strike="noStrike" cap="none" normalizeH="0" baseline="0" smtClean="0">
              <a:ln>
                <a:noFill/>
              </a:ln>
              <a:solidFill>
                <a:schemeClr val="tx1"/>
              </a:solidFill>
              <a:effectLst/>
              <a:latin typeface="Arial" pitchFamily="34" charset="0"/>
              <a:cs typeface="Arial" pitchFamily="34" charset="0"/>
            </a:endParaRPr>
          </a:p>
        </p:txBody>
      </p:sp>
      <p:pic>
        <p:nvPicPr>
          <p:cNvPr id="52227" name="Picture 3"/>
          <p:cNvPicPr>
            <a:picLocks noChangeAspect="1" noChangeArrowheads="1"/>
          </p:cNvPicPr>
          <p:nvPr/>
        </p:nvPicPr>
        <p:blipFill>
          <a:blip r:embed="rId3" cstate="print"/>
          <a:srcRect/>
          <a:stretch>
            <a:fillRect/>
          </a:stretch>
        </p:blipFill>
        <p:spPr bwMode="auto">
          <a:xfrm>
            <a:off x="3505201" y="1752600"/>
            <a:ext cx="2065468" cy="2438400"/>
          </a:xfrm>
          <a:prstGeom prst="rect">
            <a:avLst/>
          </a:prstGeom>
          <a:solidFill>
            <a:srgbClr val="FFFFFF"/>
          </a:solidFill>
        </p:spPr>
      </p:pic>
      <p:sp>
        <p:nvSpPr>
          <p:cNvPr id="8" name="Rectangle 7"/>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VALUE ANALYSIS CONNECTING (VAC)</a:t>
            </a:r>
            <a:endParaRPr lang="en-US" dirty="0"/>
          </a:p>
        </p:txBody>
      </p:sp>
      <p:sp>
        <p:nvSpPr>
          <p:cNvPr id="4099" name="Rectangle 3"/>
          <p:cNvSpPr>
            <a:spLocks noGrp="1" noChangeArrowheads="1"/>
          </p:cNvSpPr>
          <p:nvPr>
            <p:ph type="body" idx="1"/>
          </p:nvPr>
        </p:nvSpPr>
        <p:spPr/>
        <p:txBody>
          <a:bodyPr/>
          <a:lstStyle/>
          <a:p>
            <a:pPr>
              <a:buNone/>
            </a:pPr>
            <a:r>
              <a:rPr lang="en-US" i="1" dirty="0" smtClean="0"/>
              <a:t>	</a:t>
            </a:r>
            <a:r>
              <a:rPr lang="en-US" b="1" dirty="0" smtClean="0"/>
              <a:t>STEP 5 – Benefit – Cost analysis</a:t>
            </a:r>
            <a:endParaRPr lang="en-US" b="1" i="1" dirty="0" smtClean="0"/>
          </a:p>
          <a:p>
            <a:pPr>
              <a:buNone/>
            </a:pPr>
            <a:r>
              <a:rPr lang="en-US" i="1" dirty="0" smtClean="0"/>
              <a:t>	</a:t>
            </a:r>
            <a:r>
              <a:rPr lang="en-US" i="1" dirty="0" smtClean="0">
                <a:solidFill>
                  <a:srgbClr val="FF0000"/>
                </a:solidFill>
              </a:rPr>
              <a:t>SOFT </a:t>
            </a:r>
            <a:r>
              <a:rPr lang="en-US" i="1" dirty="0" smtClean="0"/>
              <a:t>solution group:</a:t>
            </a:r>
            <a:endParaRPr lang="en-US" dirty="0" smtClean="0"/>
          </a:p>
          <a:p>
            <a:pPr>
              <a:buNone/>
            </a:pPr>
            <a:r>
              <a:rPr lang="en-US" dirty="0" smtClean="0"/>
              <a:t>	</a:t>
            </a:r>
            <a:r>
              <a:rPr lang="en-US" sz="2200" dirty="0" smtClean="0"/>
              <a:t>Cost is:  </a:t>
            </a:r>
          </a:p>
          <a:p>
            <a:pPr>
              <a:buNone/>
            </a:pPr>
            <a:r>
              <a:rPr lang="en-US" dirty="0" smtClean="0"/>
              <a:t>			 C</a:t>
            </a:r>
            <a:r>
              <a:rPr lang="en-US" baseline="-25000" dirty="0" smtClean="0"/>
              <a:t>SOFT  </a:t>
            </a:r>
            <a:r>
              <a:rPr lang="en-US" dirty="0" smtClean="0"/>
              <a:t>= </a:t>
            </a:r>
          </a:p>
          <a:p>
            <a:pPr>
              <a:buNone/>
            </a:pPr>
            <a:endParaRPr lang="en-US" dirty="0" smtClean="0"/>
          </a:p>
          <a:p>
            <a:pPr>
              <a:buNone/>
            </a:pPr>
            <a:r>
              <a:rPr lang="en-US" dirty="0" smtClean="0"/>
              <a:t>	</a:t>
            </a:r>
            <a:r>
              <a:rPr lang="en-US" sz="2200" dirty="0" smtClean="0"/>
              <a:t>Benefit is:</a:t>
            </a:r>
          </a:p>
          <a:p>
            <a:pPr>
              <a:buNone/>
            </a:pPr>
            <a:r>
              <a:rPr lang="en-US" dirty="0" smtClean="0"/>
              <a:t>			 B</a:t>
            </a:r>
            <a:r>
              <a:rPr lang="en-US" baseline="-25000" dirty="0" smtClean="0"/>
              <a:t>SOFT </a:t>
            </a:r>
            <a:r>
              <a:rPr lang="en-US" dirty="0" smtClean="0"/>
              <a:t>=                 </a:t>
            </a:r>
            <a:r>
              <a:rPr lang="en-US" baseline="-25000" dirty="0" smtClean="0"/>
              <a:t> </a:t>
            </a:r>
            <a:r>
              <a:rPr lang="en-US" dirty="0" smtClean="0"/>
              <a:t>=  </a:t>
            </a:r>
          </a:p>
          <a:p>
            <a:pPr>
              <a:buNone/>
            </a:pPr>
            <a:r>
              <a:rPr lang="en-US" dirty="0" smtClean="0"/>
              <a:t> 	</a:t>
            </a:r>
          </a:p>
          <a:p>
            <a:pPr>
              <a:buNone/>
            </a:pPr>
            <a:r>
              <a:rPr lang="en-US" dirty="0" smtClean="0"/>
              <a:t>	</a:t>
            </a:r>
            <a:r>
              <a:rPr lang="en-US" sz="2200" dirty="0" smtClean="0"/>
              <a:t>Benefit – cost ratio is: </a:t>
            </a:r>
          </a:p>
          <a:p>
            <a:pPr>
              <a:buNone/>
            </a:pPr>
            <a:r>
              <a:rPr lang="en-US" dirty="0" smtClean="0"/>
              <a:t>			 </a:t>
            </a:r>
          </a:p>
          <a:p>
            <a:pPr>
              <a:buNone/>
            </a:pPr>
            <a:r>
              <a:rPr lang="en-US" dirty="0" smtClean="0"/>
              <a:t>			 BCR</a:t>
            </a:r>
            <a:r>
              <a:rPr lang="en-US" baseline="-25000" dirty="0" smtClean="0"/>
              <a:t>SOFT </a:t>
            </a:r>
            <a:r>
              <a:rPr lang="en-US" dirty="0" smtClean="0"/>
              <a:t>=</a:t>
            </a:r>
            <a:r>
              <a:rPr lang="en-US" b="1" dirty="0" smtClean="0"/>
              <a:t>     </a:t>
            </a:r>
          </a:p>
          <a:p>
            <a:pPr>
              <a:buNone/>
            </a:pPr>
            <a:r>
              <a:rPr lang="en-US" b="1" dirty="0" smtClean="0"/>
              <a:t>-- </a:t>
            </a:r>
            <a:endParaRPr lang="en-US" dirty="0" smtClean="0"/>
          </a:p>
          <a:p>
            <a:pPr>
              <a:buNone/>
            </a:pPr>
            <a:r>
              <a:rPr lang="en-US" dirty="0" smtClean="0"/>
              <a:t> </a:t>
            </a:r>
          </a:p>
          <a:p>
            <a:pPr>
              <a:buNone/>
            </a:pPr>
            <a:endParaRPr lang="en-US" dirty="0" smtClean="0"/>
          </a:p>
          <a:p>
            <a:pPr>
              <a:buNone/>
            </a:pPr>
            <a:endParaRPr lang="en-US" dirty="0" smtClean="0"/>
          </a:p>
          <a:p>
            <a:pPr>
              <a:buNone/>
            </a:pPr>
            <a:endParaRPr lang="en-US" dirty="0"/>
          </a:p>
        </p:txBody>
      </p:sp>
      <p:sp>
        <p:nvSpPr>
          <p:cNvPr id="522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ja-JP" sz="1100" b="0" i="1" u="none" strike="noStrike" cap="none" normalizeH="0" baseline="0" smtClean="0">
                <a:ln>
                  <a:noFill/>
                </a:ln>
                <a:solidFill>
                  <a:schemeClr val="tx1"/>
                </a:solidFill>
                <a:effectLst/>
                <a:latin typeface="Times New Roman" pitchFamily="18" charset="0"/>
                <a:ea typeface="MS Mincho" pitchFamily="49" charset="-128"/>
                <a:cs typeface="Times New Roman" pitchFamily="18" charset="0"/>
              </a:rPr>
              <a:t>BCR</a:t>
            </a:r>
            <a:r>
              <a:rPr kumimoji="0" lang="en-US" altLang="ja-JP" sz="1100" b="0" i="1" u="none" strike="noStrike" cap="none" normalizeH="0" baseline="-30000" smtClean="0">
                <a:ln>
                  <a:noFill/>
                </a:ln>
                <a:solidFill>
                  <a:schemeClr val="tx1"/>
                </a:solidFill>
                <a:effectLst/>
                <a:latin typeface="Times New Roman" pitchFamily="18" charset="0"/>
                <a:ea typeface="MS Mincho" pitchFamily="49" charset="-128"/>
                <a:cs typeface="Times New Roman" pitchFamily="18" charset="0"/>
              </a:rPr>
              <a:t>HARD</a:t>
            </a:r>
            <a:r>
              <a:rPr kumimoji="0" lang="en-US" altLang="ja-JP" sz="1100" b="0" i="0" u="none" strike="noStrike" cap="none" normalizeH="0" baseline="0" smtClean="0">
                <a:ln>
                  <a:noFill/>
                </a:ln>
                <a:solidFill>
                  <a:schemeClr val="tx1"/>
                </a:solidFill>
                <a:effectLst/>
                <a:latin typeface="Times New Roman" pitchFamily="18" charset="0"/>
                <a:ea typeface="MS Mincho" pitchFamily="49" charset="-128"/>
                <a:cs typeface="Times New Roman" pitchFamily="18" charset="0"/>
              </a:rPr>
              <a:t>= </a:t>
            </a:r>
            <a:endParaRPr kumimoji="0" lang="en-US" altLang="ja-JP" sz="1800" b="0" i="0" u="none" strike="noStrike" cap="none" normalizeH="0" baseline="0" smtClean="0">
              <a:ln>
                <a:noFill/>
              </a:ln>
              <a:solidFill>
                <a:schemeClr val="tx1"/>
              </a:solidFill>
              <a:effectLst/>
              <a:latin typeface="Arial" pitchFamily="34" charset="0"/>
              <a:cs typeface="Arial" pitchFamily="34" charset="0"/>
            </a:endParaRPr>
          </a:p>
        </p:txBody>
      </p:sp>
      <p:pic>
        <p:nvPicPr>
          <p:cNvPr id="7" name="Picture 6"/>
          <p:cNvPicPr/>
          <p:nvPr/>
        </p:nvPicPr>
        <p:blipFill>
          <a:blip r:embed="rId3" cstate="print"/>
          <a:srcRect/>
          <a:stretch>
            <a:fillRect/>
          </a:stretch>
        </p:blipFill>
        <p:spPr bwMode="auto">
          <a:xfrm>
            <a:off x="3124200" y="1981200"/>
            <a:ext cx="1371600" cy="838200"/>
          </a:xfrm>
          <a:prstGeom prst="rect">
            <a:avLst/>
          </a:prstGeom>
          <a:noFill/>
          <a:ln w="9525">
            <a:noFill/>
            <a:miter lim="800000"/>
            <a:headEnd/>
            <a:tailEnd/>
          </a:ln>
        </p:spPr>
      </p:pic>
      <p:pic>
        <p:nvPicPr>
          <p:cNvPr id="8" name="Picture 7"/>
          <p:cNvPicPr/>
          <p:nvPr/>
        </p:nvPicPr>
        <p:blipFill>
          <a:blip r:embed="rId4" cstate="print"/>
          <a:srcRect/>
          <a:stretch>
            <a:fillRect/>
          </a:stretch>
        </p:blipFill>
        <p:spPr bwMode="auto">
          <a:xfrm>
            <a:off x="3124200" y="3200400"/>
            <a:ext cx="1371600" cy="838200"/>
          </a:xfrm>
          <a:prstGeom prst="rect">
            <a:avLst/>
          </a:prstGeom>
          <a:noFill/>
          <a:ln w="9525">
            <a:noFill/>
            <a:miter lim="800000"/>
            <a:headEnd/>
            <a:tailEnd/>
          </a:ln>
        </p:spPr>
      </p:pic>
      <p:pic>
        <p:nvPicPr>
          <p:cNvPr id="9" name="Picture 8"/>
          <p:cNvPicPr/>
          <p:nvPr/>
        </p:nvPicPr>
        <p:blipFill>
          <a:blip r:embed="rId5" cstate="print"/>
          <a:srcRect/>
          <a:stretch>
            <a:fillRect/>
          </a:stretch>
        </p:blipFill>
        <p:spPr bwMode="auto">
          <a:xfrm>
            <a:off x="4953000" y="3200400"/>
            <a:ext cx="1828800" cy="838200"/>
          </a:xfrm>
          <a:prstGeom prst="rect">
            <a:avLst/>
          </a:prstGeom>
          <a:noFill/>
          <a:ln w="9525">
            <a:noFill/>
            <a:miter lim="800000"/>
            <a:headEnd/>
            <a:tailEnd/>
          </a:ln>
        </p:spPr>
      </p:pic>
      <p:pic>
        <p:nvPicPr>
          <p:cNvPr id="10" name="Picture 9"/>
          <p:cNvPicPr/>
          <p:nvPr/>
        </p:nvPicPr>
        <p:blipFill>
          <a:blip r:embed="rId6" cstate="print"/>
          <a:srcRect/>
          <a:stretch>
            <a:fillRect/>
          </a:stretch>
        </p:blipFill>
        <p:spPr bwMode="auto">
          <a:xfrm>
            <a:off x="3581400" y="4648200"/>
            <a:ext cx="1981200" cy="685800"/>
          </a:xfrm>
          <a:prstGeom prst="rect">
            <a:avLst/>
          </a:prstGeom>
          <a:noFill/>
          <a:ln w="9525">
            <a:noFill/>
            <a:miter lim="800000"/>
            <a:headEnd/>
            <a:tailEnd/>
          </a:ln>
        </p:spPr>
      </p:pic>
      <p:pic>
        <p:nvPicPr>
          <p:cNvPr id="11" name="Picture 10"/>
          <p:cNvPicPr/>
          <p:nvPr/>
        </p:nvPicPr>
        <p:blipFill>
          <a:blip r:embed="rId7" cstate="print"/>
          <a:srcRect/>
          <a:stretch>
            <a:fillRect/>
          </a:stretch>
        </p:blipFill>
        <p:spPr bwMode="auto">
          <a:xfrm>
            <a:off x="3657600" y="5486400"/>
            <a:ext cx="1143000" cy="762000"/>
          </a:xfrm>
          <a:prstGeom prst="rect">
            <a:avLst/>
          </a:prstGeom>
          <a:noFill/>
          <a:ln w="9525">
            <a:noFill/>
            <a:miter lim="800000"/>
            <a:headEnd/>
            <a:tailEnd/>
          </a:ln>
        </p:spPr>
      </p:pic>
      <p:sp>
        <p:nvSpPr>
          <p:cNvPr id="12" name="Line 1"/>
          <p:cNvSpPr>
            <a:spLocks noChangeShapeType="1"/>
          </p:cNvSpPr>
          <p:nvPr/>
        </p:nvSpPr>
        <p:spPr bwMode="auto">
          <a:xfrm flipV="1">
            <a:off x="3581400" y="5410200"/>
            <a:ext cx="1600200" cy="0"/>
          </a:xfrm>
          <a:prstGeom prst="line">
            <a:avLst/>
          </a:pr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Rectangle 13"/>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VALUE ANALYSIS CONNECTING (VAC)</a:t>
            </a:r>
            <a:endParaRPr lang="en-US" dirty="0"/>
          </a:p>
        </p:txBody>
      </p:sp>
      <p:sp>
        <p:nvSpPr>
          <p:cNvPr id="4099" name="Rectangle 3"/>
          <p:cNvSpPr>
            <a:spLocks noGrp="1" noChangeArrowheads="1"/>
          </p:cNvSpPr>
          <p:nvPr>
            <p:ph type="body" idx="1"/>
          </p:nvPr>
        </p:nvSpPr>
        <p:spPr/>
        <p:txBody>
          <a:bodyPr/>
          <a:lstStyle/>
          <a:p>
            <a:pPr>
              <a:buNone/>
            </a:pPr>
            <a:r>
              <a:rPr lang="en-US" i="1" dirty="0" smtClean="0"/>
              <a:t>	</a:t>
            </a:r>
            <a:r>
              <a:rPr lang="en-US" b="1" dirty="0" smtClean="0"/>
              <a:t>STEP 5 – Benefit – Cost analysis</a:t>
            </a:r>
            <a:endParaRPr lang="en-US" b="1" i="1" dirty="0" smtClean="0"/>
          </a:p>
          <a:p>
            <a:pPr>
              <a:buNone/>
            </a:pPr>
            <a:r>
              <a:rPr lang="en-US" i="1" dirty="0" smtClean="0"/>
              <a:t>	</a:t>
            </a:r>
            <a:r>
              <a:rPr lang="en-US" dirty="0" smtClean="0"/>
              <a:t>General Formula of Benefit – Cost Ratio (</a:t>
            </a:r>
            <a:r>
              <a:rPr lang="en-US" dirty="0" smtClean="0">
                <a:solidFill>
                  <a:srgbClr val="FF0000"/>
                </a:solidFill>
              </a:rPr>
              <a:t>HARD</a:t>
            </a:r>
            <a:r>
              <a:rPr lang="en-US" dirty="0" smtClean="0"/>
              <a:t> and </a:t>
            </a:r>
            <a:r>
              <a:rPr lang="en-US" dirty="0" smtClean="0">
                <a:solidFill>
                  <a:srgbClr val="FF0000"/>
                </a:solidFill>
              </a:rPr>
              <a:t>SOFT</a:t>
            </a:r>
            <a:r>
              <a:rPr lang="en-US" dirty="0" smtClean="0"/>
              <a:t> solutions): </a:t>
            </a:r>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 </a:t>
            </a:r>
          </a:p>
          <a:p>
            <a:pPr>
              <a:buNone/>
            </a:pPr>
            <a:r>
              <a:rPr lang="en-US" dirty="0" smtClean="0"/>
              <a:t>	</a:t>
            </a:r>
            <a:r>
              <a:rPr lang="en-US" sz="1800" dirty="0" smtClean="0"/>
              <a:t> Assessment: 		- B/C &lt; 1: the project is lost.  </a:t>
            </a:r>
          </a:p>
          <a:p>
            <a:pPr>
              <a:buNone/>
            </a:pPr>
            <a:r>
              <a:rPr lang="en-US" sz="1800" dirty="0" smtClean="0"/>
              <a:t>	 			- B/C = 1: Just enough for payback. </a:t>
            </a:r>
          </a:p>
          <a:p>
            <a:pPr>
              <a:buNone/>
            </a:pPr>
            <a:r>
              <a:rPr lang="en-US" sz="1800" dirty="0" smtClean="0"/>
              <a:t>	 			- B/C &gt; 1: the project has profit. </a:t>
            </a:r>
          </a:p>
          <a:p>
            <a:pPr>
              <a:buNone/>
            </a:pPr>
            <a:r>
              <a:rPr lang="en-US" sz="1800" dirty="0" smtClean="0"/>
              <a:t>.</a:t>
            </a:r>
          </a:p>
          <a:p>
            <a:pPr>
              <a:buNone/>
            </a:pPr>
            <a:endParaRPr lang="en-US" dirty="0" smtClean="0"/>
          </a:p>
        </p:txBody>
      </p:sp>
      <p:sp>
        <p:nvSpPr>
          <p:cNvPr id="522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ja-JP" sz="1100" b="0" i="1" u="none" strike="noStrike" cap="none" normalizeH="0" baseline="0" smtClean="0">
                <a:ln>
                  <a:noFill/>
                </a:ln>
                <a:solidFill>
                  <a:schemeClr val="tx1"/>
                </a:solidFill>
                <a:effectLst/>
                <a:latin typeface="Times New Roman" pitchFamily="18" charset="0"/>
                <a:ea typeface="MS Mincho" pitchFamily="49" charset="-128"/>
                <a:cs typeface="Times New Roman" pitchFamily="18" charset="0"/>
              </a:rPr>
              <a:t>BCR</a:t>
            </a:r>
            <a:r>
              <a:rPr kumimoji="0" lang="en-US" altLang="ja-JP" sz="1100" b="0" i="1" u="none" strike="noStrike" cap="none" normalizeH="0" baseline="-30000" smtClean="0">
                <a:ln>
                  <a:noFill/>
                </a:ln>
                <a:solidFill>
                  <a:schemeClr val="tx1"/>
                </a:solidFill>
                <a:effectLst/>
                <a:latin typeface="Times New Roman" pitchFamily="18" charset="0"/>
                <a:ea typeface="MS Mincho" pitchFamily="49" charset="-128"/>
                <a:cs typeface="Times New Roman" pitchFamily="18" charset="0"/>
              </a:rPr>
              <a:t>HARD</a:t>
            </a:r>
            <a:r>
              <a:rPr kumimoji="0" lang="en-US" altLang="ja-JP" sz="1100" b="0" i="0" u="none" strike="noStrike" cap="none" normalizeH="0" baseline="0" smtClean="0">
                <a:ln>
                  <a:noFill/>
                </a:ln>
                <a:solidFill>
                  <a:schemeClr val="tx1"/>
                </a:solidFill>
                <a:effectLst/>
                <a:latin typeface="Times New Roman" pitchFamily="18" charset="0"/>
                <a:ea typeface="MS Mincho" pitchFamily="49" charset="-128"/>
                <a:cs typeface="Times New Roman" pitchFamily="18" charset="0"/>
              </a:rPr>
              <a:t>= </a:t>
            </a:r>
            <a:endParaRPr kumimoji="0" lang="en-US" altLang="ja-JP"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7"/>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68610" name="Picture 2"/>
          <p:cNvPicPr>
            <a:picLocks noChangeAspect="1" noChangeArrowheads="1"/>
          </p:cNvPicPr>
          <p:nvPr/>
        </p:nvPicPr>
        <p:blipFill>
          <a:blip r:embed="rId3" cstate="print"/>
          <a:srcRect/>
          <a:stretch>
            <a:fillRect/>
          </a:stretch>
        </p:blipFill>
        <p:spPr bwMode="auto">
          <a:xfrm>
            <a:off x="2057400" y="1676400"/>
            <a:ext cx="5867886" cy="29718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CONCLUSION</a:t>
            </a:r>
            <a:endParaRPr lang="en-US" dirty="0"/>
          </a:p>
        </p:txBody>
      </p:sp>
      <p:sp>
        <p:nvSpPr>
          <p:cNvPr id="4099" name="Rectangle 3"/>
          <p:cNvSpPr>
            <a:spLocks noGrp="1" noChangeArrowheads="1"/>
          </p:cNvSpPr>
          <p:nvPr>
            <p:ph type="body" idx="1"/>
          </p:nvPr>
        </p:nvSpPr>
        <p:spPr/>
        <p:txBody>
          <a:bodyPr/>
          <a:lstStyle/>
          <a:p>
            <a:pPr>
              <a:buFont typeface="Arial" pitchFamily="34" charset="0"/>
              <a:buChar char="•"/>
            </a:pPr>
            <a:r>
              <a:rPr lang="en-US" sz="2800" i="1" dirty="0" smtClean="0"/>
              <a:t>VAC </a:t>
            </a:r>
            <a:r>
              <a:rPr lang="en-US" sz="2800" dirty="0" smtClean="0"/>
              <a:t>method is applicable to evaluate the </a:t>
            </a:r>
            <a:r>
              <a:rPr lang="en-US" sz="2800" b="1" i="1" dirty="0" smtClean="0"/>
              <a:t>performance</a:t>
            </a:r>
            <a:r>
              <a:rPr lang="en-US" sz="2800" dirty="0" smtClean="0"/>
              <a:t> of traffic safety project. </a:t>
            </a:r>
          </a:p>
          <a:p>
            <a:pPr>
              <a:buFont typeface="Arial" pitchFamily="34" charset="0"/>
              <a:buChar char="•"/>
            </a:pPr>
            <a:r>
              <a:rPr lang="en-US" sz="2800" dirty="0" smtClean="0"/>
              <a:t>The purpose of VAC method is to </a:t>
            </a:r>
            <a:r>
              <a:rPr lang="en-US" sz="2800" i="1" dirty="0" smtClean="0"/>
              <a:t>identify maximum output value</a:t>
            </a:r>
            <a:r>
              <a:rPr lang="en-US" sz="2800" dirty="0" smtClean="0"/>
              <a:t> based on the analysis and connecting input resources. </a:t>
            </a:r>
          </a:p>
          <a:p>
            <a:pPr>
              <a:buFont typeface="Arial" pitchFamily="34" charset="0"/>
              <a:buChar char="•"/>
            </a:pPr>
            <a:r>
              <a:rPr lang="en-US" sz="2800" dirty="0" smtClean="0"/>
              <a:t>Important for the investors and policy makers to have thorough and comprehensive acknowledgement and to make timely adjustment in policy, investment instruction and financial control mechanism to achieve the target of investment./.</a:t>
            </a:r>
          </a:p>
          <a:p>
            <a:pPr>
              <a:buNone/>
            </a:pPr>
            <a:endParaRPr lang="en-US" sz="2800" dirty="0"/>
          </a:p>
        </p:txBody>
      </p:sp>
      <p:sp>
        <p:nvSpPr>
          <p:cNvPr id="6" name="Rectangle 5"/>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endParaRPr lang="en-US" dirty="0"/>
          </a:p>
        </p:txBody>
      </p:sp>
      <p:sp>
        <p:nvSpPr>
          <p:cNvPr id="4099" name="Rectangle 3"/>
          <p:cNvSpPr>
            <a:spLocks noGrp="1" noChangeArrowheads="1"/>
          </p:cNvSpPr>
          <p:nvPr>
            <p:ph type="body" idx="1"/>
          </p:nvPr>
        </p:nvSpPr>
        <p:spPr/>
        <p:txBody>
          <a:bodyPr/>
          <a:lstStyle/>
          <a:p>
            <a:pPr algn="ctr">
              <a:buNone/>
            </a:pPr>
            <a:endParaRPr lang="en-US" b="1" dirty="0" smtClean="0"/>
          </a:p>
          <a:p>
            <a:pPr algn="ctr">
              <a:buNone/>
            </a:pPr>
            <a:endParaRPr lang="en-US" b="1" dirty="0" smtClean="0"/>
          </a:p>
          <a:p>
            <a:pPr algn="ctr">
              <a:buNone/>
            </a:pPr>
            <a:endParaRPr lang="en-US" sz="3600" b="1" dirty="0" smtClean="0"/>
          </a:p>
          <a:p>
            <a:pPr algn="ctr">
              <a:buNone/>
            </a:pPr>
            <a:endParaRPr lang="en-US" sz="3600" b="1" dirty="0" smtClean="0"/>
          </a:p>
          <a:p>
            <a:pPr algn="ctr">
              <a:buNone/>
            </a:pPr>
            <a:r>
              <a:rPr lang="en-US" sz="3600" b="1" dirty="0" smtClean="0"/>
              <a:t>THANK YOU FOR YOUR ATTENTION</a:t>
            </a:r>
            <a:endParaRPr lang="en-US" sz="3600" b="1" dirty="0"/>
          </a:p>
        </p:txBody>
      </p:sp>
      <p:sp>
        <p:nvSpPr>
          <p:cNvPr id="6" name="Rectangle 5"/>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nodePh="1">
                                  <p:stCondLst>
                                    <p:cond delay="0"/>
                                  </p:stCondLst>
                                  <p:endCondLst>
                                    <p:cond evt="begin" delay="0">
                                      <p:tn val="10"/>
                                    </p:cond>
                                  </p:end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CONTENTS</a:t>
            </a:r>
            <a:endParaRPr lang="en-US" dirty="0"/>
          </a:p>
        </p:txBody>
      </p:sp>
      <p:sp>
        <p:nvSpPr>
          <p:cNvPr id="4099" name="Rectangle 3"/>
          <p:cNvSpPr>
            <a:spLocks noGrp="1" noChangeArrowheads="1"/>
          </p:cNvSpPr>
          <p:nvPr>
            <p:ph type="body" idx="1"/>
          </p:nvPr>
        </p:nvSpPr>
        <p:spPr/>
        <p:txBody>
          <a:bodyPr/>
          <a:lstStyle/>
          <a:p>
            <a:pPr lvl="1">
              <a:buFont typeface="Arial" pitchFamily="34" charset="0"/>
              <a:buChar char="•"/>
            </a:pPr>
            <a:r>
              <a:rPr lang="en-US" sz="3400" dirty="0" smtClean="0"/>
              <a:t>Introduction</a:t>
            </a:r>
          </a:p>
          <a:p>
            <a:pPr lvl="1">
              <a:buFont typeface="Arial" pitchFamily="34" charset="0"/>
              <a:buChar char="•"/>
            </a:pPr>
            <a:r>
              <a:rPr lang="en-US" sz="3600" dirty="0" smtClean="0"/>
              <a:t>Traffic Accident Causes</a:t>
            </a:r>
          </a:p>
          <a:p>
            <a:pPr lvl="1">
              <a:buFont typeface="Arial" pitchFamily="34" charset="0"/>
              <a:buChar char="•"/>
            </a:pPr>
            <a:r>
              <a:rPr lang="en-US" sz="3600" dirty="0" smtClean="0"/>
              <a:t>Traffic Safety Projects</a:t>
            </a:r>
          </a:p>
          <a:p>
            <a:pPr lvl="1">
              <a:buFont typeface="Arial" pitchFamily="34" charset="0"/>
              <a:buChar char="•"/>
            </a:pPr>
            <a:r>
              <a:rPr lang="en-US" sz="3600" dirty="0" smtClean="0"/>
              <a:t>Methodology</a:t>
            </a:r>
          </a:p>
          <a:p>
            <a:pPr lvl="1">
              <a:buFont typeface="Arial" pitchFamily="34" charset="0"/>
              <a:buChar char="•"/>
            </a:pPr>
            <a:r>
              <a:rPr lang="en-US" sz="3600" dirty="0" smtClean="0"/>
              <a:t>VAC Method - 5 Steps</a:t>
            </a:r>
          </a:p>
          <a:p>
            <a:pPr lvl="1">
              <a:buFont typeface="Arial" pitchFamily="34" charset="0"/>
              <a:buChar char="•"/>
            </a:pPr>
            <a:r>
              <a:rPr lang="en-US" sz="3600" dirty="0" smtClean="0"/>
              <a:t>Conclusion</a:t>
            </a:r>
            <a:endParaRPr lang="en-US" sz="3600" dirty="0"/>
          </a:p>
        </p:txBody>
      </p:sp>
      <p:sp>
        <p:nvSpPr>
          <p:cNvPr id="5" name="Rectangle 4"/>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INTRODUCTION</a:t>
            </a:r>
            <a:endParaRPr lang="en-US" dirty="0"/>
          </a:p>
        </p:txBody>
      </p:sp>
      <p:sp>
        <p:nvSpPr>
          <p:cNvPr id="4099" name="Rectangle 3"/>
          <p:cNvSpPr>
            <a:spLocks noGrp="1" noChangeArrowheads="1"/>
          </p:cNvSpPr>
          <p:nvPr>
            <p:ph type="body" idx="1"/>
          </p:nvPr>
        </p:nvSpPr>
        <p:spPr/>
        <p:txBody>
          <a:bodyPr/>
          <a:lstStyle/>
          <a:p>
            <a:r>
              <a:rPr lang="en-US" sz="2800" dirty="0" smtClean="0"/>
              <a:t>Traffic accidents in Vietnam have been a great economic and social matter.</a:t>
            </a:r>
          </a:p>
          <a:p>
            <a:r>
              <a:rPr lang="en-US" sz="2800" dirty="0" smtClean="0"/>
              <a:t>Although there have been many changes but the issue still remains complex and serious.</a:t>
            </a:r>
          </a:p>
          <a:p>
            <a:r>
              <a:rPr lang="en-US" sz="2800" dirty="0" smtClean="0"/>
              <a:t>Constructing method to evaluate performance of traffic safety projects is essential. </a:t>
            </a:r>
          </a:p>
          <a:p>
            <a:r>
              <a:rPr lang="en-US" sz="2800" b="1" dirty="0" smtClean="0"/>
              <a:t>VAC</a:t>
            </a:r>
            <a:r>
              <a:rPr lang="en-US" sz="2800" dirty="0" smtClean="0"/>
              <a:t> method (</a:t>
            </a:r>
            <a:r>
              <a:rPr lang="en-US" sz="2800" b="1" dirty="0" smtClean="0"/>
              <a:t>V</a:t>
            </a:r>
            <a:r>
              <a:rPr lang="en-US" sz="2800" dirty="0" smtClean="0"/>
              <a:t>alue </a:t>
            </a:r>
            <a:r>
              <a:rPr lang="en-US" sz="2800" b="1" dirty="0" smtClean="0"/>
              <a:t>A</a:t>
            </a:r>
            <a:r>
              <a:rPr lang="en-US" sz="2800" dirty="0" smtClean="0"/>
              <a:t>nalysis </a:t>
            </a:r>
            <a:r>
              <a:rPr lang="en-US" sz="2800" b="1" dirty="0" smtClean="0"/>
              <a:t>C</a:t>
            </a:r>
            <a:r>
              <a:rPr lang="en-US" sz="2800" dirty="0" smtClean="0"/>
              <a:t>onnecting) aims to assess the performance of traffic safety projects, focusing on road traffic safety projects based on comprehensive analysis.</a:t>
            </a:r>
          </a:p>
        </p:txBody>
      </p:sp>
      <p:sp>
        <p:nvSpPr>
          <p:cNvPr id="7" name="Rectangle 6"/>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TRAFFIC ACCIDENT CAUSES</a:t>
            </a:r>
            <a:endParaRPr lang="en-US" dirty="0"/>
          </a:p>
        </p:txBody>
      </p:sp>
      <p:pic>
        <p:nvPicPr>
          <p:cNvPr id="5" name="Picture 4"/>
          <p:cNvPicPr/>
          <p:nvPr/>
        </p:nvPicPr>
        <p:blipFill>
          <a:blip r:embed="rId3" cstate="print"/>
          <a:srcRect/>
          <a:stretch>
            <a:fillRect/>
          </a:stretch>
        </p:blipFill>
        <p:spPr bwMode="auto">
          <a:xfrm>
            <a:off x="304800" y="762000"/>
            <a:ext cx="8458200" cy="4724400"/>
          </a:xfrm>
          <a:prstGeom prst="rect">
            <a:avLst/>
          </a:prstGeom>
          <a:noFill/>
          <a:ln w="9525">
            <a:noFill/>
            <a:miter lim="800000"/>
            <a:headEnd/>
            <a:tailEnd/>
          </a:ln>
        </p:spPr>
      </p:pic>
      <p:sp>
        <p:nvSpPr>
          <p:cNvPr id="8" name="Rectangle 3"/>
          <p:cNvSpPr txBox="1">
            <a:spLocks noChangeArrowheads="1"/>
          </p:cNvSpPr>
          <p:nvPr/>
        </p:nvSpPr>
        <p:spPr bwMode="auto">
          <a:xfrm>
            <a:off x="2971800" y="5562600"/>
            <a:ext cx="3657600" cy="609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algn="ctr"/>
            <a:r>
              <a:rPr lang="en-US" b="1" dirty="0" smtClean="0"/>
              <a:t>Fig. 1 </a:t>
            </a:r>
            <a:r>
              <a:rPr lang="en-US" dirty="0" smtClean="0"/>
              <a:t>Traffic Accident Causes </a:t>
            </a:r>
            <a:endParaRPr lang="en-US" dirty="0"/>
          </a:p>
        </p:txBody>
      </p:sp>
      <p:sp>
        <p:nvSpPr>
          <p:cNvPr id="9" name="Rectangle 8"/>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TRAFFIC SAFETY PROJECTS</a:t>
            </a:r>
            <a:endParaRPr lang="en-US" dirty="0"/>
          </a:p>
        </p:txBody>
      </p:sp>
      <p:sp>
        <p:nvSpPr>
          <p:cNvPr id="4099" name="Rectangle 3"/>
          <p:cNvSpPr>
            <a:spLocks noGrp="1" noChangeArrowheads="1"/>
          </p:cNvSpPr>
          <p:nvPr>
            <p:ph type="body" idx="1"/>
          </p:nvPr>
        </p:nvSpPr>
        <p:spPr/>
        <p:txBody>
          <a:bodyPr/>
          <a:lstStyle/>
          <a:p>
            <a:r>
              <a:rPr lang="en-US" sz="2800" i="1" dirty="0" smtClean="0"/>
              <a:t>Traffic safety projects including one or some components </a:t>
            </a:r>
            <a:r>
              <a:rPr lang="en-US" sz="2800" dirty="0" smtClean="0"/>
              <a:t>as:</a:t>
            </a:r>
          </a:p>
          <a:p>
            <a:pPr lvl="1">
              <a:buFont typeface="Wingdings" pitchFamily="2" charset="2"/>
              <a:buChar char="§"/>
            </a:pPr>
            <a:r>
              <a:rPr lang="en-US" sz="2400" dirty="0" smtClean="0"/>
              <a:t>	</a:t>
            </a:r>
            <a:r>
              <a:rPr lang="en-US" sz="2400" b="1" dirty="0" smtClean="0"/>
              <a:t>E</a:t>
            </a:r>
            <a:r>
              <a:rPr lang="en-US" sz="2400" dirty="0" smtClean="0"/>
              <a:t>ngineering Component.</a:t>
            </a:r>
          </a:p>
          <a:p>
            <a:pPr lvl="1">
              <a:buFont typeface="Wingdings" pitchFamily="2" charset="2"/>
              <a:buChar char="§"/>
            </a:pPr>
            <a:r>
              <a:rPr lang="en-US" sz="2400" b="1" dirty="0" smtClean="0"/>
              <a:t>  E</a:t>
            </a:r>
            <a:r>
              <a:rPr lang="en-US" sz="2400" dirty="0" smtClean="0"/>
              <a:t>ducation &amp; Awareness Raising Component.</a:t>
            </a:r>
          </a:p>
          <a:p>
            <a:pPr lvl="1">
              <a:buFont typeface="Wingdings" pitchFamily="2" charset="2"/>
              <a:buChar char="§"/>
            </a:pPr>
            <a:r>
              <a:rPr lang="en-US" sz="2400" dirty="0" smtClean="0"/>
              <a:t>  </a:t>
            </a:r>
            <a:r>
              <a:rPr lang="en-US" sz="2400" b="1" dirty="0" smtClean="0"/>
              <a:t>E</a:t>
            </a:r>
            <a:r>
              <a:rPr lang="en-US" sz="2400" dirty="0" smtClean="0"/>
              <a:t>mergency Component.</a:t>
            </a:r>
          </a:p>
          <a:p>
            <a:pPr lvl="1">
              <a:buFont typeface="Wingdings" pitchFamily="2" charset="2"/>
              <a:buChar char="§"/>
            </a:pPr>
            <a:r>
              <a:rPr lang="en-US" sz="2400" dirty="0" smtClean="0"/>
              <a:t>  </a:t>
            </a:r>
            <a:r>
              <a:rPr lang="en-US" sz="2400" b="1" dirty="0" smtClean="0"/>
              <a:t>E</a:t>
            </a:r>
            <a:r>
              <a:rPr lang="en-US" sz="2400" dirty="0" smtClean="0"/>
              <a:t>nforcement Component.</a:t>
            </a:r>
          </a:p>
          <a:p>
            <a:r>
              <a:rPr lang="en-US" sz="2800" dirty="0" smtClean="0"/>
              <a:t>Classified into 2 types:</a:t>
            </a:r>
          </a:p>
          <a:p>
            <a:pPr lvl="1">
              <a:buFont typeface="Wingdings" pitchFamily="2" charset="2"/>
              <a:buChar char="§"/>
            </a:pPr>
            <a:r>
              <a:rPr lang="en-US" sz="2400" dirty="0" smtClean="0"/>
              <a:t>	Single projects (including 1 component).</a:t>
            </a:r>
          </a:p>
          <a:p>
            <a:pPr lvl="1">
              <a:buFont typeface="Wingdings" pitchFamily="2" charset="2"/>
              <a:buChar char="§"/>
            </a:pPr>
            <a:r>
              <a:rPr lang="en-US" sz="2400" dirty="0" smtClean="0"/>
              <a:t>  Combined projects (including 2 or more components).</a:t>
            </a:r>
          </a:p>
          <a:p>
            <a:r>
              <a:rPr lang="en-US" sz="2800" dirty="0" smtClean="0"/>
              <a:t>Almost traffic safety projects in the world are combined projects.</a:t>
            </a:r>
            <a:endParaRPr lang="en-US" sz="2800" dirty="0"/>
          </a:p>
        </p:txBody>
      </p:sp>
      <p:sp>
        <p:nvSpPr>
          <p:cNvPr id="6" name="Rectangle 5"/>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METHODOLOGY</a:t>
            </a:r>
            <a:endParaRPr lang="en-US" dirty="0"/>
          </a:p>
        </p:txBody>
      </p:sp>
      <p:sp>
        <p:nvSpPr>
          <p:cNvPr id="4099" name="Rectangle 3"/>
          <p:cNvSpPr>
            <a:spLocks noGrp="1" noChangeArrowheads="1"/>
          </p:cNvSpPr>
          <p:nvPr>
            <p:ph type="body" idx="1"/>
          </p:nvPr>
        </p:nvSpPr>
        <p:spPr/>
        <p:txBody>
          <a:bodyPr/>
          <a:lstStyle/>
          <a:p>
            <a:r>
              <a:rPr lang="en-US" sz="2800" b="1" dirty="0" smtClean="0"/>
              <a:t>Project Performance Evaluation</a:t>
            </a:r>
            <a:r>
              <a:rPr lang="en-US" sz="2800" dirty="0" smtClean="0"/>
              <a:t>: comprehensive evaluation of the whole investment process from preparation to completion stage.</a:t>
            </a:r>
          </a:p>
          <a:p>
            <a:r>
              <a:rPr lang="en-US" sz="2800" b="1" dirty="0" smtClean="0"/>
              <a:t>VAC establish 5 Steps: </a:t>
            </a:r>
          </a:p>
        </p:txBody>
      </p:sp>
      <p:graphicFrame>
        <p:nvGraphicFramePr>
          <p:cNvPr id="5" name="Diagram 4"/>
          <p:cNvGraphicFramePr/>
          <p:nvPr/>
        </p:nvGraphicFramePr>
        <p:xfrm>
          <a:off x="304800" y="2514600"/>
          <a:ext cx="8686800" cy="312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VALUE ANALYSIS CONNECTING (VAC)</a:t>
            </a:r>
            <a:endParaRPr lang="en-US" dirty="0"/>
          </a:p>
        </p:txBody>
      </p:sp>
      <p:sp>
        <p:nvSpPr>
          <p:cNvPr id="4099" name="Rectangle 3"/>
          <p:cNvSpPr>
            <a:spLocks noGrp="1" noChangeArrowheads="1"/>
          </p:cNvSpPr>
          <p:nvPr>
            <p:ph type="body" idx="1"/>
          </p:nvPr>
        </p:nvSpPr>
        <p:spPr/>
        <p:txBody>
          <a:bodyPr/>
          <a:lstStyle/>
          <a:p>
            <a:pPr>
              <a:buNone/>
            </a:pPr>
            <a:r>
              <a:rPr lang="en-US" dirty="0" smtClean="0"/>
              <a:t>	</a:t>
            </a:r>
            <a:r>
              <a:rPr lang="en-US" b="1" dirty="0" smtClean="0"/>
              <a:t>STEP 1 - INDENTIFY THE OVERALL GOAL</a:t>
            </a:r>
          </a:p>
          <a:p>
            <a:pPr>
              <a:buNone/>
            </a:pPr>
            <a:r>
              <a:rPr lang="en-US" dirty="0" smtClean="0"/>
              <a:t>	</a:t>
            </a:r>
            <a:endParaRPr lang="en-US" sz="3200" dirty="0" smtClean="0"/>
          </a:p>
          <a:p>
            <a:pPr>
              <a:buFont typeface="Arial" pitchFamily="34" charset="0"/>
              <a:buChar char="•"/>
            </a:pPr>
            <a:r>
              <a:rPr lang="en-US" sz="3400" dirty="0" smtClean="0"/>
              <a:t>Construction of infrastructure (</a:t>
            </a:r>
            <a:r>
              <a:rPr lang="en-US" sz="3400" b="1" dirty="0" smtClean="0"/>
              <a:t>E</a:t>
            </a:r>
            <a:r>
              <a:rPr lang="en-US" sz="3400" dirty="0" smtClean="0"/>
              <a:t>ngineering).</a:t>
            </a:r>
          </a:p>
          <a:p>
            <a:pPr>
              <a:buFont typeface="Arial" pitchFamily="34" charset="0"/>
              <a:buChar char="•"/>
            </a:pPr>
            <a:r>
              <a:rPr lang="en-US" sz="3400" dirty="0" smtClean="0"/>
              <a:t>Traffic safety propaganda and education (</a:t>
            </a:r>
            <a:r>
              <a:rPr lang="en-US" sz="3400" b="1" dirty="0" smtClean="0"/>
              <a:t>E</a:t>
            </a:r>
            <a:r>
              <a:rPr lang="en-US" sz="3400" dirty="0" smtClean="0"/>
              <a:t>ducation &amp; Awareness Raising).</a:t>
            </a:r>
          </a:p>
          <a:p>
            <a:pPr>
              <a:buFont typeface="Arial" pitchFamily="34" charset="0"/>
              <a:buChar char="•"/>
            </a:pPr>
            <a:r>
              <a:rPr lang="en-US" sz="3400" dirty="0" smtClean="0"/>
              <a:t>Traffic safety enforcement (</a:t>
            </a:r>
            <a:r>
              <a:rPr lang="en-US" sz="3400" b="1" dirty="0" smtClean="0"/>
              <a:t>E</a:t>
            </a:r>
            <a:r>
              <a:rPr lang="en-US" sz="3400" dirty="0" smtClean="0"/>
              <a:t>nforcement).</a:t>
            </a:r>
          </a:p>
          <a:p>
            <a:pPr>
              <a:buFont typeface="Arial" pitchFamily="34" charset="0"/>
              <a:buChar char="•"/>
            </a:pPr>
            <a:r>
              <a:rPr lang="en-US" sz="3400" dirty="0" smtClean="0"/>
              <a:t>Traffic accidents emergency (</a:t>
            </a:r>
            <a:r>
              <a:rPr lang="en-US" sz="3400" b="1" dirty="0" smtClean="0"/>
              <a:t>E</a:t>
            </a:r>
            <a:r>
              <a:rPr lang="en-US" sz="3400" dirty="0" smtClean="0"/>
              <a:t>mergency).</a:t>
            </a:r>
          </a:p>
        </p:txBody>
      </p:sp>
      <p:sp>
        <p:nvSpPr>
          <p:cNvPr id="6" name="Rectangle 5"/>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VALUE ANALYSIS CONNECTING (VAC)</a:t>
            </a:r>
            <a:endParaRPr lang="en-US" dirty="0"/>
          </a:p>
        </p:txBody>
      </p:sp>
      <p:sp>
        <p:nvSpPr>
          <p:cNvPr id="4099" name="Rectangle 3"/>
          <p:cNvSpPr>
            <a:spLocks noGrp="1" noChangeArrowheads="1"/>
          </p:cNvSpPr>
          <p:nvPr>
            <p:ph type="body" idx="1"/>
          </p:nvPr>
        </p:nvSpPr>
        <p:spPr/>
        <p:txBody>
          <a:bodyPr/>
          <a:lstStyle/>
          <a:p>
            <a:pPr>
              <a:buNone/>
            </a:pPr>
            <a:r>
              <a:rPr lang="en-US" i="1" dirty="0" smtClean="0"/>
              <a:t>	</a:t>
            </a:r>
            <a:r>
              <a:rPr lang="en-US" sz="2800" b="1" dirty="0" smtClean="0"/>
              <a:t>STEP 2 – IDENTIFY SOLUTION GROUPS</a:t>
            </a:r>
            <a:endParaRPr lang="en-US" sz="2800" b="1" i="1" dirty="0" smtClean="0"/>
          </a:p>
          <a:p>
            <a:pPr>
              <a:buNone/>
            </a:pPr>
            <a:r>
              <a:rPr lang="en-US" sz="2800" i="1" dirty="0" smtClean="0"/>
              <a:t>	</a:t>
            </a:r>
            <a:r>
              <a:rPr lang="en-US" sz="2800" b="1" i="1" dirty="0" smtClean="0">
                <a:solidFill>
                  <a:srgbClr val="FF0000"/>
                </a:solidFill>
              </a:rPr>
              <a:t>HARD</a:t>
            </a:r>
            <a:r>
              <a:rPr lang="en-US" sz="2800" b="1" i="1" dirty="0" smtClean="0"/>
              <a:t> </a:t>
            </a:r>
            <a:r>
              <a:rPr lang="en-US" sz="2800" i="1" dirty="0" smtClean="0"/>
              <a:t>solution group:</a:t>
            </a:r>
            <a:r>
              <a:rPr lang="en-US" sz="2800" dirty="0" smtClean="0"/>
              <a:t> </a:t>
            </a:r>
          </a:p>
          <a:p>
            <a:pPr>
              <a:buFont typeface="Arial" pitchFamily="34" charset="0"/>
              <a:buChar char="•"/>
            </a:pPr>
            <a:r>
              <a:rPr lang="en-US" sz="2800" dirty="0" smtClean="0"/>
              <a:t>“</a:t>
            </a:r>
            <a:r>
              <a:rPr lang="en-US" sz="2800" i="1" dirty="0" smtClean="0"/>
              <a:t>Construction of infrastructure</a:t>
            </a:r>
            <a:r>
              <a:rPr lang="en-US" sz="2800" dirty="0" smtClean="0"/>
              <a:t>” solution</a:t>
            </a:r>
            <a:r>
              <a:rPr lang="en-US" sz="2800" i="1" dirty="0" smtClean="0"/>
              <a:t>.</a:t>
            </a:r>
          </a:p>
          <a:p>
            <a:pPr>
              <a:buNone/>
            </a:pPr>
            <a:endParaRPr lang="en-US" sz="2800" dirty="0" smtClean="0"/>
          </a:p>
          <a:p>
            <a:pPr>
              <a:buNone/>
            </a:pPr>
            <a:r>
              <a:rPr lang="en-US" sz="2800" i="1" dirty="0" smtClean="0"/>
              <a:t>	</a:t>
            </a:r>
            <a:r>
              <a:rPr lang="en-US" sz="2800" b="1" i="1" dirty="0" smtClean="0">
                <a:solidFill>
                  <a:srgbClr val="FF0000"/>
                </a:solidFill>
              </a:rPr>
              <a:t>SOFT</a:t>
            </a:r>
            <a:r>
              <a:rPr lang="en-US" sz="2800" i="1" dirty="0" smtClean="0"/>
              <a:t> solution groups:</a:t>
            </a:r>
            <a:endParaRPr lang="en-US" sz="2800" dirty="0" smtClean="0"/>
          </a:p>
          <a:p>
            <a:r>
              <a:rPr lang="en-US" sz="2800" dirty="0" smtClean="0"/>
              <a:t>Solution </a:t>
            </a:r>
            <a:r>
              <a:rPr lang="en-US" sz="2800" dirty="0" err="1" smtClean="0"/>
              <a:t>i</a:t>
            </a:r>
            <a:r>
              <a:rPr lang="en-US" sz="2800" dirty="0" smtClean="0"/>
              <a:t>=1 is: “</a:t>
            </a:r>
            <a:r>
              <a:rPr lang="en-US" sz="2800" i="1" dirty="0" smtClean="0"/>
              <a:t>Traffic safety propaganda and education</a:t>
            </a:r>
            <a:r>
              <a:rPr lang="en-US" sz="2800" dirty="0" smtClean="0"/>
              <a:t>” solution. </a:t>
            </a:r>
          </a:p>
          <a:p>
            <a:r>
              <a:rPr lang="en-US" sz="2800" dirty="0" smtClean="0"/>
              <a:t>Solution </a:t>
            </a:r>
            <a:r>
              <a:rPr lang="en-US" sz="2800" dirty="0" err="1" smtClean="0"/>
              <a:t>i</a:t>
            </a:r>
            <a:r>
              <a:rPr lang="en-US" sz="2800" dirty="0" smtClean="0"/>
              <a:t>=2 is: “</a:t>
            </a:r>
            <a:r>
              <a:rPr lang="en-US" sz="2800" i="1" dirty="0" smtClean="0"/>
              <a:t>Traffic safety enforcement</a:t>
            </a:r>
            <a:r>
              <a:rPr lang="en-US" sz="2800" dirty="0" smtClean="0"/>
              <a:t>” solution. </a:t>
            </a:r>
          </a:p>
          <a:p>
            <a:r>
              <a:rPr lang="en-US" sz="2800" dirty="0" smtClean="0"/>
              <a:t>Solution </a:t>
            </a:r>
            <a:r>
              <a:rPr lang="en-US" sz="2800" dirty="0" err="1" smtClean="0"/>
              <a:t>i</a:t>
            </a:r>
            <a:r>
              <a:rPr lang="en-US" sz="2800" dirty="0" smtClean="0"/>
              <a:t>=3 is: “</a:t>
            </a:r>
            <a:r>
              <a:rPr lang="en-US" sz="2800" i="1" dirty="0" smtClean="0"/>
              <a:t>Traffic accidents emergency</a:t>
            </a:r>
            <a:r>
              <a:rPr lang="en-US" sz="2800" dirty="0" smtClean="0"/>
              <a:t>” solution.</a:t>
            </a:r>
          </a:p>
          <a:p>
            <a:pPr>
              <a:buNone/>
            </a:pPr>
            <a:endParaRPr lang="en-US" dirty="0" smtClean="0"/>
          </a:p>
          <a:p>
            <a:endParaRPr lang="en-US" dirty="0"/>
          </a:p>
        </p:txBody>
      </p:sp>
      <p:sp>
        <p:nvSpPr>
          <p:cNvPr id="6" name="Rectangle 5"/>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100" name="Picture 4" descr="LOGISTICS-TB"/>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14450" y="-4763"/>
            <a:ext cx="7829550" cy="1057276"/>
          </a:xfrm>
          <a:prstGeom prst="rect">
            <a:avLst/>
          </a:prstGeom>
          <a:noFill/>
          <a:extLst>
            <a:ext uri="{909E8E84-426E-40DD-AFC4-6F175D3DCCD1}">
              <a14:hiddenFill xmlns="" xmlns:a14="http://schemas.microsoft.com/office/drawing/2010/main">
                <a:solidFill>
                  <a:srgbClr val="FFFFFF"/>
                </a:solidFill>
              </a14:hiddenFill>
            </a:ext>
          </a:extLst>
        </p:spPr>
      </p:pic>
      <p:sp>
        <p:nvSpPr>
          <p:cNvPr id="4098" name="Rectangle 2"/>
          <p:cNvSpPr>
            <a:spLocks noGrp="1" noChangeArrowheads="1"/>
          </p:cNvSpPr>
          <p:nvPr>
            <p:ph type="title"/>
          </p:nvPr>
        </p:nvSpPr>
        <p:spPr/>
        <p:txBody>
          <a:bodyPr/>
          <a:lstStyle/>
          <a:p>
            <a:r>
              <a:rPr lang="en-US" dirty="0" smtClean="0"/>
              <a:t>VALUE ANALYSIS CONNECTING (VAC)</a:t>
            </a:r>
            <a:endParaRPr lang="en-US" dirty="0"/>
          </a:p>
        </p:txBody>
      </p:sp>
      <p:sp>
        <p:nvSpPr>
          <p:cNvPr id="4099" name="Rectangle 3"/>
          <p:cNvSpPr>
            <a:spLocks noGrp="1" noChangeArrowheads="1"/>
          </p:cNvSpPr>
          <p:nvPr>
            <p:ph type="body" idx="1"/>
          </p:nvPr>
        </p:nvSpPr>
        <p:spPr/>
        <p:txBody>
          <a:bodyPr/>
          <a:lstStyle/>
          <a:p>
            <a:pPr>
              <a:buNone/>
            </a:pPr>
            <a:r>
              <a:rPr lang="en-US" i="1" dirty="0" smtClean="0"/>
              <a:t>	</a:t>
            </a:r>
            <a:r>
              <a:rPr lang="en-US" sz="2800" b="1" dirty="0" smtClean="0"/>
              <a:t>STEP 3 – RECOGNIZE ACTIVITIES/ IMPACTS/ INTERVENTIONS OF SOLUTION GROUPS</a:t>
            </a:r>
            <a:endParaRPr lang="en-US" sz="2800" i="1" dirty="0" smtClean="0"/>
          </a:p>
          <a:p>
            <a:pPr>
              <a:buNone/>
            </a:pPr>
            <a:r>
              <a:rPr lang="en-US" sz="2800" i="1" dirty="0" smtClean="0"/>
              <a:t>	</a:t>
            </a:r>
            <a:r>
              <a:rPr lang="en-US" sz="3200" i="1" dirty="0" smtClean="0">
                <a:solidFill>
                  <a:srgbClr val="FF0000"/>
                </a:solidFill>
              </a:rPr>
              <a:t>HARD</a:t>
            </a:r>
            <a:r>
              <a:rPr lang="en-US" sz="3200" i="1" dirty="0" smtClean="0"/>
              <a:t> solution group:</a:t>
            </a:r>
            <a:endParaRPr lang="en-US" sz="3200" dirty="0" smtClean="0"/>
          </a:p>
          <a:p>
            <a:pPr>
              <a:buNone/>
            </a:pPr>
            <a:r>
              <a:rPr lang="en-US" sz="2800" dirty="0" smtClean="0"/>
              <a:t>	Check and evaluate performance:</a:t>
            </a:r>
          </a:p>
          <a:p>
            <a:pPr>
              <a:buFont typeface="Arial" pitchFamily="34" charset="0"/>
              <a:buChar char="•"/>
            </a:pPr>
            <a:r>
              <a:rPr lang="en-US" sz="2800" dirty="0" smtClean="0"/>
              <a:t>Roads/black spots improvement methods</a:t>
            </a:r>
          </a:p>
          <a:p>
            <a:r>
              <a:rPr lang="en-US" sz="2800" dirty="0" smtClean="0"/>
              <a:t>The installation of traffic safety facilities on the road (guide posts, traffic signs, traffic lights, rumble strips, reflective road markings, greenery, etc)</a:t>
            </a:r>
          </a:p>
          <a:p>
            <a:r>
              <a:rPr lang="en-US" sz="2800" dirty="0" smtClean="0"/>
              <a:t>Road corridor safety measures and traffic works</a:t>
            </a:r>
            <a:r>
              <a:rPr lang="en-US" dirty="0" smtClean="0"/>
              <a:t>.</a:t>
            </a:r>
          </a:p>
          <a:p>
            <a:pPr>
              <a:buNone/>
            </a:pPr>
            <a:endParaRPr lang="en-US" dirty="0"/>
          </a:p>
        </p:txBody>
      </p:sp>
      <p:sp>
        <p:nvSpPr>
          <p:cNvPr id="6" name="Rectangle 5"/>
          <p:cNvSpPr/>
          <p:nvPr/>
        </p:nvSpPr>
        <p:spPr>
          <a:xfrm>
            <a:off x="0" y="0"/>
            <a:ext cx="1371600" cy="646331"/>
          </a:xfrm>
          <a:prstGeom prst="rect">
            <a:avLst/>
          </a:prstGeom>
          <a:noFill/>
        </p:spPr>
        <p:txBody>
          <a:bodyPr wrap="square" lIns="91440" tIns="45720" rIns="91440" bIns="45720">
            <a:spAutoFit/>
          </a:bodyPr>
          <a:lstStyle/>
          <a:p>
            <a:pPr algn="ctr"/>
            <a:r>
              <a:rPr lang="en-US"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VAC</a:t>
            </a:r>
            <a:endParaRPr 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1+#ppt_w/2"/>
                                          </p:val>
                                        </p:tav>
                                        <p:tav tm="100000">
                                          <p:val>
                                            <p:strVal val="#ppt_x"/>
                                          </p:val>
                                        </p:tav>
                                      </p:tavLst>
                                    </p:anim>
                                    <p:anim calcmode="lin" valueType="num">
                                      <p:cBhvr additive="base">
                                        <p:cTn id="8" dur="500" fill="hold"/>
                                        <p:tgtEl>
                                          <p:spTgt spid="410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wipe(right)">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theme/theme1.xml><?xml version="1.0" encoding="utf-8"?>
<a:theme xmlns:a="http://schemas.openxmlformats.org/drawingml/2006/main" name="m62-global-logistics-powerpoint-2010-template">
  <a:themeElements>
    <a:clrScheme name="m62-american-logistics 13">
      <a:dk1>
        <a:srgbClr val="061F5B"/>
      </a:dk1>
      <a:lt1>
        <a:srgbClr val="FFFFFF"/>
      </a:lt1>
      <a:dk2>
        <a:srgbClr val="FFFFFF"/>
      </a:dk2>
      <a:lt2>
        <a:srgbClr val="808080"/>
      </a:lt2>
      <a:accent1>
        <a:srgbClr val="061F5B"/>
      </a:accent1>
      <a:accent2>
        <a:srgbClr val="6E95C8"/>
      </a:accent2>
      <a:accent3>
        <a:srgbClr val="FFFFFF"/>
      </a:accent3>
      <a:accent4>
        <a:srgbClr val="04194C"/>
      </a:accent4>
      <a:accent5>
        <a:srgbClr val="AAABB5"/>
      </a:accent5>
      <a:accent6>
        <a:srgbClr val="6387B5"/>
      </a:accent6>
      <a:hlink>
        <a:srgbClr val="0074BF"/>
      </a:hlink>
      <a:folHlink>
        <a:srgbClr val="AED3EA"/>
      </a:folHlink>
    </a:clrScheme>
    <a:fontScheme name="m62-american-logistic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62-american-logistic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62-american-logistic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62-american-logistic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62-american-logistic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62-american-logistic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62-american-logistic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62-american-logistic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62-american-logistic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62-american-logistic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62-american-logistic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62-american-logistic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62-american-logistic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62-american-logistics 13">
        <a:dk1>
          <a:srgbClr val="061F5B"/>
        </a:dk1>
        <a:lt1>
          <a:srgbClr val="FFFFFF"/>
        </a:lt1>
        <a:dk2>
          <a:srgbClr val="FFFFFF"/>
        </a:dk2>
        <a:lt2>
          <a:srgbClr val="808080"/>
        </a:lt2>
        <a:accent1>
          <a:srgbClr val="061F5B"/>
        </a:accent1>
        <a:accent2>
          <a:srgbClr val="6E95C8"/>
        </a:accent2>
        <a:accent3>
          <a:srgbClr val="FFFFFF"/>
        </a:accent3>
        <a:accent4>
          <a:srgbClr val="04194C"/>
        </a:accent4>
        <a:accent5>
          <a:srgbClr val="AAABB5"/>
        </a:accent5>
        <a:accent6>
          <a:srgbClr val="6387B5"/>
        </a:accent6>
        <a:hlink>
          <a:srgbClr val="0074BF"/>
        </a:hlink>
        <a:folHlink>
          <a:srgbClr val="AED3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It’s not the design of your template">
  <a:themeElements>
    <a:clrScheme name="1_It’s not the design of your template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135971"/>
      </a:hlink>
      <a:folHlink>
        <a:srgbClr val="99CC00"/>
      </a:folHlink>
    </a:clrScheme>
    <a:fontScheme name="1_It’s not the design of your template">
      <a:majorFont>
        <a:latin typeface="Neo San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It’s not the design of your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It’s not the design of your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It’s not the design of your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It’s not the design of your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It’s not the design of your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It’s not the design of your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It’s not the design of your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It’s not the design of your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It’s not the design of your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It’s not the design of your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It’s not the design of your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It’s not the design of your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It’s not the design of your template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135971"/>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m62-global-logistics-powerpoint-2010-template</Template>
  <TotalTime>617</TotalTime>
  <Words>363</Words>
  <Application>Microsoft Office PowerPoint</Application>
  <PresentationFormat>On-screen Show (4:3)</PresentationFormat>
  <Paragraphs>182</Paragraphs>
  <Slides>19</Slides>
  <Notes>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19</vt:i4>
      </vt:variant>
    </vt:vector>
  </HeadingPairs>
  <TitlesOfParts>
    <vt:vector size="22" baseType="lpstr">
      <vt:lpstr>m62-global-logistics-powerpoint-2010-template</vt:lpstr>
      <vt:lpstr>1_It’s not the design of your template</vt:lpstr>
      <vt:lpstr>Equation</vt:lpstr>
      <vt:lpstr>Value Analysis Connecting (VAC) method and evaluation of traffic safety projects performance  </vt:lpstr>
      <vt:lpstr>CONTENTS</vt:lpstr>
      <vt:lpstr>INTRODUCTION</vt:lpstr>
      <vt:lpstr>TRAFFIC ACCIDENT CAUSES</vt:lpstr>
      <vt:lpstr>TRAFFIC SAFETY PROJECTS</vt:lpstr>
      <vt:lpstr>METHODOLOGY</vt:lpstr>
      <vt:lpstr>VALUE ANALYSIS CONNECTING (VAC)</vt:lpstr>
      <vt:lpstr>VALUE ANALYSIS CONNECTING (VAC)</vt:lpstr>
      <vt:lpstr>VALUE ANALYSIS CONNECTING (VAC)</vt:lpstr>
      <vt:lpstr>VALUE ANALYSIS CONNECTING (VAC)</vt:lpstr>
      <vt:lpstr>VALUE ANALYSIS CONNECTING (VAC)</vt:lpstr>
      <vt:lpstr>VALUE ANALYSIS CONNECTING (VAC)</vt:lpstr>
      <vt:lpstr>VALUE ANALYSIS CONNECTING (VAC)</vt:lpstr>
      <vt:lpstr>VALUE ANALYSIS CONNECTING (VAC)</vt:lpstr>
      <vt:lpstr>VALUE ANALYSIS CONNECTING (VAC)</vt:lpstr>
      <vt:lpstr>VALUE ANALYSIS CONNECTING (VAC)</vt:lpstr>
      <vt:lpstr>VALUE ANALYSIS CONNECTING (VAC)</vt:lpstr>
      <vt:lpstr>CONCLUSION</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Duy Khanh Nguyen</dc:creator>
  <cp:lastModifiedBy>PVFC04</cp:lastModifiedBy>
  <cp:revision>84</cp:revision>
  <dcterms:created xsi:type="dcterms:W3CDTF">2012-07-23T04:34:44Z</dcterms:created>
  <dcterms:modified xsi:type="dcterms:W3CDTF">2012-08-15T04:41:07Z</dcterms:modified>
</cp:coreProperties>
</file>