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2"/>
  </p:notesMasterIdLst>
  <p:sldIdLst>
    <p:sldId id="256" r:id="rId4"/>
    <p:sldId id="257" r:id="rId5"/>
    <p:sldId id="268" r:id="rId6"/>
    <p:sldId id="261" r:id="rId7"/>
    <p:sldId id="258" r:id="rId8"/>
    <p:sldId id="273" r:id="rId9"/>
    <p:sldId id="262" r:id="rId10"/>
    <p:sldId id="259" r:id="rId11"/>
    <p:sldId id="260" r:id="rId12"/>
    <p:sldId id="265" r:id="rId13"/>
    <p:sldId id="264" r:id="rId14"/>
    <p:sldId id="267" r:id="rId15"/>
    <p:sldId id="266" r:id="rId16"/>
    <p:sldId id="263" r:id="rId17"/>
    <p:sldId id="269" r:id="rId18"/>
    <p:sldId id="270" r:id="rId19"/>
    <p:sldId id="271" r:id="rId20"/>
    <p:sldId id="272" r:id="rId2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yle.dipietro" initials="g" lastIdx="2" clrIdx="0"/>
  <p:cmAuthor id="1" name="ryan.duly" initials="r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89418" autoAdjust="0"/>
  </p:normalViewPr>
  <p:slideViewPr>
    <p:cSldViewPr showGuides="1">
      <p:cViewPr varScale="1">
        <p:scale>
          <a:sx n="65" d="100"/>
          <a:sy n="65" d="100"/>
        </p:scale>
        <p:origin x="-1434" y="-102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6C442-7B2D-4E96-B48E-FA3A7160F427}" type="datetimeFigureOut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4A487-A52B-4D49-BBCB-6B1B2B55461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7964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B4A487-A52B-4D49-BBCB-6B1B2B554617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625-8CF9-4744-972D-606469CF26B4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10D09-EF7E-493D-A18D-AEAA2C984552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2DCE5-DEA5-4662-881C-69C1E659E819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20F57-7E53-402F-87EB-4BB603D1D510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D487-ED54-4B2C-8F63-C91EC913B970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341C-0A42-41D7-9C49-B0D43F3A8047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0021-132C-437C-9241-E38E38A8653C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AEC1A-797B-487C-9BE3-375EB511D3D3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337-4413-41F0-88F4-2D17F5D0B1D0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C724C-F508-448A-A787-596C7068147C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6BDD-0AEC-4BF0-94FE-0DE9AC1E2A68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B25AB-4876-484C-BE36-7112545335DB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A057-C9B5-411E-8FBD-5FDAAA51E97C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A955-9271-4971-B2A3-178209920415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2C4E7-6D68-454D-AF0D-0D714094232D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EA00-EF85-4549-A7E7-B2D941E83015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1E4C-DD61-4BEB-B9D3-99564C0AB8BA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E5394-98F5-494A-A6D4-5A8A89C4A6E4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27E84-B82F-496B-925B-7DB2ABEB38F3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D68D5-0855-412E-9DBE-FAA49C6341E5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907E0-1CE7-4989-9FC2-06D63D7C9917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3FD6C-D368-465E-B735-203E946F2716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3609-47F4-48EE-88BF-D359EEDB175C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ED0C-C156-4B96-BE9D-455AF0117CAE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E93E2-9FA8-4BB6-8320-EE648860E1DE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88C7B-DA3B-4242-A51B-DF110B45AE7A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1B9D-EFBB-496F-803E-8FA7F0F318AE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10B9-7B0D-4D4D-992A-FDF7C70245D7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B2DB-FB87-4B3E-AB5C-CC515B4C6816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A4F87-A878-4C91-A356-58BC46665772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E80B7-3069-4402-9F0A-8C23FFE8F54D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FD79-540D-4638-B0C0-987E1B473DFA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CBC-AE5E-4798-A51A-9D5DC6CE651F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FF38C-3D3F-4419-8EE7-0DE2683D5778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214A8-B0AA-4BD7-919A-22B968537870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137FB-7EE0-4BE7-BA3F-B8560624805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780CB-4EA9-4B5C-8B62-292B4340E830}" type="datetime1">
              <a:rPr lang="en-GB" smtClean="0"/>
              <a:pPr/>
              <a:t>23/08/2012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43D20-E03F-477D-9C37-60FEE1D936C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 descr="LogCol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1707" y="95250"/>
            <a:ext cx="786493" cy="1075778"/>
          </a:xfrm>
          <a:prstGeom prst="rect">
            <a:avLst/>
          </a:prstGeom>
        </p:spPr>
      </p:pic>
      <p:pic>
        <p:nvPicPr>
          <p:cNvPr id="8" name="Picture 7" descr="tag_eng_rgb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7924800" y="76200"/>
            <a:ext cx="1143000" cy="1143000"/>
          </a:xfrm>
          <a:prstGeom prst="rect">
            <a:avLst/>
          </a:prstGeom>
        </p:spPr>
      </p:pic>
      <p:pic>
        <p:nvPicPr>
          <p:cNvPr id="9" name="Picture 36" descr="IFRC-English logo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562600" y="6416296"/>
            <a:ext cx="3397250" cy="31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4343400" y="6400800"/>
            <a:ext cx="1676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800" b="0" dirty="0" smtClean="0">
                <a:solidFill>
                  <a:srgbClr val="080808"/>
                </a:solidFill>
                <a:latin typeface="Arial" charset="0"/>
              </a:rPr>
              <a:t>The Global Road Safety Partnership</a:t>
            </a:r>
            <a:r>
              <a:rPr lang="en-GB" sz="800" b="0" baseline="0" dirty="0" smtClean="0">
                <a:solidFill>
                  <a:srgbClr val="080808"/>
                </a:solidFill>
                <a:latin typeface="Arial" charset="0"/>
              </a:rPr>
              <a:t> is hosted by</a:t>
            </a:r>
            <a:endParaRPr lang="en-GB" sz="800" b="0" dirty="0">
              <a:solidFill>
                <a:srgbClr val="080808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85800"/>
            <a:ext cx="4680857" cy="1905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ASEAN Integration and Road Safety in GRSP’s Point of View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6200" y="4038600"/>
            <a:ext cx="4724400" cy="2133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Asian Transportation Research Society</a:t>
            </a:r>
          </a:p>
          <a:p>
            <a:r>
              <a:rPr lang="en-US" dirty="0" smtClean="0"/>
              <a:t>Bangkok, Thailand. August 24</a:t>
            </a:r>
            <a:r>
              <a:rPr lang="en-US" baseline="30000" dirty="0" smtClean="0"/>
              <a:t>th</a:t>
            </a:r>
            <a:r>
              <a:rPr lang="en-US" dirty="0" smtClean="0"/>
              <a:t>, 2012</a:t>
            </a:r>
          </a:p>
          <a:p>
            <a:r>
              <a:rPr lang="en-US" dirty="0" smtClean="0"/>
              <a:t>Ryan Duly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3D20-E03F-477D-9C37-60FEE1D936C4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5" name="Picture 4" descr="GRSP CAM_B_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685800"/>
            <a:ext cx="3429000" cy="2281703"/>
          </a:xfrm>
          <a:prstGeom prst="rect">
            <a:avLst/>
          </a:prstGeom>
        </p:spPr>
      </p:pic>
      <p:pic>
        <p:nvPicPr>
          <p:cNvPr id="6" name="Picture 5" descr="0c38bf2721188a16c5a78fd2d93a15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3886200"/>
            <a:ext cx="3946313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100" b="1" dirty="0" smtClean="0"/>
              <a:t>ASEAN Integration: </a:t>
            </a:r>
            <a:r>
              <a:rPr lang="en-US" sz="3100" b="1" dirty="0" smtClean="0">
                <a:solidFill>
                  <a:schemeClr val="accent1"/>
                </a:solidFill>
              </a:rPr>
              <a:t>Safer Roads</a:t>
            </a:r>
          </a:p>
          <a:p>
            <a:pPr>
              <a:buFontTx/>
              <a:buChar char="-"/>
            </a:pPr>
            <a:r>
              <a:rPr lang="en-US" sz="2800" dirty="0" smtClean="0"/>
              <a:t>Commit to eliminate “high risk roads” by 2020: iRAP assessments brings benefit of consistent approach</a:t>
            </a:r>
          </a:p>
          <a:p>
            <a:pPr>
              <a:buFontTx/>
              <a:buChar char="-"/>
            </a:pPr>
            <a:r>
              <a:rPr lang="en-US" sz="2800" dirty="0" smtClean="0"/>
              <a:t>ASEAN highway network: promote development of safe new infrastructure (minimum safety standards), improvement/rehabilitation  of existing roads</a:t>
            </a:r>
          </a:p>
          <a:p>
            <a:pPr>
              <a:buFontTx/>
              <a:buChar char="-"/>
            </a:pPr>
            <a:r>
              <a:rPr lang="en-US" sz="2800" dirty="0" smtClean="0"/>
              <a:t>ASEAN to urge member countries and donor agencies/banks to earmark % of road funds to road safety along network</a:t>
            </a:r>
          </a:p>
          <a:p>
            <a:pPr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715000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ASEA</a:t>
            </a:r>
            <a:r>
              <a:rPr lang="en-US" sz="3100" b="1" dirty="0" smtClean="0"/>
              <a:t>N Integration: </a:t>
            </a:r>
            <a:r>
              <a:rPr lang="en-US" sz="3100" b="1" dirty="0" smtClean="0">
                <a:solidFill>
                  <a:schemeClr val="accent1"/>
                </a:solidFill>
              </a:rPr>
              <a:t>Safer Vehicles</a:t>
            </a:r>
          </a:p>
          <a:p>
            <a:pPr>
              <a:buNone/>
            </a:pPr>
            <a:r>
              <a:rPr lang="en-US" sz="2800" dirty="0" smtClean="0"/>
              <a:t>Roll out ASEAN New Car Assessment Programme (2012)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5" name="Picture 4" descr="ASEAN NC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2638" y="2133600"/>
            <a:ext cx="3281362" cy="904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3276600"/>
            <a:ext cx="8763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Discourage import/export of new and used vehicles that do not meet safety standards</a:t>
            </a:r>
          </a:p>
          <a:p>
            <a:endParaRPr lang="en-US" sz="1000" dirty="0" smtClean="0"/>
          </a:p>
          <a:p>
            <a:r>
              <a:rPr lang="en-US" sz="2800" dirty="0" smtClean="0"/>
              <a:t>Stress the importance of fleet safety: significant issue in light of transport integration/hub</a:t>
            </a:r>
          </a:p>
          <a:p>
            <a:endParaRPr lang="en-US" sz="1000" dirty="0" smtClean="0"/>
          </a:p>
          <a:p>
            <a:r>
              <a:rPr lang="en-US" sz="2800" dirty="0" smtClean="0"/>
              <a:t>Helmet standards – link with traffic laws, manufacturing, importing/exporting</a:t>
            </a:r>
            <a:endParaRPr lang="en-GB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791200" cy="4953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ASEAN Integration: </a:t>
            </a:r>
            <a:r>
              <a:rPr lang="en-US" b="1" dirty="0" smtClean="0">
                <a:solidFill>
                  <a:schemeClr val="accent1"/>
                </a:solidFill>
              </a:rPr>
              <a:t>Safer Road Users</a:t>
            </a:r>
          </a:p>
          <a:p>
            <a:pPr>
              <a:buNone/>
            </a:pPr>
            <a:r>
              <a:rPr lang="en-US" i="1" dirty="0" smtClean="0"/>
              <a:t>Road safety Legislation: </a:t>
            </a:r>
            <a:r>
              <a:rPr lang="en-US" dirty="0" smtClean="0"/>
              <a:t>push member states to develop comprehensive road safety laws and close loopholes  according to risk exposure</a:t>
            </a:r>
          </a:p>
          <a:p>
            <a:pPr>
              <a:buNone/>
            </a:pPr>
            <a:r>
              <a:rPr lang="en-US" i="1" dirty="0" smtClean="0"/>
              <a:t>Focus on the main risk factors: </a:t>
            </a:r>
            <a:r>
              <a:rPr lang="en-US" dirty="0" smtClean="0"/>
              <a:t>combine enforcement and social marketing to change behaviours (best buys)</a:t>
            </a:r>
          </a:p>
          <a:p>
            <a:pPr>
              <a:buNone/>
            </a:pPr>
            <a:r>
              <a:rPr lang="en-US" i="1" dirty="0" smtClean="0"/>
              <a:t>Set harmonized standards and regulations </a:t>
            </a:r>
            <a:r>
              <a:rPr lang="en-US" dirty="0" smtClean="0"/>
              <a:t>for professional drivers (e.g. EU: driving times, rest times, driver training)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5" name="Picture 4" descr="GRSP Cam selec_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431238"/>
            <a:ext cx="3429000" cy="2281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en-US" sz="3000" b="1" dirty="0" smtClean="0"/>
              <a:t>ASEAN Integration: </a:t>
            </a:r>
            <a:r>
              <a:rPr lang="en-US" sz="3000" b="1" dirty="0" smtClean="0">
                <a:solidFill>
                  <a:schemeClr val="accent1"/>
                </a:solidFill>
              </a:rPr>
              <a:t>Post-Crash Care</a:t>
            </a:r>
          </a:p>
          <a:p>
            <a:pPr>
              <a:buNone/>
            </a:pPr>
            <a:r>
              <a:rPr lang="en-US" dirty="0" smtClean="0"/>
              <a:t> - Encourage member states to improve pre-hospitable care &amp; hospitable trauma systems</a:t>
            </a:r>
          </a:p>
          <a:p>
            <a:pPr>
              <a:buNone/>
            </a:pPr>
            <a:r>
              <a:rPr lang="en-US" dirty="0" smtClean="0"/>
              <a:t>-  Encourage member states to apply appropriate road user insurance schemes (third-party liability), </a:t>
            </a:r>
          </a:p>
          <a:p>
            <a:pPr>
              <a:buFontTx/>
              <a:buChar char="-"/>
            </a:pPr>
            <a:r>
              <a:rPr lang="en-US" dirty="0" smtClean="0"/>
              <a:t>Set up regional mutual recognition of insurance (e.g. green card system)</a:t>
            </a:r>
          </a:p>
          <a:p>
            <a:pPr>
              <a:buFontTx/>
              <a:buChar char="-"/>
            </a:pPr>
            <a:r>
              <a:rPr lang="en-US" dirty="0" smtClean="0"/>
              <a:t>Establish vital registry systems</a:t>
            </a:r>
          </a:p>
          <a:p>
            <a:pPr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b="1" dirty="0" smtClean="0"/>
              <a:t>ASEAN Integration: </a:t>
            </a:r>
            <a:r>
              <a:rPr lang="en-US" b="1" dirty="0" smtClean="0">
                <a:solidFill>
                  <a:schemeClr val="accent1"/>
                </a:solidFill>
              </a:rPr>
              <a:t>International Cooperation</a:t>
            </a:r>
          </a:p>
          <a:p>
            <a:pPr>
              <a:lnSpc>
                <a:spcPct val="90000"/>
              </a:lnSpc>
              <a:buNone/>
            </a:pPr>
            <a:endParaRPr lang="en-US" b="1" dirty="0" smtClean="0">
              <a:solidFill>
                <a:schemeClr val="accent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33400" y="2333685"/>
            <a:ext cx="8382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Link and seek synergies with regional actors (ADB, UNESCAP, WHO, Red Cross, Global Road Safety Partnership, NGOs)</a:t>
            </a:r>
          </a:p>
          <a:p>
            <a:pPr>
              <a:buFontTx/>
              <a:buChar char="-"/>
            </a:pPr>
            <a:endParaRPr lang="en-US" sz="2800" dirty="0" smtClean="0"/>
          </a:p>
          <a:p>
            <a:r>
              <a:rPr lang="en-US" sz="2800" dirty="0" smtClean="0"/>
              <a:t>Regional knowledge sharing on harmonized approaches to road safety issues (role of ATRANS)</a:t>
            </a:r>
          </a:p>
          <a:p>
            <a:endParaRPr lang="en-US" sz="2800" dirty="0" smtClean="0"/>
          </a:p>
          <a:p>
            <a:pPr algn="ctr"/>
            <a:r>
              <a:rPr lang="en-US" sz="2800" i="1" dirty="0" smtClean="0"/>
              <a:t>PARTNERSHIP IS CRITICAL!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14</a:t>
            </a:fld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143000"/>
          </a:xfrm>
        </p:spPr>
        <p:txBody>
          <a:bodyPr/>
          <a:lstStyle/>
          <a:p>
            <a:r>
              <a:rPr lang="en-US" dirty="0" smtClean="0"/>
              <a:t>Global Road Safety Partnership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334000" cy="472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GRSP is a non-profit organization dedicated to the sustainable reduction of death and injury from road crashes in low- and middle-income countries, </a:t>
            </a:r>
          </a:p>
          <a:p>
            <a:pPr algn="ctr">
              <a:buNone/>
            </a:pPr>
            <a:endParaRPr lang="en-US" sz="1000" dirty="0" smtClean="0"/>
          </a:p>
          <a:p>
            <a:pPr algn="ctr">
              <a:buNone/>
            </a:pPr>
            <a:r>
              <a:rPr lang="en-US" sz="2800" dirty="0" smtClean="0"/>
              <a:t>GRSP is active in the ASEAN region, and works through a partnership approach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  <p:pic>
        <p:nvPicPr>
          <p:cNvPr id="16" name="Picture 15" descr="Pictu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828800"/>
            <a:ext cx="3136533" cy="2971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5 Components of GRSP’s work in ASEAN member states:</a:t>
            </a:r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rabicParenR"/>
            </a:pPr>
            <a:r>
              <a:rPr lang="en-US" b="1" dirty="0" smtClean="0"/>
              <a:t>Capacity-building: </a:t>
            </a:r>
            <a:r>
              <a:rPr lang="en-US" dirty="0" smtClean="0"/>
              <a:t>road safety authorities, police, civil society organizations, Red Cross</a:t>
            </a:r>
          </a:p>
          <a:p>
            <a:pPr marL="514350" indent="-514350">
              <a:buAutoNum type="arabicParenR"/>
            </a:pPr>
            <a:r>
              <a:rPr lang="en-US" b="1" dirty="0" smtClean="0"/>
              <a:t>Evidence-Based Interventions: </a:t>
            </a:r>
            <a:r>
              <a:rPr lang="en-US" dirty="0" smtClean="0"/>
              <a:t>focus on risk factors (social marketing, enforcement), </a:t>
            </a:r>
          </a:p>
          <a:p>
            <a:pPr marL="514350" indent="-514350">
              <a:buAutoNum type="arabicParenR"/>
            </a:pPr>
            <a:r>
              <a:rPr lang="en-US" b="1" dirty="0" smtClean="0"/>
              <a:t>City Road Safety Partnerships: </a:t>
            </a:r>
            <a:r>
              <a:rPr lang="en-US" dirty="0" smtClean="0"/>
              <a:t>Improving road safety culture in city environment (Siem Reap, Cambodia)</a:t>
            </a:r>
          </a:p>
          <a:p>
            <a:pPr marL="514350" indent="-514350">
              <a:buAutoNum type="arabicParenR"/>
            </a:pPr>
            <a:r>
              <a:rPr lang="en-US" b="1" dirty="0" smtClean="0"/>
              <a:t>Advocacy: </a:t>
            </a:r>
            <a:r>
              <a:rPr lang="en-US" dirty="0" smtClean="0"/>
              <a:t>Working with Red Cross and NGOs to advocate towards govts to strengthen road safety laws and policies</a:t>
            </a:r>
          </a:p>
          <a:p>
            <a:pPr marL="514350" indent="-514350">
              <a:buAutoNum type="arabicParenR"/>
            </a:pPr>
            <a:r>
              <a:rPr lang="en-US" b="1" dirty="0" smtClean="0"/>
              <a:t>Advising regional bodies: </a:t>
            </a:r>
            <a:r>
              <a:rPr lang="en-US" dirty="0" smtClean="0"/>
              <a:t>UNESCAP, ADB, Red Cross, MSRSWG</a:t>
            </a:r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Road Safety Partnership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16</a:t>
            </a:fld>
            <a:endParaRPr lang="en-GB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4525963"/>
          </a:xfrm>
        </p:spPr>
        <p:txBody>
          <a:bodyPr anchor="ctr"/>
          <a:lstStyle/>
          <a:p>
            <a:pPr algn="ctr">
              <a:buNone/>
            </a:pPr>
            <a:r>
              <a:rPr lang="en-US" dirty="0" smtClean="0"/>
              <a:t>In conclusion:  improving road safety in ASEAN is like putting a puzzle together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17</a:t>
            </a:fld>
            <a:endParaRPr lang="en-GB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/>
        </p:nvSpPr>
        <p:spPr bwMode="auto">
          <a:xfrm rot="10800000">
            <a:off x="3851920" y="2420888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FF000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2924944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Legislation</a:t>
            </a:r>
          </a:p>
          <a:p>
            <a:endParaRPr lang="en-GB" b="1" dirty="0"/>
          </a:p>
          <a:p>
            <a:endParaRPr lang="en-GB" b="1" dirty="0"/>
          </a:p>
          <a:p>
            <a:r>
              <a:rPr lang="en-GB" b="1" dirty="0" smtClean="0"/>
              <a:t>Policy</a:t>
            </a:r>
            <a:endParaRPr lang="en-GB" b="1" dirty="0"/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 rot="5400000">
            <a:off x="5086127" y="2410818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92D05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9" name="Freeform 25"/>
          <p:cNvSpPr>
            <a:spLocks/>
          </p:cNvSpPr>
          <p:nvPr/>
        </p:nvSpPr>
        <p:spPr bwMode="auto">
          <a:xfrm rot="16200000">
            <a:off x="5086127" y="-37455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FFC00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328498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Safer vehicles</a:t>
            </a:r>
            <a:endParaRPr lang="en-GB" b="1" dirty="0"/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 rot="16200000">
            <a:off x="3861991" y="1186682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92D05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206084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Safer roads</a:t>
            </a:r>
            <a:endParaRPr lang="en-GB" b="1" dirty="0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 rot="16200000">
            <a:off x="3861992" y="3634954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FFC00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44998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Safer Road Users</a:t>
            </a:r>
            <a:endParaRPr lang="en-GB" b="1" dirty="0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 rot="10800000">
            <a:off x="2627784" y="1196752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D7D8D9">
                  <a:lumMod val="75000"/>
                </a:srgbClr>
              </a:gs>
            </a:gsLst>
            <a:lin ang="16200000" scaled="0"/>
            <a:tileRect/>
          </a:gra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rot="10800000">
            <a:off x="5076057" y="3623468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D7D8D9">
                  <a:lumMod val="75000"/>
                </a:srgbClr>
              </a:gs>
            </a:gsLst>
            <a:lin ang="16200000" scaled="0"/>
            <a:tileRect/>
          </a:gra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 rot="10800000">
            <a:off x="2627784" y="3573016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D7D8D9">
                  <a:lumMod val="75000"/>
                </a:srgbClr>
              </a:gs>
            </a:gsLst>
            <a:lin ang="16200000" scaled="0"/>
            <a:tileRect/>
          </a:gra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 rot="10800000">
            <a:off x="5076056" y="1196752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D7D8D9">
                  <a:lumMod val="75000"/>
                </a:srgbClr>
              </a:gs>
            </a:gsLst>
            <a:lin ang="16200000" scaled="0"/>
            <a:tileRect/>
          </a:gra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9792" y="4293096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Post crash</a:t>
            </a:r>
          </a:p>
          <a:p>
            <a:endParaRPr lang="en-GB" b="1" dirty="0"/>
          </a:p>
          <a:p>
            <a:r>
              <a:rPr lang="en-GB" b="1" dirty="0" smtClean="0"/>
              <a:t> care</a:t>
            </a:r>
            <a:endParaRPr lang="en-GB" b="1" dirty="0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 rot="16200000">
            <a:off x="2616299" y="-37454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92D05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 rot="16200000">
            <a:off x="2637855" y="2410817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92D05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307070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RS Management</a:t>
            </a:r>
            <a:endParaRPr lang="en-GB" b="1" dirty="0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 rot="16200000">
            <a:off x="2637855" y="4787081"/>
            <a:ext cx="1225550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FFC000"/>
          </a:solidFill>
          <a:ln w="3175" cap="flat" cmpd="sng">
            <a:solidFill>
              <a:srgbClr val="D7D8D9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 dirty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27784" y="69269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Social Marketing</a:t>
            </a:r>
            <a:endParaRPr lang="en-GB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076056" y="83671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Enforcement</a:t>
            </a:r>
            <a:endParaRPr lang="en-GB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699792" y="55892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Advocacy</a:t>
            </a:r>
            <a:endParaRPr lang="en-GB" b="1" dirty="0"/>
          </a:p>
        </p:txBody>
      </p:sp>
      <p:sp>
        <p:nvSpPr>
          <p:cNvPr id="75" name="Freeform 25"/>
          <p:cNvSpPr>
            <a:spLocks/>
          </p:cNvSpPr>
          <p:nvPr/>
        </p:nvSpPr>
        <p:spPr bwMode="auto">
          <a:xfrm rot="5400000">
            <a:off x="5085333" y="4859885"/>
            <a:ext cx="1227138" cy="2109787"/>
          </a:xfrm>
          <a:custGeom>
            <a:avLst/>
            <a:gdLst/>
            <a:ahLst/>
            <a:cxnLst>
              <a:cxn ang="0">
                <a:pos x="594" y="798"/>
              </a:cxn>
              <a:cxn ang="0">
                <a:pos x="594" y="788"/>
              </a:cxn>
              <a:cxn ang="0">
                <a:pos x="590" y="548"/>
              </a:cxn>
              <a:cxn ang="0">
                <a:pos x="548" y="544"/>
              </a:cxn>
              <a:cxn ang="0">
                <a:pos x="528" y="556"/>
              </a:cxn>
              <a:cxn ang="0">
                <a:pos x="476" y="586"/>
              </a:cxn>
              <a:cxn ang="0">
                <a:pos x="430" y="582"/>
              </a:cxn>
              <a:cxn ang="0">
                <a:pos x="382" y="536"/>
              </a:cxn>
              <a:cxn ang="0">
                <a:pos x="376" y="486"/>
              </a:cxn>
              <a:cxn ang="0">
                <a:pos x="414" y="434"/>
              </a:cxn>
              <a:cxn ang="0">
                <a:pos x="464" y="420"/>
              </a:cxn>
              <a:cxn ang="0">
                <a:pos x="512" y="438"/>
              </a:cxn>
              <a:cxn ang="0">
                <a:pos x="542" y="462"/>
              </a:cxn>
              <a:cxn ang="0">
                <a:pos x="588" y="462"/>
              </a:cxn>
              <a:cxn ang="0">
                <a:pos x="594" y="228"/>
              </a:cxn>
              <a:cxn ang="0">
                <a:pos x="592" y="220"/>
              </a:cxn>
              <a:cxn ang="0">
                <a:pos x="354" y="222"/>
              </a:cxn>
              <a:cxn ang="0">
                <a:pos x="346" y="216"/>
              </a:cxn>
              <a:cxn ang="0">
                <a:pos x="346" y="160"/>
              </a:cxn>
              <a:cxn ang="0">
                <a:pos x="370" y="130"/>
              </a:cxn>
              <a:cxn ang="0">
                <a:pos x="388" y="86"/>
              </a:cxn>
              <a:cxn ang="0">
                <a:pos x="374" y="38"/>
              </a:cxn>
              <a:cxn ang="0">
                <a:pos x="322" y="2"/>
              </a:cxn>
              <a:cxn ang="0">
                <a:pos x="272" y="8"/>
              </a:cxn>
              <a:cxn ang="0">
                <a:pos x="226" y="52"/>
              </a:cxn>
              <a:cxn ang="0">
                <a:pos x="222" y="98"/>
              </a:cxn>
              <a:cxn ang="0">
                <a:pos x="252" y="146"/>
              </a:cxn>
              <a:cxn ang="0">
                <a:pos x="264" y="166"/>
              </a:cxn>
              <a:cxn ang="0">
                <a:pos x="260" y="218"/>
              </a:cxn>
              <a:cxn ang="0">
                <a:pos x="8" y="222"/>
              </a:cxn>
              <a:cxn ang="0">
                <a:pos x="0" y="224"/>
              </a:cxn>
              <a:cxn ang="0">
                <a:pos x="0" y="470"/>
              </a:cxn>
              <a:cxn ang="0">
                <a:pos x="44" y="474"/>
              </a:cxn>
              <a:cxn ang="0">
                <a:pos x="58" y="468"/>
              </a:cxn>
              <a:cxn ang="0">
                <a:pos x="104" y="436"/>
              </a:cxn>
              <a:cxn ang="0">
                <a:pos x="146" y="432"/>
              </a:cxn>
              <a:cxn ang="0">
                <a:pos x="202" y="468"/>
              </a:cxn>
              <a:cxn ang="0">
                <a:pos x="218" y="516"/>
              </a:cxn>
              <a:cxn ang="0">
                <a:pos x="192" y="576"/>
              </a:cxn>
              <a:cxn ang="0">
                <a:pos x="128" y="600"/>
              </a:cxn>
              <a:cxn ang="0">
                <a:pos x="92" y="588"/>
              </a:cxn>
              <a:cxn ang="0">
                <a:pos x="58" y="562"/>
              </a:cxn>
              <a:cxn ang="0">
                <a:pos x="8" y="556"/>
              </a:cxn>
              <a:cxn ang="0">
                <a:pos x="0" y="564"/>
              </a:cxn>
              <a:cxn ang="0">
                <a:pos x="2" y="798"/>
              </a:cxn>
              <a:cxn ang="0">
                <a:pos x="256" y="802"/>
              </a:cxn>
              <a:cxn ang="0">
                <a:pos x="264" y="810"/>
              </a:cxn>
              <a:cxn ang="0">
                <a:pos x="258" y="870"/>
              </a:cxn>
              <a:cxn ang="0">
                <a:pos x="232" y="902"/>
              </a:cxn>
              <a:cxn ang="0">
                <a:pos x="220" y="938"/>
              </a:cxn>
              <a:cxn ang="0">
                <a:pos x="244" y="998"/>
              </a:cxn>
              <a:cxn ang="0">
                <a:pos x="304" y="1022"/>
              </a:cxn>
              <a:cxn ang="0">
                <a:pos x="352" y="1008"/>
              </a:cxn>
              <a:cxn ang="0">
                <a:pos x="388" y="954"/>
              </a:cxn>
              <a:cxn ang="0">
                <a:pos x="382" y="914"/>
              </a:cxn>
              <a:cxn ang="0">
                <a:pos x="352" y="870"/>
              </a:cxn>
              <a:cxn ang="0">
                <a:pos x="346" y="810"/>
              </a:cxn>
              <a:cxn ang="0">
                <a:pos x="350" y="802"/>
              </a:cxn>
              <a:cxn ang="0">
                <a:pos x="502" y="802"/>
              </a:cxn>
            </a:cxnLst>
            <a:rect l="0" t="0" r="r" b="b"/>
            <a:pathLst>
              <a:path w="594" h="1022">
                <a:moveTo>
                  <a:pt x="586" y="800"/>
                </a:moveTo>
                <a:lnTo>
                  <a:pt x="586" y="800"/>
                </a:lnTo>
                <a:lnTo>
                  <a:pt x="592" y="800"/>
                </a:lnTo>
                <a:lnTo>
                  <a:pt x="594" y="798"/>
                </a:lnTo>
                <a:lnTo>
                  <a:pt x="594" y="798"/>
                </a:lnTo>
                <a:lnTo>
                  <a:pt x="594" y="796"/>
                </a:lnTo>
                <a:lnTo>
                  <a:pt x="594" y="796"/>
                </a:lnTo>
                <a:lnTo>
                  <a:pt x="594" y="788"/>
                </a:lnTo>
                <a:lnTo>
                  <a:pt x="594" y="552"/>
                </a:lnTo>
                <a:lnTo>
                  <a:pt x="594" y="552"/>
                </a:lnTo>
                <a:lnTo>
                  <a:pt x="592" y="550"/>
                </a:lnTo>
                <a:lnTo>
                  <a:pt x="590" y="548"/>
                </a:lnTo>
                <a:lnTo>
                  <a:pt x="588" y="546"/>
                </a:lnTo>
                <a:lnTo>
                  <a:pt x="586" y="544"/>
                </a:lnTo>
                <a:lnTo>
                  <a:pt x="548" y="544"/>
                </a:lnTo>
                <a:lnTo>
                  <a:pt x="548" y="544"/>
                </a:lnTo>
                <a:lnTo>
                  <a:pt x="542" y="546"/>
                </a:lnTo>
                <a:lnTo>
                  <a:pt x="536" y="550"/>
                </a:lnTo>
                <a:lnTo>
                  <a:pt x="536" y="550"/>
                </a:lnTo>
                <a:lnTo>
                  <a:pt x="528" y="556"/>
                </a:lnTo>
                <a:lnTo>
                  <a:pt x="512" y="570"/>
                </a:lnTo>
                <a:lnTo>
                  <a:pt x="502" y="576"/>
                </a:lnTo>
                <a:lnTo>
                  <a:pt x="490" y="582"/>
                </a:lnTo>
                <a:lnTo>
                  <a:pt x="476" y="586"/>
                </a:lnTo>
                <a:lnTo>
                  <a:pt x="464" y="588"/>
                </a:lnTo>
                <a:lnTo>
                  <a:pt x="464" y="588"/>
                </a:lnTo>
                <a:lnTo>
                  <a:pt x="446" y="586"/>
                </a:lnTo>
                <a:lnTo>
                  <a:pt x="430" y="582"/>
                </a:lnTo>
                <a:lnTo>
                  <a:pt x="414" y="574"/>
                </a:lnTo>
                <a:lnTo>
                  <a:pt x="402" y="564"/>
                </a:lnTo>
                <a:lnTo>
                  <a:pt x="390" y="552"/>
                </a:lnTo>
                <a:lnTo>
                  <a:pt x="382" y="536"/>
                </a:lnTo>
                <a:lnTo>
                  <a:pt x="376" y="520"/>
                </a:lnTo>
                <a:lnTo>
                  <a:pt x="374" y="504"/>
                </a:lnTo>
                <a:lnTo>
                  <a:pt x="374" y="504"/>
                </a:lnTo>
                <a:lnTo>
                  <a:pt x="376" y="486"/>
                </a:lnTo>
                <a:lnTo>
                  <a:pt x="382" y="470"/>
                </a:lnTo>
                <a:lnTo>
                  <a:pt x="390" y="456"/>
                </a:lnTo>
                <a:lnTo>
                  <a:pt x="402" y="444"/>
                </a:lnTo>
                <a:lnTo>
                  <a:pt x="414" y="434"/>
                </a:lnTo>
                <a:lnTo>
                  <a:pt x="430" y="426"/>
                </a:lnTo>
                <a:lnTo>
                  <a:pt x="446" y="420"/>
                </a:lnTo>
                <a:lnTo>
                  <a:pt x="464" y="420"/>
                </a:lnTo>
                <a:lnTo>
                  <a:pt x="464" y="420"/>
                </a:lnTo>
                <a:lnTo>
                  <a:pt x="476" y="420"/>
                </a:lnTo>
                <a:lnTo>
                  <a:pt x="490" y="426"/>
                </a:lnTo>
                <a:lnTo>
                  <a:pt x="502" y="432"/>
                </a:lnTo>
                <a:lnTo>
                  <a:pt x="512" y="438"/>
                </a:lnTo>
                <a:lnTo>
                  <a:pt x="528" y="452"/>
                </a:lnTo>
                <a:lnTo>
                  <a:pt x="536" y="458"/>
                </a:lnTo>
                <a:lnTo>
                  <a:pt x="536" y="458"/>
                </a:lnTo>
                <a:lnTo>
                  <a:pt x="542" y="462"/>
                </a:lnTo>
                <a:lnTo>
                  <a:pt x="548" y="462"/>
                </a:lnTo>
                <a:lnTo>
                  <a:pt x="586" y="462"/>
                </a:lnTo>
                <a:lnTo>
                  <a:pt x="586" y="462"/>
                </a:lnTo>
                <a:lnTo>
                  <a:pt x="588" y="462"/>
                </a:lnTo>
                <a:lnTo>
                  <a:pt x="590" y="460"/>
                </a:lnTo>
                <a:lnTo>
                  <a:pt x="592" y="458"/>
                </a:lnTo>
                <a:lnTo>
                  <a:pt x="594" y="454"/>
                </a:lnTo>
                <a:lnTo>
                  <a:pt x="594" y="228"/>
                </a:lnTo>
                <a:lnTo>
                  <a:pt x="594" y="228"/>
                </a:lnTo>
                <a:lnTo>
                  <a:pt x="592" y="224"/>
                </a:lnTo>
                <a:lnTo>
                  <a:pt x="592" y="220"/>
                </a:lnTo>
                <a:lnTo>
                  <a:pt x="592" y="220"/>
                </a:lnTo>
                <a:lnTo>
                  <a:pt x="590" y="222"/>
                </a:lnTo>
                <a:lnTo>
                  <a:pt x="590" y="222"/>
                </a:lnTo>
                <a:lnTo>
                  <a:pt x="582" y="222"/>
                </a:lnTo>
                <a:lnTo>
                  <a:pt x="354" y="222"/>
                </a:lnTo>
                <a:lnTo>
                  <a:pt x="354" y="222"/>
                </a:lnTo>
                <a:lnTo>
                  <a:pt x="350" y="220"/>
                </a:lnTo>
                <a:lnTo>
                  <a:pt x="348" y="218"/>
                </a:lnTo>
                <a:lnTo>
                  <a:pt x="346" y="216"/>
                </a:lnTo>
                <a:lnTo>
                  <a:pt x="346" y="214"/>
                </a:lnTo>
                <a:lnTo>
                  <a:pt x="346" y="166"/>
                </a:lnTo>
                <a:lnTo>
                  <a:pt x="346" y="166"/>
                </a:lnTo>
                <a:lnTo>
                  <a:pt x="346" y="160"/>
                </a:lnTo>
                <a:lnTo>
                  <a:pt x="352" y="152"/>
                </a:lnTo>
                <a:lnTo>
                  <a:pt x="352" y="152"/>
                </a:lnTo>
                <a:lnTo>
                  <a:pt x="356" y="146"/>
                </a:lnTo>
                <a:lnTo>
                  <a:pt x="370" y="130"/>
                </a:lnTo>
                <a:lnTo>
                  <a:pt x="376" y="120"/>
                </a:lnTo>
                <a:lnTo>
                  <a:pt x="382" y="110"/>
                </a:lnTo>
                <a:lnTo>
                  <a:pt x="388" y="98"/>
                </a:lnTo>
                <a:lnTo>
                  <a:pt x="388" y="86"/>
                </a:lnTo>
                <a:lnTo>
                  <a:pt x="388" y="86"/>
                </a:lnTo>
                <a:lnTo>
                  <a:pt x="388" y="68"/>
                </a:lnTo>
                <a:lnTo>
                  <a:pt x="382" y="52"/>
                </a:lnTo>
                <a:lnTo>
                  <a:pt x="374" y="38"/>
                </a:lnTo>
                <a:lnTo>
                  <a:pt x="364" y="26"/>
                </a:lnTo>
                <a:lnTo>
                  <a:pt x="352" y="14"/>
                </a:lnTo>
                <a:lnTo>
                  <a:pt x="338" y="8"/>
                </a:lnTo>
                <a:lnTo>
                  <a:pt x="322" y="2"/>
                </a:lnTo>
                <a:lnTo>
                  <a:pt x="304" y="0"/>
                </a:lnTo>
                <a:lnTo>
                  <a:pt x="304" y="0"/>
                </a:lnTo>
                <a:lnTo>
                  <a:pt x="288" y="2"/>
                </a:lnTo>
                <a:lnTo>
                  <a:pt x="272" y="8"/>
                </a:lnTo>
                <a:lnTo>
                  <a:pt x="256" y="14"/>
                </a:lnTo>
                <a:lnTo>
                  <a:pt x="244" y="26"/>
                </a:lnTo>
                <a:lnTo>
                  <a:pt x="234" y="38"/>
                </a:lnTo>
                <a:lnTo>
                  <a:pt x="226" y="52"/>
                </a:lnTo>
                <a:lnTo>
                  <a:pt x="222" y="68"/>
                </a:lnTo>
                <a:lnTo>
                  <a:pt x="220" y="86"/>
                </a:lnTo>
                <a:lnTo>
                  <a:pt x="220" y="86"/>
                </a:lnTo>
                <a:lnTo>
                  <a:pt x="222" y="98"/>
                </a:lnTo>
                <a:lnTo>
                  <a:pt x="226" y="110"/>
                </a:lnTo>
                <a:lnTo>
                  <a:pt x="232" y="120"/>
                </a:lnTo>
                <a:lnTo>
                  <a:pt x="238" y="130"/>
                </a:lnTo>
                <a:lnTo>
                  <a:pt x="252" y="146"/>
                </a:lnTo>
                <a:lnTo>
                  <a:pt x="258" y="152"/>
                </a:lnTo>
                <a:lnTo>
                  <a:pt x="258" y="152"/>
                </a:lnTo>
                <a:lnTo>
                  <a:pt x="262" y="160"/>
                </a:lnTo>
                <a:lnTo>
                  <a:pt x="264" y="166"/>
                </a:lnTo>
                <a:lnTo>
                  <a:pt x="264" y="214"/>
                </a:lnTo>
                <a:lnTo>
                  <a:pt x="264" y="214"/>
                </a:lnTo>
                <a:lnTo>
                  <a:pt x="262" y="216"/>
                </a:lnTo>
                <a:lnTo>
                  <a:pt x="260" y="218"/>
                </a:lnTo>
                <a:lnTo>
                  <a:pt x="258" y="220"/>
                </a:lnTo>
                <a:lnTo>
                  <a:pt x="256" y="222"/>
                </a:lnTo>
                <a:lnTo>
                  <a:pt x="8" y="222"/>
                </a:lnTo>
                <a:lnTo>
                  <a:pt x="8" y="222"/>
                </a:lnTo>
                <a:lnTo>
                  <a:pt x="0" y="222"/>
                </a:lnTo>
                <a:lnTo>
                  <a:pt x="0" y="222"/>
                </a:lnTo>
                <a:lnTo>
                  <a:pt x="0" y="224"/>
                </a:lnTo>
                <a:lnTo>
                  <a:pt x="0" y="224"/>
                </a:lnTo>
                <a:lnTo>
                  <a:pt x="0" y="232"/>
                </a:lnTo>
                <a:lnTo>
                  <a:pt x="0" y="466"/>
                </a:lnTo>
                <a:lnTo>
                  <a:pt x="0" y="466"/>
                </a:lnTo>
                <a:lnTo>
                  <a:pt x="0" y="470"/>
                </a:lnTo>
                <a:lnTo>
                  <a:pt x="2" y="472"/>
                </a:lnTo>
                <a:lnTo>
                  <a:pt x="4" y="474"/>
                </a:lnTo>
                <a:lnTo>
                  <a:pt x="8" y="474"/>
                </a:lnTo>
                <a:lnTo>
                  <a:pt x="44" y="474"/>
                </a:lnTo>
                <a:lnTo>
                  <a:pt x="44" y="474"/>
                </a:lnTo>
                <a:lnTo>
                  <a:pt x="52" y="472"/>
                </a:lnTo>
                <a:lnTo>
                  <a:pt x="58" y="468"/>
                </a:lnTo>
                <a:lnTo>
                  <a:pt x="58" y="468"/>
                </a:lnTo>
                <a:lnTo>
                  <a:pt x="64" y="462"/>
                </a:lnTo>
                <a:lnTo>
                  <a:pt x="80" y="450"/>
                </a:lnTo>
                <a:lnTo>
                  <a:pt x="92" y="442"/>
                </a:lnTo>
                <a:lnTo>
                  <a:pt x="104" y="436"/>
                </a:lnTo>
                <a:lnTo>
                  <a:pt x="116" y="432"/>
                </a:lnTo>
                <a:lnTo>
                  <a:pt x="128" y="430"/>
                </a:lnTo>
                <a:lnTo>
                  <a:pt x="128" y="430"/>
                </a:lnTo>
                <a:lnTo>
                  <a:pt x="146" y="432"/>
                </a:lnTo>
                <a:lnTo>
                  <a:pt x="164" y="438"/>
                </a:lnTo>
                <a:lnTo>
                  <a:pt x="178" y="446"/>
                </a:lnTo>
                <a:lnTo>
                  <a:pt x="192" y="456"/>
                </a:lnTo>
                <a:lnTo>
                  <a:pt x="202" y="468"/>
                </a:lnTo>
                <a:lnTo>
                  <a:pt x="210" y="482"/>
                </a:lnTo>
                <a:lnTo>
                  <a:pt x="216" y="498"/>
                </a:lnTo>
                <a:lnTo>
                  <a:pt x="218" y="516"/>
                </a:lnTo>
                <a:lnTo>
                  <a:pt x="218" y="516"/>
                </a:lnTo>
                <a:lnTo>
                  <a:pt x="216" y="532"/>
                </a:lnTo>
                <a:lnTo>
                  <a:pt x="210" y="548"/>
                </a:lnTo>
                <a:lnTo>
                  <a:pt x="202" y="562"/>
                </a:lnTo>
                <a:lnTo>
                  <a:pt x="192" y="576"/>
                </a:lnTo>
                <a:lnTo>
                  <a:pt x="178" y="586"/>
                </a:lnTo>
                <a:lnTo>
                  <a:pt x="164" y="594"/>
                </a:lnTo>
                <a:lnTo>
                  <a:pt x="146" y="598"/>
                </a:lnTo>
                <a:lnTo>
                  <a:pt x="128" y="600"/>
                </a:lnTo>
                <a:lnTo>
                  <a:pt x="128" y="600"/>
                </a:lnTo>
                <a:lnTo>
                  <a:pt x="116" y="598"/>
                </a:lnTo>
                <a:lnTo>
                  <a:pt x="104" y="594"/>
                </a:lnTo>
                <a:lnTo>
                  <a:pt x="92" y="588"/>
                </a:lnTo>
                <a:lnTo>
                  <a:pt x="80" y="582"/>
                </a:lnTo>
                <a:lnTo>
                  <a:pt x="64" y="568"/>
                </a:lnTo>
                <a:lnTo>
                  <a:pt x="58" y="562"/>
                </a:lnTo>
                <a:lnTo>
                  <a:pt x="58" y="562"/>
                </a:lnTo>
                <a:lnTo>
                  <a:pt x="52" y="558"/>
                </a:lnTo>
                <a:lnTo>
                  <a:pt x="44" y="556"/>
                </a:lnTo>
                <a:lnTo>
                  <a:pt x="8" y="556"/>
                </a:lnTo>
                <a:lnTo>
                  <a:pt x="8" y="556"/>
                </a:lnTo>
                <a:lnTo>
                  <a:pt x="4" y="558"/>
                </a:lnTo>
                <a:lnTo>
                  <a:pt x="2" y="560"/>
                </a:lnTo>
                <a:lnTo>
                  <a:pt x="0" y="562"/>
                </a:lnTo>
                <a:lnTo>
                  <a:pt x="0" y="564"/>
                </a:lnTo>
                <a:lnTo>
                  <a:pt x="0" y="794"/>
                </a:lnTo>
                <a:lnTo>
                  <a:pt x="0" y="794"/>
                </a:lnTo>
                <a:lnTo>
                  <a:pt x="0" y="796"/>
                </a:lnTo>
                <a:lnTo>
                  <a:pt x="2" y="798"/>
                </a:lnTo>
                <a:lnTo>
                  <a:pt x="4" y="800"/>
                </a:lnTo>
                <a:lnTo>
                  <a:pt x="8" y="802"/>
                </a:lnTo>
                <a:lnTo>
                  <a:pt x="256" y="802"/>
                </a:lnTo>
                <a:lnTo>
                  <a:pt x="256" y="802"/>
                </a:lnTo>
                <a:lnTo>
                  <a:pt x="258" y="802"/>
                </a:lnTo>
                <a:lnTo>
                  <a:pt x="260" y="804"/>
                </a:lnTo>
                <a:lnTo>
                  <a:pt x="262" y="806"/>
                </a:lnTo>
                <a:lnTo>
                  <a:pt x="264" y="810"/>
                </a:lnTo>
                <a:lnTo>
                  <a:pt x="264" y="856"/>
                </a:lnTo>
                <a:lnTo>
                  <a:pt x="264" y="856"/>
                </a:lnTo>
                <a:lnTo>
                  <a:pt x="262" y="864"/>
                </a:lnTo>
                <a:lnTo>
                  <a:pt x="258" y="870"/>
                </a:lnTo>
                <a:lnTo>
                  <a:pt x="258" y="870"/>
                </a:lnTo>
                <a:lnTo>
                  <a:pt x="252" y="876"/>
                </a:lnTo>
                <a:lnTo>
                  <a:pt x="238" y="892"/>
                </a:lnTo>
                <a:lnTo>
                  <a:pt x="232" y="902"/>
                </a:lnTo>
                <a:lnTo>
                  <a:pt x="226" y="914"/>
                </a:lnTo>
                <a:lnTo>
                  <a:pt x="222" y="926"/>
                </a:lnTo>
                <a:lnTo>
                  <a:pt x="220" y="938"/>
                </a:lnTo>
                <a:lnTo>
                  <a:pt x="220" y="938"/>
                </a:lnTo>
                <a:lnTo>
                  <a:pt x="222" y="954"/>
                </a:lnTo>
                <a:lnTo>
                  <a:pt x="226" y="970"/>
                </a:lnTo>
                <a:lnTo>
                  <a:pt x="234" y="984"/>
                </a:lnTo>
                <a:lnTo>
                  <a:pt x="244" y="998"/>
                </a:lnTo>
                <a:lnTo>
                  <a:pt x="256" y="1008"/>
                </a:lnTo>
                <a:lnTo>
                  <a:pt x="272" y="1016"/>
                </a:lnTo>
                <a:lnTo>
                  <a:pt x="288" y="1020"/>
                </a:lnTo>
                <a:lnTo>
                  <a:pt x="304" y="1022"/>
                </a:lnTo>
                <a:lnTo>
                  <a:pt x="304" y="1022"/>
                </a:lnTo>
                <a:lnTo>
                  <a:pt x="322" y="1020"/>
                </a:lnTo>
                <a:lnTo>
                  <a:pt x="338" y="1016"/>
                </a:lnTo>
                <a:lnTo>
                  <a:pt x="352" y="1008"/>
                </a:lnTo>
                <a:lnTo>
                  <a:pt x="364" y="998"/>
                </a:lnTo>
                <a:lnTo>
                  <a:pt x="374" y="984"/>
                </a:lnTo>
                <a:lnTo>
                  <a:pt x="382" y="970"/>
                </a:lnTo>
                <a:lnTo>
                  <a:pt x="388" y="954"/>
                </a:lnTo>
                <a:lnTo>
                  <a:pt x="388" y="938"/>
                </a:lnTo>
                <a:lnTo>
                  <a:pt x="388" y="938"/>
                </a:lnTo>
                <a:lnTo>
                  <a:pt x="388" y="926"/>
                </a:lnTo>
                <a:lnTo>
                  <a:pt x="382" y="914"/>
                </a:lnTo>
                <a:lnTo>
                  <a:pt x="376" y="902"/>
                </a:lnTo>
                <a:lnTo>
                  <a:pt x="370" y="892"/>
                </a:lnTo>
                <a:lnTo>
                  <a:pt x="356" y="876"/>
                </a:lnTo>
                <a:lnTo>
                  <a:pt x="352" y="870"/>
                </a:lnTo>
                <a:lnTo>
                  <a:pt x="352" y="870"/>
                </a:lnTo>
                <a:lnTo>
                  <a:pt x="346" y="864"/>
                </a:lnTo>
                <a:lnTo>
                  <a:pt x="346" y="856"/>
                </a:lnTo>
                <a:lnTo>
                  <a:pt x="346" y="810"/>
                </a:lnTo>
                <a:lnTo>
                  <a:pt x="346" y="810"/>
                </a:lnTo>
                <a:lnTo>
                  <a:pt x="346" y="806"/>
                </a:lnTo>
                <a:lnTo>
                  <a:pt x="348" y="804"/>
                </a:lnTo>
                <a:lnTo>
                  <a:pt x="350" y="802"/>
                </a:lnTo>
                <a:lnTo>
                  <a:pt x="354" y="802"/>
                </a:lnTo>
                <a:lnTo>
                  <a:pt x="494" y="802"/>
                </a:lnTo>
                <a:lnTo>
                  <a:pt x="494" y="802"/>
                </a:lnTo>
                <a:lnTo>
                  <a:pt x="502" y="802"/>
                </a:lnTo>
                <a:lnTo>
                  <a:pt x="502" y="802"/>
                </a:lnTo>
                <a:lnTo>
                  <a:pt x="510" y="800"/>
                </a:lnTo>
                <a:lnTo>
                  <a:pt x="586" y="800"/>
                </a:lnTo>
                <a:close/>
              </a:path>
            </a:pathLst>
          </a:custGeom>
          <a:solidFill>
            <a:srgbClr val="FFC000"/>
          </a:solidFill>
          <a:ln w="3175" cap="flat" cmpd="sng">
            <a:solidFill>
              <a:srgbClr val="E6E6E6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>
                  <a:lumMod val="95000"/>
                  <a:lumOff val="5000"/>
                </a:sysClr>
              </a:solidFill>
              <a:latin typeface="Calibri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48064" y="573325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Grants</a:t>
            </a:r>
            <a:endParaRPr lang="en-GB" b="1" dirty="0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-1654369" y="2778897"/>
            <a:ext cx="5323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Monitoring and Evaluation</a:t>
            </a:r>
            <a:endParaRPr lang="en-GB" sz="3200" b="1" dirty="0"/>
          </a:p>
        </p:txBody>
      </p:sp>
      <p:sp>
        <p:nvSpPr>
          <p:cNvPr id="78" name="TextBox 77"/>
          <p:cNvSpPr txBox="1"/>
          <p:nvPr/>
        </p:nvSpPr>
        <p:spPr>
          <a:xfrm rot="16200000">
            <a:off x="4972690" y="2560550"/>
            <a:ext cx="5328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Sharing and reporting </a:t>
            </a:r>
            <a:endParaRPr lang="en-GB" sz="3200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372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23" grpId="0" animBg="1"/>
      <p:bldP spid="24" grpId="0" animBg="1"/>
      <p:bldP spid="25" grpId="0" animBg="1"/>
      <p:bldP spid="26" grpId="0" animBg="1"/>
      <p:bldP spid="27" grpId="0"/>
      <p:bldP spid="30" grpId="0" animBg="1"/>
      <p:bldP spid="31" grpId="0" animBg="1"/>
      <p:bldP spid="8" grpId="0"/>
      <p:bldP spid="32" grpId="0" animBg="1"/>
      <p:bldP spid="36" grpId="0"/>
      <p:bldP spid="37" grpId="0"/>
      <p:bldP spid="38" grpId="0"/>
      <p:bldP spid="75" grpId="0" animBg="1"/>
      <p:bldP spid="76" grpId="0"/>
      <p:bldP spid="77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30175"/>
            <a:ext cx="68580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is the Road Traffic Injury Situation in ASEAN?</a:t>
            </a:r>
            <a:endParaRPr lang="en-GB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3657600"/>
            <a:ext cx="51816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 smtClean="0"/>
          </a:p>
          <a:p>
            <a:r>
              <a:rPr lang="en-US" sz="2400" dirty="0" smtClean="0"/>
              <a:t>Majority of road crash death and injury are vulnerable road users (pedestrians, bicycles, motorcycles)</a:t>
            </a:r>
          </a:p>
          <a:p>
            <a:endParaRPr lang="en-US" sz="1000" dirty="0"/>
          </a:p>
          <a:p>
            <a:r>
              <a:rPr lang="en-US" sz="2400" dirty="0" smtClean="0"/>
              <a:t>88 billion USD lost /year in ASEAN due to road crashes (2010 figures)</a:t>
            </a:r>
            <a:r>
              <a:rPr lang="en-US" sz="2400" dirty="0" smtClean="0">
                <a:sym typeface="Symbol"/>
              </a:rPr>
              <a:t>  </a:t>
            </a:r>
            <a:endParaRPr lang="en-US" sz="2400" dirty="0" smtClean="0"/>
          </a:p>
          <a:p>
            <a:endParaRPr lang="en-US" sz="500" dirty="0" smtClean="0"/>
          </a:p>
          <a:p>
            <a:pPr>
              <a:buFont typeface="Symbol"/>
              <a:buChar char="*"/>
            </a:pPr>
            <a:r>
              <a:rPr lang="en-US" sz="1400" dirty="0" smtClean="0"/>
              <a:t>       World Health Organization Regional Status Reports 2009</a:t>
            </a:r>
          </a:p>
          <a:p>
            <a:r>
              <a:rPr lang="en-US" sz="1400" dirty="0" smtClean="0">
                <a:sym typeface="Symbol"/>
              </a:rPr>
              <a:t>     Asia Development Bank. Road Safety Action Plan. 2012</a:t>
            </a:r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6200" y="1717119"/>
            <a:ext cx="48768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90,000 road crash deaths per year and 5 million injured (estimated 50% underreporting)</a:t>
            </a:r>
            <a:r>
              <a:rPr lang="en-US" sz="2400" dirty="0" smtClean="0">
                <a:sym typeface="Symbol"/>
              </a:rPr>
              <a:t></a:t>
            </a:r>
            <a:r>
              <a:rPr lang="en-US" sz="2400" dirty="0" smtClean="0"/>
              <a:t> </a:t>
            </a:r>
          </a:p>
          <a:p>
            <a:endParaRPr lang="en-US" sz="1000" dirty="0" smtClean="0"/>
          </a:p>
          <a:p>
            <a:r>
              <a:rPr lang="en-US" sz="2400" dirty="0" smtClean="0"/>
              <a:t>Casualties are between the ages of 15-44 (economically active age group)</a:t>
            </a:r>
          </a:p>
        </p:txBody>
      </p:sp>
      <p:pic>
        <p:nvPicPr>
          <p:cNvPr id="8" name="Picture 7" descr="GRSP CAM_B_0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0876" y="2259646"/>
            <a:ext cx="3933124" cy="2617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4929" y="1828800"/>
            <a:ext cx="366667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52400" y="1676400"/>
            <a:ext cx="54864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Road traffic injuries expected to increase due to ASEAN transport trends:</a:t>
            </a:r>
          </a:p>
          <a:p>
            <a:endParaRPr lang="en-US" sz="1500" dirty="0" smtClean="0"/>
          </a:p>
          <a:p>
            <a:r>
              <a:rPr lang="en-US" sz="2800" dirty="0" smtClean="0"/>
              <a:t>Motorization is rapidly increasing</a:t>
            </a:r>
          </a:p>
          <a:p>
            <a:endParaRPr lang="en-US" sz="1500" dirty="0" smtClean="0"/>
          </a:p>
          <a:p>
            <a:r>
              <a:rPr lang="en-US" sz="2800" dirty="0" smtClean="0"/>
              <a:t>Focus on new/rehabilitated road networks (ASEAN highway </a:t>
            </a:r>
          </a:p>
          <a:p>
            <a:r>
              <a:rPr lang="en-US" sz="2800" dirty="0" smtClean="0"/>
              <a:t>network expansion)</a:t>
            </a:r>
          </a:p>
          <a:p>
            <a:endParaRPr lang="en-US" sz="1500" dirty="0" smtClean="0"/>
          </a:p>
          <a:p>
            <a:r>
              <a:rPr lang="en-US" sz="2800" dirty="0" smtClean="0"/>
              <a:t>Urbanization</a:t>
            </a:r>
          </a:p>
          <a:p>
            <a:endParaRPr lang="en-GB" sz="2800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14400" y="0"/>
            <a:ext cx="71628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is the Road Traffic Injury Situation in ASEAN?</a:t>
            </a:r>
            <a:endParaRPr lang="en-GB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51054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Rocardo Sigua. Assessment of Road Safety in Asian Region. 2005</a:t>
            </a:r>
            <a:endParaRPr lang="en-GB" sz="1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54102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Road traffic injury are public health and poverty concerns</a:t>
            </a:r>
          </a:p>
          <a:p>
            <a:pPr>
              <a:buNone/>
            </a:pPr>
            <a:endParaRPr lang="en-US" sz="500" dirty="0" smtClean="0"/>
          </a:p>
          <a:p>
            <a:pPr>
              <a:buNone/>
            </a:pPr>
            <a:r>
              <a:rPr lang="en-US" sz="2400" dirty="0" smtClean="0"/>
              <a:t> RTIs concentrated among vulnerable road users -  generally poorer households: loss of income, debts, health care costs</a:t>
            </a:r>
          </a:p>
          <a:p>
            <a:pPr>
              <a:buNone/>
            </a:pPr>
            <a:r>
              <a:rPr lang="en-US" sz="2400" dirty="0" smtClean="0"/>
              <a:t>Estimated 25% of health budgets spent on road casualties</a:t>
            </a:r>
          </a:p>
          <a:p>
            <a:pPr>
              <a:buNone/>
            </a:pPr>
            <a:r>
              <a:rPr lang="en-US" sz="2400" dirty="0" smtClean="0"/>
              <a:t>In Asia, RTIs top 5 causes of permanent disability in children</a:t>
            </a:r>
          </a:p>
          <a:p>
            <a:pPr>
              <a:buNone/>
            </a:pPr>
            <a:r>
              <a:rPr lang="en-US" sz="2400" dirty="0" smtClean="0"/>
              <a:t>Road deaths exceed malaria, by 2030 double HIV/AIDS and four times tuberculosis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6477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Road Traffic Injuries – more than a transport issue</a:t>
            </a:r>
            <a:endParaRPr lang="en-GB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12468"/>
            <a:ext cx="3504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Sources: Asia Development Bank. Road Safety Action Plan. 2012</a:t>
            </a:r>
          </a:p>
          <a:p>
            <a:r>
              <a:rPr lang="en-US" sz="1000" dirty="0" smtClean="0"/>
              <a:t>               Make Roads Safe. The Missing Link. 2010</a:t>
            </a:r>
            <a:endParaRPr lang="en-GB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6" name="Picture 5" descr="GRSP CAM_B_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1" y="2718231"/>
            <a:ext cx="3505200" cy="233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686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/>
              <a:t>Ministerial Declaration on ASEAN Road Safety in 2004,</a:t>
            </a:r>
          </a:p>
          <a:p>
            <a:pPr>
              <a:buNone/>
            </a:pPr>
            <a:r>
              <a:rPr lang="en-US" sz="2800" dirty="0" smtClean="0"/>
              <a:t>regular Joint Ministerial Statements</a:t>
            </a:r>
          </a:p>
          <a:p>
            <a:pPr>
              <a:buNone/>
            </a:pPr>
            <a:endParaRPr lang="en-US" sz="1500" dirty="0" smtClean="0"/>
          </a:p>
          <a:p>
            <a:pPr>
              <a:buNone/>
            </a:pPr>
            <a:r>
              <a:rPr lang="en-US" sz="2800" dirty="0" smtClean="0"/>
              <a:t>5 year road safety strategy and action plan (2005-2010),</a:t>
            </a:r>
          </a:p>
          <a:p>
            <a:pPr>
              <a:buNone/>
            </a:pPr>
            <a:r>
              <a:rPr lang="en-US" sz="2800" dirty="0" smtClean="0"/>
              <a:t>Transport AP (2011-2015)</a:t>
            </a:r>
          </a:p>
          <a:p>
            <a:pPr>
              <a:buNone/>
            </a:pPr>
            <a:endParaRPr lang="en-US" sz="1500" dirty="0" smtClean="0"/>
          </a:p>
          <a:p>
            <a:pPr>
              <a:buNone/>
            </a:pPr>
            <a:r>
              <a:rPr lang="en-US" sz="2800" dirty="0" smtClean="0"/>
              <a:t>ASEAN multi-sector road safety working group</a:t>
            </a:r>
          </a:p>
          <a:p>
            <a:pPr>
              <a:buNone/>
            </a:pPr>
            <a:r>
              <a:rPr lang="en-US" sz="2800" dirty="0" smtClean="0"/>
              <a:t>Established (attached to Land Transport Working Group)</a:t>
            </a:r>
          </a:p>
          <a:p>
            <a:pPr>
              <a:buNone/>
            </a:pPr>
            <a:endParaRPr lang="en-US" sz="1500" dirty="0" smtClean="0"/>
          </a:p>
          <a:p>
            <a:pPr>
              <a:buNone/>
            </a:pPr>
            <a:r>
              <a:rPr lang="en-US" sz="2800" dirty="0" smtClean="0"/>
              <a:t>Support from ADB and UNESCAP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086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What progress in road safety to date in ASEAN?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progress in road safety to date in ASEAN?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19200"/>
            <a:ext cx="6858000" cy="548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74638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progress in road safety to date in ASEAN?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28600" y="2302907"/>
            <a:ext cx="51054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000" dirty="0" smtClean="0"/>
          </a:p>
          <a:p>
            <a:r>
              <a:rPr lang="en-US" sz="2600" dirty="0" smtClean="0"/>
              <a:t>Establish efficient, integrated, safe, environmentally sustainable regional land transport corridors</a:t>
            </a:r>
          </a:p>
          <a:p>
            <a:endParaRPr lang="en-US" sz="1200" dirty="0" smtClean="0"/>
          </a:p>
          <a:p>
            <a:r>
              <a:rPr lang="en-US" sz="2600" dirty="0" smtClean="0"/>
              <a:t>Accelerate road infrastructure improvement, (ASEAN highway), become transport hub</a:t>
            </a:r>
          </a:p>
          <a:p>
            <a:endParaRPr lang="en-US" sz="1200" dirty="0" smtClean="0"/>
          </a:p>
          <a:p>
            <a:r>
              <a:rPr lang="en-US" sz="2600" dirty="0" smtClean="0"/>
              <a:t>Reduce road fatalities by 50% by 2020</a:t>
            </a:r>
          </a:p>
          <a:p>
            <a:endParaRPr lang="en-US" sz="2400" dirty="0" smtClean="0"/>
          </a:p>
          <a:p>
            <a:endParaRPr lang="en-GB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8" name="Picture 7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8100" y="2971800"/>
            <a:ext cx="3985900" cy="222885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15240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Where does road safety fit into the ASEAN integration Plans (Brunei Action Plan 2011-2015)?</a:t>
            </a:r>
            <a:endParaRPr lang="en-GB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United Nations Road Safety Plan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ASEAN has not produced a regional RS action plan, but….</a:t>
            </a:r>
          </a:p>
          <a:p>
            <a:pPr algn="ctr">
              <a:buNone/>
            </a:pPr>
            <a:r>
              <a:rPr lang="en-US" dirty="0" smtClean="0"/>
              <a:t>ASEAN committed to aligning to the UN Decade of Action for Road Safety Plan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067175"/>
            <a:ext cx="88963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8</a:t>
            </a:fld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648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300" b="1" dirty="0" smtClean="0"/>
              <a:t>ASEAN Integration: </a:t>
            </a:r>
            <a:r>
              <a:rPr lang="en-US" sz="3300" b="1" dirty="0" smtClean="0">
                <a:solidFill>
                  <a:schemeClr val="accent1"/>
                </a:solidFill>
              </a:rPr>
              <a:t>Road Safety Management</a:t>
            </a:r>
          </a:p>
          <a:p>
            <a:pPr>
              <a:buFontTx/>
              <a:buChar char="-"/>
            </a:pPr>
            <a:r>
              <a:rPr lang="en-US" sz="3000" dirty="0" smtClean="0"/>
              <a:t>Formulate comprehensive ASEAN plan and strategy, Ministerial commitments </a:t>
            </a:r>
          </a:p>
          <a:p>
            <a:pPr>
              <a:buFontTx/>
              <a:buChar char="-"/>
            </a:pPr>
            <a:r>
              <a:rPr lang="en-US" sz="3000" dirty="0" smtClean="0"/>
              <a:t>Re-launch and strengthen the ASEAN Multi-Sector Road Safety Working Group (not uniquely a transport issue)</a:t>
            </a:r>
          </a:p>
          <a:p>
            <a:pPr>
              <a:buFontTx/>
              <a:buChar char="-"/>
            </a:pPr>
            <a:r>
              <a:rPr lang="en-US" sz="3000" dirty="0" smtClean="0"/>
              <a:t>Support country lead agencies (provide technical advice, facilitate capacity-building)</a:t>
            </a:r>
          </a:p>
          <a:p>
            <a:pPr>
              <a:buFontTx/>
              <a:buChar char="-"/>
            </a:pPr>
            <a:r>
              <a:rPr lang="en-US" sz="3000" dirty="0" smtClean="0"/>
              <a:t>Set ASEAN Highways RS targets, report against targets</a:t>
            </a:r>
          </a:p>
          <a:p>
            <a:pPr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137FB-7EE0-4BE7-BA3F-B8560624805E}" type="slidenum">
              <a:rPr lang="en-GB" smtClean="0"/>
              <a:pPr/>
              <a:t>9</a:t>
            </a:fld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RS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957</Words>
  <Application>Microsoft Office PowerPoint</Application>
  <PresentationFormat>On-screen Show (4:3)</PresentationFormat>
  <Paragraphs>147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Office Theme</vt:lpstr>
      <vt:lpstr>Custom Design</vt:lpstr>
      <vt:lpstr>GRSP</vt:lpstr>
      <vt:lpstr>ASEAN Integration and Road Safety in GRSP’s Point of View</vt:lpstr>
      <vt:lpstr>What is the Road Traffic Injury Situation in ASEAN?</vt:lpstr>
      <vt:lpstr>What is the Road Traffic Injury Situation in ASEAN?</vt:lpstr>
      <vt:lpstr>Road Traffic Injuries – more than a transport issue</vt:lpstr>
      <vt:lpstr>What progress in road safety to date in ASEAN?</vt:lpstr>
      <vt:lpstr>What progress in road safety to date in ASEAN?</vt:lpstr>
      <vt:lpstr>What progress in road safety to date in ASEAN?</vt:lpstr>
      <vt:lpstr>United Nations Road Safety Plan</vt:lpstr>
      <vt:lpstr>Recommendations</vt:lpstr>
      <vt:lpstr>Recommendations</vt:lpstr>
      <vt:lpstr>Recommendations</vt:lpstr>
      <vt:lpstr>Recommendations</vt:lpstr>
      <vt:lpstr>Recommendations</vt:lpstr>
      <vt:lpstr>Recommendations</vt:lpstr>
      <vt:lpstr>Global Road Safety Partnership</vt:lpstr>
      <vt:lpstr>Global Road Safety Partnership</vt:lpstr>
      <vt:lpstr>Slide 17</vt:lpstr>
      <vt:lpstr>Slide 18</vt:lpstr>
    </vt:vector>
  </TitlesOfParts>
  <Company>IFRC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ryan.duly</dc:creator>
  <cp:lastModifiedBy>Noynoi</cp:lastModifiedBy>
  <cp:revision>17</cp:revision>
  <dcterms:created xsi:type="dcterms:W3CDTF">2012-08-14T03:14:31Z</dcterms:created>
  <dcterms:modified xsi:type="dcterms:W3CDTF">2012-08-23T07:38:53Z</dcterms:modified>
</cp:coreProperties>
</file>