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0" r:id="rId3"/>
    <p:sldId id="276" r:id="rId4"/>
    <p:sldId id="277" r:id="rId5"/>
    <p:sldId id="278" r:id="rId6"/>
    <p:sldId id="279" r:id="rId7"/>
    <p:sldId id="280" r:id="rId8"/>
    <p:sldId id="281" r:id="rId9"/>
    <p:sldId id="268" r:id="rId10"/>
    <p:sldId id="269" r:id="rId11"/>
    <p:sldId id="270" r:id="rId12"/>
    <p:sldId id="271" r:id="rId13"/>
    <p:sldId id="257" r:id="rId14"/>
    <p:sldId id="272" r:id="rId15"/>
    <p:sldId id="258" r:id="rId16"/>
    <p:sldId id="273" r:id="rId17"/>
    <p:sldId id="274" r:id="rId18"/>
    <p:sldId id="275" r:id="rId19"/>
    <p:sldId id="287" r:id="rId20"/>
    <p:sldId id="288" r:id="rId21"/>
    <p:sldId id="283" r:id="rId22"/>
    <p:sldId id="282" r:id="rId23"/>
    <p:sldId id="291" r:id="rId24"/>
    <p:sldId id="264" r:id="rId25"/>
    <p:sldId id="289" r:id="rId26"/>
    <p:sldId id="284" r:id="rId27"/>
    <p:sldId id="285" r:id="rId28"/>
    <p:sldId id="286" r:id="rId29"/>
    <p:sldId id="29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13" y="-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21BC7-6B7B-4341-ABB8-A9741EEF8D98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CED90-6C68-4E7E-8ACC-DBD1762A30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7840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>
              <a:cs typeface="Cordia New" pitchFamily="34" charset="-34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A1C37748-3576-4EF1-B06A-97D620EDCFFC}" type="slidenum">
              <a:rPr lang="en-AU" sz="1200" smtClean="0"/>
              <a:pPr eaLnBrk="1" hangingPunct="1"/>
              <a:t>4</a:t>
            </a:fld>
            <a:endParaRPr lang="en-A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536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94A7AD-BCFB-4769-94CD-D74065A1FA3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536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6FF0C6-5F7C-4EF0-9C7A-8FBD854B8C1F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9264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5799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255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9971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2846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912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035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7565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7761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1863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1473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377CD-78FD-4D1D-932D-BF2590D13241}" type="datetimeFigureOut">
              <a:rPr lang="en-AU" smtClean="0"/>
              <a:t>22/08/2012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EE18F-ABAC-46B2-BB9A-5F1C1B3474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319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5th </a:t>
            </a:r>
            <a:r>
              <a:rPr lang="en-AU" dirty="0"/>
              <a:t>ATRANS Symposium "Transportation for A Better Life: Preparing for ASEAN Integration"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>
                <a:solidFill>
                  <a:srgbClr val="FF0000"/>
                </a:solidFill>
              </a:rPr>
              <a:t>Road Safety and Responsibility</a:t>
            </a:r>
            <a:r>
              <a:rPr lang="en-AU" dirty="0">
                <a:solidFill>
                  <a:srgbClr val="FF0000"/>
                </a:solidFill>
              </a:rPr>
              <a:t/>
            </a:r>
            <a:br>
              <a:rPr lang="en-AU" dirty="0">
                <a:solidFill>
                  <a:srgbClr val="FF0000"/>
                </a:solidFill>
              </a:rPr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err="1" smtClean="0"/>
              <a:t>Pichai</a:t>
            </a:r>
            <a:r>
              <a:rPr lang="en-AU" dirty="0" smtClean="0"/>
              <a:t> </a:t>
            </a:r>
            <a:r>
              <a:rPr lang="en-AU" dirty="0" err="1" smtClean="0"/>
              <a:t>Taneerananon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err="1" smtClean="0"/>
              <a:t>RoSCOE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Prince of </a:t>
            </a:r>
            <a:r>
              <a:rPr lang="en-AU" dirty="0" err="1" smtClean="0"/>
              <a:t>Songkla</a:t>
            </a:r>
            <a:r>
              <a:rPr lang="en-AU" dirty="0" smtClean="0"/>
              <a:t> University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2065784"/>
          </a:xfrm>
        </p:spPr>
        <p:txBody>
          <a:bodyPr>
            <a:normAutofit fontScale="70000" lnSpcReduction="20000"/>
          </a:bodyPr>
          <a:lstStyle/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24 </a:t>
            </a:r>
            <a:r>
              <a:rPr lang="en-AU" dirty="0" smtClean="0"/>
              <a:t>Aug 2012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00554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cs typeface="Angsana New" pitchFamily="18" charset="-34"/>
            </a:endParaRPr>
          </a:p>
        </p:txBody>
      </p:sp>
      <p:sp>
        <p:nvSpPr>
          <p:cNvPr id="3075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cs typeface="Cordia New" pitchFamily="34" charset="-34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571500"/>
            <a:ext cx="9113837" cy="578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1701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cs typeface="Angsana New" pitchFamily="18" charset="-34"/>
            </a:endParaRPr>
          </a:p>
        </p:txBody>
      </p:sp>
      <p:sp>
        <p:nvSpPr>
          <p:cNvPr id="4099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cs typeface="Cordia New" pitchFamily="34" charset="-34"/>
            </a:endParaRPr>
          </a:p>
        </p:txBody>
      </p:sp>
      <p:grpSp>
        <p:nvGrpSpPr>
          <p:cNvPr id="4100" name="กลุ่ม 5"/>
          <p:cNvGrpSpPr>
            <a:grpSpLocks/>
          </p:cNvGrpSpPr>
          <p:nvPr/>
        </p:nvGrpSpPr>
        <p:grpSpPr bwMode="auto">
          <a:xfrm>
            <a:off x="214313" y="36513"/>
            <a:ext cx="8329612" cy="6691312"/>
            <a:chOff x="214282" y="0"/>
            <a:chExt cx="8329621" cy="6691316"/>
          </a:xfrm>
        </p:grpSpPr>
        <p:pic>
          <p:nvPicPr>
            <p:cNvPr id="4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282" y="0"/>
              <a:ext cx="8077200" cy="413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28" y="3929066"/>
              <a:ext cx="7115175" cy="276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Oval 1"/>
          <p:cNvSpPr/>
          <p:nvPr/>
        </p:nvSpPr>
        <p:spPr>
          <a:xfrm>
            <a:off x="1835696" y="2420888"/>
            <a:ext cx="5184576" cy="17494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465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The Killing goes on</a:t>
            </a:r>
          </a:p>
          <a:p>
            <a:r>
              <a:rPr lang="en-AU" dirty="0" smtClean="0"/>
              <a:t>Road safety and responsibility</a:t>
            </a:r>
          </a:p>
          <a:p>
            <a:r>
              <a:rPr lang="en-AU" dirty="0" smtClean="0"/>
              <a:t>Conclusion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1516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Systematic Killing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926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Random Killing on the Road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Seem like Random events </a:t>
            </a:r>
          </a:p>
          <a:p>
            <a:r>
              <a:rPr lang="en-AU" dirty="0" smtClean="0"/>
              <a:t>But annually, at some 12000 deaths/year </a:t>
            </a:r>
          </a:p>
          <a:p>
            <a:r>
              <a:rPr lang="en-AU" dirty="0" smtClean="0"/>
              <a:t>A form of systemic killing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5014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Everyone is at risk</a:t>
            </a:r>
            <a:endParaRPr lang="en-A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900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</a:p>
          <a:p>
            <a:r>
              <a:rPr lang="en-AU" dirty="0" smtClean="0"/>
              <a:t>The Killing goes on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Road safety and responsibility</a:t>
            </a:r>
          </a:p>
          <a:p>
            <a:r>
              <a:rPr lang="en-AU" dirty="0" smtClean="0"/>
              <a:t>Conclusion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8749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HIV factors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Human errors</a:t>
            </a:r>
          </a:p>
          <a:p>
            <a:r>
              <a:rPr lang="en-AU" dirty="0" smtClean="0"/>
              <a:t>Infrastructure defects</a:t>
            </a:r>
          </a:p>
          <a:p>
            <a:r>
              <a:rPr lang="en-AU" dirty="0" smtClean="0"/>
              <a:t>Vehicle defects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9304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The Human responsibility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429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AU" sz="4000" dirty="0" smtClean="0">
                <a:cs typeface="Angsana New" pitchFamily="18" charset="-34"/>
              </a:rPr>
              <a:t>To the motorcyclist and pillion rider, </a:t>
            </a:r>
            <a:br>
              <a:rPr lang="en-AU" sz="4000" dirty="0" smtClean="0">
                <a:cs typeface="Angsana New" pitchFamily="18" charset="-34"/>
              </a:rPr>
            </a:br>
            <a:r>
              <a:rPr lang="en-AU" sz="4000" dirty="0" smtClean="0">
                <a:cs typeface="Angsana New" pitchFamily="18" charset="-34"/>
              </a:rPr>
              <a:t>the driver, passenger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>
                <a:solidFill>
                  <a:schemeClr val="bg1"/>
                </a:solidFill>
              </a:rPr>
              <a:t>`</a:t>
            </a:r>
            <a:r>
              <a:rPr lang="en-AU" dirty="0" err="1" smtClean="0"/>
              <a:t>Attahi</a:t>
            </a:r>
            <a:r>
              <a:rPr lang="en-AU" dirty="0" smtClean="0"/>
              <a:t> </a:t>
            </a:r>
            <a:r>
              <a:rPr lang="en-AU" dirty="0" err="1"/>
              <a:t>attano</a:t>
            </a:r>
            <a:r>
              <a:rPr lang="en-AU" dirty="0"/>
              <a:t> </a:t>
            </a:r>
            <a:r>
              <a:rPr lang="en-AU" dirty="0" err="1"/>
              <a:t>natho</a:t>
            </a:r>
            <a:r>
              <a:rPr lang="en-AU" dirty="0"/>
              <a:t> – </a:t>
            </a:r>
            <a:r>
              <a:rPr lang="en-AU" dirty="0" err="1"/>
              <a:t>ko</a:t>
            </a:r>
            <a:r>
              <a:rPr lang="en-AU" dirty="0"/>
              <a:t> </a:t>
            </a:r>
            <a:r>
              <a:rPr lang="en-AU" dirty="0" smtClean="0"/>
              <a:t>hi </a:t>
            </a:r>
            <a:r>
              <a:rPr lang="en-AU" dirty="0" err="1" smtClean="0"/>
              <a:t>natho</a:t>
            </a:r>
            <a:r>
              <a:rPr lang="en-AU" dirty="0" smtClean="0"/>
              <a:t> </a:t>
            </a:r>
            <a:r>
              <a:rPr lang="en-AU" dirty="0" err="1"/>
              <a:t>parosiya</a:t>
            </a:r>
            <a:r>
              <a:rPr lang="en-AU" dirty="0"/>
              <a:t>’. </a:t>
            </a:r>
            <a:endParaRPr lang="en-AU" dirty="0" smtClean="0"/>
          </a:p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 smtClean="0"/>
              <a:t>`</a:t>
            </a:r>
            <a:r>
              <a:rPr lang="en-AU" dirty="0"/>
              <a:t>One is the master of oneself. Who else could be the Master</a:t>
            </a:r>
            <a:r>
              <a:rPr lang="en-AU" dirty="0" smtClean="0"/>
              <a:t>’?</a:t>
            </a:r>
          </a:p>
          <a:p>
            <a:pPr>
              <a:defRPr/>
            </a:pPr>
            <a:endParaRPr lang="en-AU" dirty="0"/>
          </a:p>
          <a:p>
            <a:pPr>
              <a:defRPr/>
            </a:pPr>
            <a:endParaRPr lang="en-AU" dirty="0" smtClean="0"/>
          </a:p>
          <a:p>
            <a:pPr marL="0" indent="0">
              <a:buFont typeface="Arial" charset="0"/>
              <a:buNone/>
              <a:defRPr/>
            </a:pPr>
            <a:r>
              <a:rPr lang="en-AU" dirty="0" smtClean="0"/>
              <a:t>                                                        The Buddha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4807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</a:p>
          <a:p>
            <a:r>
              <a:rPr lang="en-AU" dirty="0" smtClean="0"/>
              <a:t>The Killing goes on</a:t>
            </a:r>
          </a:p>
          <a:p>
            <a:r>
              <a:rPr lang="en-AU" dirty="0" smtClean="0"/>
              <a:t>Road safety and responsibility</a:t>
            </a:r>
          </a:p>
          <a:p>
            <a:r>
              <a:rPr lang="en-AU" dirty="0" smtClean="0"/>
              <a:t>Conclusion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75932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The Vehicle maker’s responsibility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2865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Great vehicle</a:t>
            </a:r>
            <a:br>
              <a:rPr lang="en-AU" dirty="0" smtClean="0"/>
            </a:br>
            <a:r>
              <a:rPr lang="en-AU" dirty="0" smtClean="0"/>
              <a:t>but the Risk they have to take</a:t>
            </a:r>
            <a:endParaRPr lang="en-AU" dirty="0"/>
          </a:p>
        </p:txBody>
      </p:sp>
      <p:pic>
        <p:nvPicPr>
          <p:cNvPr id="1026" name="Picture 2" descr="D:\My Documents\MC pix\how many on m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56" y="1999876"/>
            <a:ext cx="4339087" cy="372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697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Design fault inadvertently discourage the helmet wearing</a:t>
            </a:r>
            <a:endParaRPr lang="en-A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65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กลุ่ม 15"/>
          <p:cNvGrpSpPr>
            <a:grpSpLocks noChangeAspect="1"/>
          </p:cNvGrpSpPr>
          <p:nvPr/>
        </p:nvGrpSpPr>
        <p:grpSpPr bwMode="auto">
          <a:xfrm>
            <a:off x="1085850" y="1668463"/>
            <a:ext cx="6840538" cy="5070475"/>
            <a:chOff x="285752" y="1839917"/>
            <a:chExt cx="6229251" cy="4617696"/>
          </a:xfrm>
        </p:grpSpPr>
        <p:pic>
          <p:nvPicPr>
            <p:cNvPr id="2458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571"/>
            <a:stretch>
              <a:fillRect/>
            </a:stretch>
          </p:blipFill>
          <p:spPr bwMode="auto">
            <a:xfrm>
              <a:off x="285752" y="1839917"/>
              <a:ext cx="6229251" cy="123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58" y="3071810"/>
              <a:ext cx="6120000" cy="3385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4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" y="285750"/>
            <a:ext cx="86868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2. Difference in Motorcycle Specification</a:t>
            </a:r>
            <a:endParaRPr lang="en-GB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580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3B3F306-AE22-405C-A9D5-434F89EA69C9}" type="slidenum">
              <a:rPr lang="en-GB" sz="2400" smtClean="0">
                <a:solidFill>
                  <a:srgbClr val="FFFFFF"/>
                </a:solidFill>
              </a:rPr>
              <a:pPr eaLnBrk="1" hangingPunct="1"/>
              <a:t>23</a:t>
            </a:fld>
            <a:endParaRPr lang="en-GB" sz="2400" smtClean="0">
              <a:solidFill>
                <a:srgbClr val="FFFFFF"/>
              </a:solidFill>
            </a:endParaRPr>
          </a:p>
        </p:txBody>
      </p:sp>
      <p:sp>
        <p:nvSpPr>
          <p:cNvPr id="9" name="ตัวยึดเนื้อหา 4"/>
          <p:cNvSpPr txBox="1">
            <a:spLocks/>
          </p:cNvSpPr>
          <p:nvPr/>
        </p:nvSpPr>
        <p:spPr bwMode="auto">
          <a:xfrm>
            <a:off x="485775" y="857250"/>
            <a:ext cx="82296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/>
            </a:pPr>
            <a:r>
              <a:rPr lang="en-GB" sz="3200" dirty="0">
                <a:solidFill>
                  <a:srgbClr val="198EB7"/>
                </a:solidFill>
                <a:latin typeface="Calibri" pitchFamily="34" charset="0"/>
                <a:cs typeface="+mn-cs"/>
              </a:rPr>
              <a:t> Honda 125cc</a:t>
            </a:r>
          </a:p>
        </p:txBody>
      </p:sp>
      <p:sp>
        <p:nvSpPr>
          <p:cNvPr id="24582" name="TextBox 16"/>
          <p:cNvSpPr txBox="1">
            <a:spLocks noChangeArrowheads="1"/>
          </p:cNvSpPr>
          <p:nvPr/>
        </p:nvSpPr>
        <p:spPr bwMode="auto">
          <a:xfrm>
            <a:off x="571500" y="1357313"/>
            <a:ext cx="8072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/>
              <a:t>Table 3 : Tyres for motor cycles Normal Section Sizes</a:t>
            </a:r>
            <a:endParaRPr lang="en-GB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1227138" y="3538538"/>
            <a:ext cx="6624637" cy="287337"/>
          </a:xfrm>
          <a:prstGeom prst="rect">
            <a:avLst/>
          </a:prstGeom>
          <a:solidFill>
            <a:srgbClr val="00B0F0">
              <a:alpha val="50196"/>
            </a:srgb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1214438" y="6213475"/>
            <a:ext cx="6624637" cy="287338"/>
          </a:xfrm>
          <a:prstGeom prst="rect">
            <a:avLst/>
          </a:prstGeom>
          <a:solidFill>
            <a:srgbClr val="00B0F0">
              <a:alpha val="50196"/>
            </a:srgb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5" name="วงเล็บปีกกาซ้าย 24"/>
          <p:cNvSpPr/>
          <p:nvPr/>
        </p:nvSpPr>
        <p:spPr>
          <a:xfrm>
            <a:off x="5929313" y="3714750"/>
            <a:ext cx="357187" cy="264318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คำบรรยายภาพแบบสี่เหลี่ยม 13"/>
          <p:cNvSpPr/>
          <p:nvPr/>
        </p:nvSpPr>
        <p:spPr>
          <a:xfrm>
            <a:off x="2143125" y="4071938"/>
            <a:ext cx="2214563" cy="928687"/>
          </a:xfrm>
          <a:prstGeom prst="wedgeRectCallout">
            <a:avLst>
              <a:gd name="adj1" fmla="val 116277"/>
              <a:gd name="adj2" fmla="val 52842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solidFill>
                  <a:srgbClr val="0070C0"/>
                </a:solidFill>
              </a:rPr>
              <a:t>Sh-125i</a:t>
            </a:r>
            <a:endParaRPr lang="en-GB" sz="2000" dirty="0">
              <a:solidFill>
                <a:srgbClr val="0070C0"/>
              </a:solidFill>
            </a:endParaRPr>
          </a:p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120/80 – 16 60P</a:t>
            </a:r>
          </a:p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100/80 – 16 50L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6143625" y="1714500"/>
            <a:ext cx="1643063" cy="857250"/>
          </a:xfrm>
          <a:prstGeom prst="rect">
            <a:avLst/>
          </a:prstGeom>
          <a:solidFill>
            <a:srgbClr val="F7C120">
              <a:alpha val="49804"/>
            </a:srgbClr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4588" name="TextBox 19"/>
          <p:cNvSpPr txBox="1">
            <a:spLocks noChangeArrowheads="1"/>
          </p:cNvSpPr>
          <p:nvPr/>
        </p:nvSpPr>
        <p:spPr bwMode="auto">
          <a:xfrm>
            <a:off x="0" y="6519863"/>
            <a:ext cx="8072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1600"/>
              <a:t>Source: UNECE Regulation No.75</a:t>
            </a:r>
          </a:p>
        </p:txBody>
      </p:sp>
    </p:spTree>
    <p:extLst>
      <p:ext uri="{BB962C8B-B14F-4D97-AF65-F5344CB8AC3E}">
        <p14:creationId xmlns:p14="http://schemas.microsoft.com/office/powerpoint/2010/main" val="309868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" y="285750"/>
            <a:ext cx="8686800" cy="838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3. Summary</a:t>
            </a:r>
            <a:endParaRPr lang="en-GB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675" name="ตัวยึดเนื้อหา 4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37125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rgbClr val="198EB7"/>
                </a:solidFill>
                <a:latin typeface="Calibri" pitchFamily="34" charset="0"/>
              </a:rPr>
              <a:t>For 125 cc motorcycle</a:t>
            </a:r>
          </a:p>
          <a:p>
            <a:pPr lvl="2" eaLnBrk="1" hangingPunct="1">
              <a:buFont typeface="Courier New" pitchFamily="49" charset="0"/>
              <a:buChar char="o"/>
            </a:pPr>
            <a:r>
              <a:rPr lang="en-US" sz="2200" smtClean="0">
                <a:solidFill>
                  <a:srgbClr val="198EB7"/>
                </a:solidFill>
                <a:latin typeface="Calibri" pitchFamily="34" charset="0"/>
              </a:rPr>
              <a:t> Most front and rear tyres of 125 cc YAMAHA motorcycle for UK-models is bigger than THAI-models</a:t>
            </a:r>
          </a:p>
          <a:p>
            <a:pPr lvl="2" eaLnBrk="1" hangingPunct="1">
              <a:buFont typeface="Courier New" pitchFamily="49" charset="0"/>
              <a:buChar char="o"/>
            </a:pPr>
            <a:r>
              <a:rPr lang="en-US" sz="2200" smtClean="0">
                <a:solidFill>
                  <a:srgbClr val="198EB7"/>
                </a:solidFill>
                <a:latin typeface="Calibri" pitchFamily="34" charset="0"/>
              </a:rPr>
              <a:t>125 cc HONDA motorcycle for THAI-models produced with the smaller size of front and rear types than for UK-models</a:t>
            </a:r>
          </a:p>
          <a:p>
            <a:pPr lvl="2" eaLnBrk="1" hangingPunct="1">
              <a:buFont typeface="Courier New" pitchFamily="49" charset="0"/>
              <a:buChar char="o"/>
            </a:pPr>
            <a:r>
              <a:rPr lang="en-US" sz="2200" smtClean="0">
                <a:solidFill>
                  <a:srgbClr val="198EB7"/>
                </a:solidFill>
                <a:latin typeface="Calibri" pitchFamily="34" charset="0"/>
              </a:rPr>
              <a:t>The wet weight of 125cc YAMAHA motorcycle for UK-models presented 110kg-176 kg while for THAI-models showed a smaller one with 99kg-111kg.</a:t>
            </a:r>
          </a:p>
          <a:p>
            <a:pPr lvl="2" eaLnBrk="1" hangingPunct="1">
              <a:buFont typeface="Courier New" pitchFamily="49" charset="0"/>
              <a:buChar char="o"/>
            </a:pPr>
            <a:r>
              <a:rPr lang="en-US" sz="2200" smtClean="0">
                <a:solidFill>
                  <a:srgbClr val="198EB7"/>
                </a:solidFill>
                <a:latin typeface="Calibri" pitchFamily="34" charset="0"/>
              </a:rPr>
              <a:t>HONDA motorcycle for UK-models and THAI-models showed a moderate different of 120kg-156kg and 104kg-112kg, respectively       </a:t>
            </a:r>
            <a:endParaRPr lang="en-US" sz="2800" smtClean="0">
              <a:solidFill>
                <a:srgbClr val="198EB7"/>
              </a:solidFill>
              <a:latin typeface="Calibri" pitchFamily="34" charset="0"/>
            </a:endParaRPr>
          </a:p>
        </p:txBody>
      </p:sp>
      <p:sp>
        <p:nvSpPr>
          <p:cNvPr id="28676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D2CDB23-099B-40EC-A139-6FBC76B21397}" type="slidenum">
              <a:rPr lang="en-GB" sz="2400" smtClean="0">
                <a:solidFill>
                  <a:srgbClr val="FFFFFF"/>
                </a:solidFill>
              </a:rPr>
              <a:pPr eaLnBrk="1" hangingPunct="1"/>
              <a:t>24</a:t>
            </a:fld>
            <a:endParaRPr lang="en-GB" sz="24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9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The Road maker’s responsibility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48229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IMG_88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73163"/>
            <a:ext cx="7777162" cy="542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036050" cy="1143000"/>
          </a:xfrm>
        </p:spPr>
        <p:txBody>
          <a:bodyPr/>
          <a:lstStyle/>
          <a:p>
            <a:pPr eaLnBrk="1" hangingPunct="1"/>
            <a:r>
              <a:rPr lang="en-AU" smtClean="0">
                <a:solidFill>
                  <a:schemeClr val="bg1"/>
                </a:solidFill>
                <a:cs typeface="Angsana New" pitchFamily="18" charset="-34"/>
              </a:rPr>
              <a:t>A small error can be fatal</a:t>
            </a:r>
            <a:endParaRPr lang="th-TH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06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43075" y="-438149"/>
            <a:ext cx="5761037" cy="831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5940425" y="5300663"/>
            <a:ext cx="2735263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alpha val="8980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rPr>
              <a:t>Source: Radin Umar  MIROS</a:t>
            </a:r>
            <a:endParaRPr lang="th-TH">
              <a:solidFill>
                <a:schemeClr val="bg1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5540" name="TextBox 1"/>
          <p:cNvSpPr txBox="1">
            <a:spLocks noChangeArrowheads="1"/>
          </p:cNvSpPr>
          <p:nvPr/>
        </p:nvSpPr>
        <p:spPr bwMode="auto">
          <a:xfrm>
            <a:off x="1403350" y="188913"/>
            <a:ext cx="6985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AU">
                <a:solidFill>
                  <a:schemeClr val="bg1"/>
                </a:solidFill>
              </a:rPr>
              <a:t>A Good Example from Malaysia</a:t>
            </a:r>
          </a:p>
        </p:txBody>
      </p:sp>
    </p:spTree>
    <p:extLst>
      <p:ext uri="{BB962C8B-B14F-4D97-AF65-F5344CB8AC3E}">
        <p14:creationId xmlns:p14="http://schemas.microsoft.com/office/powerpoint/2010/main" val="39770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5435600" y="6021388"/>
            <a:ext cx="3708400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alpha val="8980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>
                <a:latin typeface="Verdana" pitchFamily="34" charset="0"/>
                <a:cs typeface="Times New Roman" pitchFamily="18" charset="0"/>
              </a:rPr>
              <a:t>Source: Radin Umar  MIROS</a:t>
            </a:r>
            <a:endParaRPr lang="th-TH">
              <a:latin typeface="Verdana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th-TH">
              <a:latin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30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mtClean="0">
                <a:solidFill>
                  <a:srgbClr val="FFC000"/>
                </a:solidFill>
                <a:cs typeface="Cordia New" pitchFamily="34" charset="-34"/>
              </a:rPr>
              <a:t>Conclusions</a:t>
            </a:r>
            <a:br>
              <a:rPr lang="en-AU" smtClean="0">
                <a:solidFill>
                  <a:srgbClr val="FFC000"/>
                </a:solidFill>
                <a:cs typeface="Cordia New" pitchFamily="34" charset="-34"/>
              </a:rPr>
            </a:br>
            <a:endParaRPr lang="en-AU" smtClean="0">
              <a:cs typeface="Angsana New" pitchFamily="18" charset="-34"/>
            </a:endParaRP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2950" cy="4924425"/>
          </a:xfrm>
        </p:spPr>
        <p:txBody>
          <a:bodyPr/>
          <a:lstStyle/>
          <a:p>
            <a:r>
              <a:rPr lang="en-AU" dirty="0" smtClean="0">
                <a:cs typeface="Cordia New" pitchFamily="34" charset="-34"/>
              </a:rPr>
              <a:t>The chance of  being  born a human is extremely rare </a:t>
            </a:r>
          </a:p>
          <a:p>
            <a:r>
              <a:rPr lang="en-AU" dirty="0" smtClean="0">
                <a:cs typeface="Cordia New" pitchFamily="34" charset="-34"/>
              </a:rPr>
              <a:t>Some 300,000 Deaths and 3,000,000 serious injuries occurred in Asia in 2009</a:t>
            </a:r>
          </a:p>
          <a:p>
            <a:r>
              <a:rPr lang="en-AU" dirty="0" smtClean="0">
                <a:cs typeface="Cordia New" pitchFamily="34" charset="-34"/>
              </a:rPr>
              <a:t>Loss is immense and unthinkable</a:t>
            </a:r>
          </a:p>
          <a:p>
            <a:r>
              <a:rPr lang="en-AU" dirty="0" smtClean="0">
                <a:cs typeface="Cordia New" pitchFamily="34" charset="-34"/>
              </a:rPr>
              <a:t>Everyone has to take more responsibilities to stop the killing on the road</a:t>
            </a:r>
            <a:endParaRPr lang="en-AU" dirty="0" smtClean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601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other\เต่า\MNewsImages_116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9144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192338"/>
            <a:ext cx="3603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Ppit\Desktop\turtle copy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45237">
            <a:off x="-84138" y="5921375"/>
            <a:ext cx="1096963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684213" y="2392363"/>
            <a:ext cx="46799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AU" sz="4400">
                <a:solidFill>
                  <a:srgbClr val="F83702"/>
                </a:solidFill>
              </a:rPr>
              <a:t>P</a:t>
            </a:r>
            <a:r>
              <a:rPr lang="th-TH" sz="4400">
                <a:solidFill>
                  <a:srgbClr val="F83702"/>
                </a:solidFill>
              </a:rPr>
              <a:t> </a:t>
            </a:r>
            <a:r>
              <a:rPr lang="en-AU" sz="4400">
                <a:solidFill>
                  <a:srgbClr val="F83702"/>
                </a:solidFill>
              </a:rPr>
              <a:t>=1/(5.1x10</a:t>
            </a:r>
            <a:r>
              <a:rPr lang="en-AU" sz="4400" baseline="20000">
                <a:solidFill>
                  <a:srgbClr val="F83702"/>
                </a:solidFill>
              </a:rPr>
              <a:t>18</a:t>
            </a:r>
            <a:r>
              <a:rPr lang="en-AU" sz="4400">
                <a:solidFill>
                  <a:srgbClr val="F83702"/>
                </a:solidFill>
              </a:rPr>
              <a:t> )</a:t>
            </a:r>
            <a:endParaRPr lang="en-AU" sz="4400" baseline="30000">
              <a:solidFill>
                <a:srgbClr val="F837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44 -0.04861 C 0.3283 -0.22037 0.55851 -0.39167 0.66441 -0.49676 C 0.77066 -0.60162 0.72135 -0.64907 0.73403 -0.67847 " pathEditMode="relative" rAng="0" ptsTypes="aaA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11" y="-3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1563" y="928688"/>
            <a:ext cx="6929437" cy="5643562"/>
          </a:xfrm>
          <a:noFill/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476375" y="260350"/>
            <a:ext cx="61198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AU"/>
              <a:t>  </a:t>
            </a:r>
            <a:r>
              <a:rPr lang="en-AU" b="1">
                <a:solidFill>
                  <a:srgbClr val="FF0000"/>
                </a:solidFill>
              </a:rPr>
              <a:t>Asian Road Fatalities  2009</a:t>
            </a:r>
          </a:p>
          <a:p>
            <a:pPr eaLnBrk="1" hangingPunct="1"/>
            <a:r>
              <a:rPr lang="en-AU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1148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>
                <a:solidFill>
                  <a:srgbClr val="FFC000"/>
                </a:solidFill>
                <a:cs typeface="Cordia New" pitchFamily="34" charset="-34"/>
              </a:rPr>
              <a:t>The Asian Crash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0350"/>
            <a:ext cx="9324975" cy="5865813"/>
          </a:xfrm>
        </p:spPr>
        <p:txBody>
          <a:bodyPr>
            <a:normAutofit/>
          </a:bodyPr>
          <a:lstStyle/>
          <a:p>
            <a:pPr marL="457200" lvl="1" indent="0" eaLnBrk="1" hangingPunct="1">
              <a:buFont typeface="Arial" charset="0"/>
              <a:buNone/>
              <a:defRPr/>
            </a:pPr>
            <a:endParaRPr lang="en-AU" dirty="0" smtClean="0">
              <a:solidFill>
                <a:schemeClr val="bg1"/>
              </a:solidFill>
            </a:endParaRPr>
          </a:p>
          <a:p>
            <a:pPr lvl="1" eaLnBrk="1" hangingPunct="1">
              <a:buFont typeface="Wingdings" pitchFamily="2" charset="2"/>
              <a:buChar char="§"/>
              <a:defRPr/>
            </a:pPr>
            <a:endParaRPr lang="en-AU" dirty="0" smtClean="0">
              <a:solidFill>
                <a:schemeClr val="bg1"/>
              </a:solidFill>
            </a:endParaRP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AU" dirty="0" smtClean="0">
                <a:solidFill>
                  <a:schemeClr val="bg1"/>
                </a:solidFill>
              </a:rPr>
              <a:t>  </a:t>
            </a:r>
            <a:r>
              <a:rPr lang="en-AU" b="1" dirty="0" smtClean="0"/>
              <a:t>In 10 ASEAN + Korea Japan China India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AU" b="1" dirty="0" smtClean="0">
                <a:latin typeface="Arial" pitchFamily="34" charset="0"/>
                <a:cs typeface="Arial" pitchFamily="34" charset="0"/>
              </a:rPr>
              <a:t>  282,251   lives lost in 2009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AU" b="1" dirty="0">
                <a:latin typeface="Arial" pitchFamily="34" charset="0"/>
                <a:cs typeface="Arial" pitchFamily="34" charset="0"/>
              </a:rPr>
              <a:t> </a:t>
            </a:r>
            <a:r>
              <a:rPr lang="en-AU" b="1" dirty="0" smtClean="0">
                <a:latin typeface="Arial" pitchFamily="34" charset="0"/>
                <a:cs typeface="Arial" pitchFamily="34" charset="0"/>
              </a:rPr>
              <a:t> some   estimated 3,000,000  serious injuries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AU" b="1" dirty="0">
                <a:latin typeface="Arial" pitchFamily="34" charset="0"/>
                <a:cs typeface="Arial" pitchFamily="34" charset="0"/>
              </a:rPr>
              <a:t>  </a:t>
            </a:r>
            <a:r>
              <a:rPr lang="th-TH" b="1" dirty="0" smtClean="0">
                <a:latin typeface="Arial" pitchFamily="34" charset="0"/>
              </a:rPr>
              <a:t> </a:t>
            </a:r>
            <a:r>
              <a:rPr lang="en-AU" b="1" dirty="0" smtClean="0">
                <a:latin typeface="Arial" pitchFamily="34" charset="0"/>
                <a:cs typeface="Arial" pitchFamily="34" charset="0"/>
              </a:rPr>
              <a:t>Economic loss **</a:t>
            </a:r>
            <a:r>
              <a:rPr lang="en-US" b="1" dirty="0" smtClean="0"/>
              <a:t>22.4 </a:t>
            </a:r>
            <a:r>
              <a:rPr lang="en-US" b="1" dirty="0"/>
              <a:t>x10</a:t>
            </a:r>
            <a:r>
              <a:rPr lang="en-US" b="1" baseline="30000" dirty="0"/>
              <a:t>6   </a:t>
            </a:r>
            <a:r>
              <a:rPr lang="en-US" b="1" dirty="0"/>
              <a:t>Million THB</a:t>
            </a:r>
            <a:r>
              <a:rPr lang="en-US" b="1" baseline="30000" dirty="0"/>
              <a:t> </a:t>
            </a:r>
            <a:endParaRPr lang="en-AU" dirty="0"/>
          </a:p>
          <a:p>
            <a:pPr marL="457200" lvl="1" indent="0" eaLnBrk="1" hangingPunct="1">
              <a:buFont typeface="Arial" charset="0"/>
              <a:buNone/>
              <a:defRPr/>
            </a:pPr>
            <a:r>
              <a:rPr lang="en-US" b="1" dirty="0" smtClean="0"/>
              <a:t>			6.3 </a:t>
            </a:r>
            <a:r>
              <a:rPr lang="en-US" b="1" dirty="0"/>
              <a:t>x10</a:t>
            </a:r>
            <a:r>
              <a:rPr lang="en-US" b="1" baseline="30000" dirty="0"/>
              <a:t>6     </a:t>
            </a:r>
            <a:r>
              <a:rPr lang="en-US" b="1" dirty="0"/>
              <a:t>Million JPY </a:t>
            </a:r>
            <a:endParaRPr lang="en-US" b="1" dirty="0" smtClean="0"/>
          </a:p>
          <a:p>
            <a:pPr marL="457200" lvl="1" indent="0" eaLnBrk="1" hangingPunct="1">
              <a:buFont typeface="Arial" charset="0"/>
              <a:buNone/>
              <a:defRPr/>
            </a:pPr>
            <a:r>
              <a:rPr lang="en-A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A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Real loss…..unthinkable for those who have lost their loved </a:t>
            </a:r>
            <a:r>
              <a:rPr lang="en-A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ones</a:t>
            </a:r>
            <a:r>
              <a:rPr lang="en-A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457200" lvl="1" indent="0" eaLnBrk="1" hangingPunct="1">
              <a:buFont typeface="Arial" charset="0"/>
              <a:buNone/>
              <a:defRPr/>
            </a:pPr>
            <a:r>
              <a:rPr lang="en-AU" sz="2400" dirty="0" smtClean="0">
                <a:solidFill>
                  <a:schemeClr val="bg1"/>
                </a:solidFill>
              </a:rPr>
              <a:t>( **</a:t>
            </a:r>
            <a:r>
              <a:rPr lang="en-A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use Thai cost as default: 183 MKRW/d ,  6 MKRW/</a:t>
            </a:r>
            <a:r>
              <a:rPr lang="en-AU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</a:t>
            </a:r>
            <a:r>
              <a:rPr lang="en-A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)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A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58566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>
                <a:solidFill>
                  <a:srgbClr val="FFC000"/>
                </a:solidFill>
                <a:cs typeface="Angsana New" pitchFamily="18" charset="-34"/>
              </a:rPr>
              <a:t>The Asian Crash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AU" sz="4000" dirty="0" smtClean="0">
                <a:solidFill>
                  <a:schemeClr val="bg1"/>
                </a:solidFill>
              </a:rPr>
              <a:t>In </a:t>
            </a:r>
            <a:r>
              <a:rPr lang="en-AU" sz="4000" dirty="0" smtClean="0"/>
              <a:t>ASEAN, </a:t>
            </a:r>
          </a:p>
          <a:p>
            <a:pPr marL="0" indent="0">
              <a:buFont typeface="Arial" charset="0"/>
              <a:buNone/>
              <a:defRPr/>
            </a:pPr>
            <a:endParaRPr lang="en-AU" sz="4000" dirty="0" smtClean="0"/>
          </a:p>
          <a:p>
            <a:pPr>
              <a:defRPr/>
            </a:pPr>
            <a:r>
              <a:rPr lang="en-AU" sz="4000" dirty="0" smtClean="0"/>
              <a:t>60-80 % Deaths are motorcycle users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25793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G_06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7827963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1403350" y="260350"/>
            <a:ext cx="6408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AU" dirty="0"/>
              <a:t>The Most Vulnerable     Thailand </a:t>
            </a:r>
          </a:p>
        </p:txBody>
      </p:sp>
    </p:spTree>
    <p:extLst>
      <p:ext uri="{BB962C8B-B14F-4D97-AF65-F5344CB8AC3E}">
        <p14:creationId xmlns:p14="http://schemas.microsoft.com/office/powerpoint/2010/main" val="385785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dirty="0" smtClean="0">
                <a:cs typeface="Angsana New" pitchFamily="18" charset="-34"/>
              </a:rPr>
              <a:t>The Inevitable,    Vietnam</a:t>
            </a:r>
            <a:endParaRPr lang="th-TH" dirty="0" smtClean="0"/>
          </a:p>
        </p:txBody>
      </p:sp>
      <p:pic>
        <p:nvPicPr>
          <p:cNvPr id="26627" name="Picture 8" descr="C:\Users\Toan\Pictures\Traffic\TNTKDN2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628775"/>
            <a:ext cx="6480175" cy="40322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2843213" y="6092825"/>
            <a:ext cx="41767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alpha val="89803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latin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54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mtClean="0">
              <a:cs typeface="Angsana New" pitchFamily="18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h-TH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5" t="39375" r="37042" b="10001"/>
          <a:stretch>
            <a:fillRect/>
          </a:stretch>
        </p:blipFill>
        <p:spPr bwMode="auto">
          <a:xfrm>
            <a:off x="71438" y="500063"/>
            <a:ext cx="9001125" cy="607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7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374</Words>
  <Application>Microsoft Office PowerPoint</Application>
  <PresentationFormat>On-screen Show (4:3)</PresentationFormat>
  <Paragraphs>91</Paragraphs>
  <Slides>29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  5th ATRANS Symposium "Transportation for A Better Life: Preparing for ASEAN Integration"   Road Safety and Responsibility  Pichai Taneerananon RoSCOE Prince of Songkla University  </vt:lpstr>
      <vt:lpstr>Overview</vt:lpstr>
      <vt:lpstr>PowerPoint Presentation</vt:lpstr>
      <vt:lpstr>PowerPoint Presentation</vt:lpstr>
      <vt:lpstr>The Asian Crash Problem</vt:lpstr>
      <vt:lpstr>The Asian Crash Problem</vt:lpstr>
      <vt:lpstr>PowerPoint Presentation</vt:lpstr>
      <vt:lpstr>The Inevitable,    Vietnam</vt:lpstr>
      <vt:lpstr>PowerPoint Presentation</vt:lpstr>
      <vt:lpstr>PowerPoint Presentation</vt:lpstr>
      <vt:lpstr>PowerPoint Presentation</vt:lpstr>
      <vt:lpstr>Overview</vt:lpstr>
      <vt:lpstr>Systematic Killing</vt:lpstr>
      <vt:lpstr>Random Killing on the Road</vt:lpstr>
      <vt:lpstr>Everyone is at risk</vt:lpstr>
      <vt:lpstr>Overview</vt:lpstr>
      <vt:lpstr>The HIV factors</vt:lpstr>
      <vt:lpstr>The Human responsibility </vt:lpstr>
      <vt:lpstr>To the motorcyclist and pillion rider,  the driver, passenger</vt:lpstr>
      <vt:lpstr>The Vehicle maker’s responsibility </vt:lpstr>
      <vt:lpstr>Great vehicle but the Risk they have to take</vt:lpstr>
      <vt:lpstr>Design fault inadvertently discourage the helmet wearing</vt:lpstr>
      <vt:lpstr>2. Difference in Motorcycle Specification</vt:lpstr>
      <vt:lpstr>3. Summary</vt:lpstr>
      <vt:lpstr>The Road maker’s responsibility </vt:lpstr>
      <vt:lpstr>A small error can be fatal</vt:lpstr>
      <vt:lpstr>PowerPoint Presentation</vt:lpstr>
      <vt:lpstr>PowerPoint Presentation</vt:lpstr>
      <vt:lpstr>Conclusions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 Safety</dc:title>
  <dc:creator>Yogi</dc:creator>
  <cp:lastModifiedBy>Yogi</cp:lastModifiedBy>
  <cp:revision>15</cp:revision>
  <dcterms:created xsi:type="dcterms:W3CDTF">2012-08-19T03:08:22Z</dcterms:created>
  <dcterms:modified xsi:type="dcterms:W3CDTF">2012-08-22T05:01:07Z</dcterms:modified>
</cp:coreProperties>
</file>