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8"/>
  </p:handoutMasterIdLst>
  <p:sldIdLst>
    <p:sldId id="256" r:id="rId2"/>
    <p:sldId id="263" r:id="rId3"/>
    <p:sldId id="257" r:id="rId4"/>
    <p:sldId id="259" r:id="rId5"/>
    <p:sldId id="271" r:id="rId6"/>
    <p:sldId id="270" r:id="rId7"/>
    <p:sldId id="268" r:id="rId8"/>
    <p:sldId id="261" r:id="rId9"/>
    <p:sldId id="258" r:id="rId10"/>
    <p:sldId id="262" r:id="rId11"/>
    <p:sldId id="264" r:id="rId12"/>
    <p:sldId id="267" r:id="rId13"/>
    <p:sldId id="265" r:id="rId14"/>
    <p:sldId id="266" r:id="rId15"/>
    <p:sldId id="273" r:id="rId16"/>
    <p:sldId id="274" r:id="rId17"/>
  </p:sldIdLst>
  <p:sldSz cx="9144000" cy="6858000" type="screen4x3"/>
  <p:notesSz cx="6888163" cy="1002188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85076" cy="501094"/>
          </a:xfrm>
          <a:prstGeom prst="rect">
            <a:avLst/>
          </a:prstGeom>
        </p:spPr>
        <p:txBody>
          <a:bodyPr vert="horz" lIns="89255" tIns="44627" rIns="89255" bIns="44627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01548" y="1"/>
            <a:ext cx="2985076" cy="501094"/>
          </a:xfrm>
          <a:prstGeom prst="rect">
            <a:avLst/>
          </a:prstGeom>
        </p:spPr>
        <p:txBody>
          <a:bodyPr vert="horz" lIns="89255" tIns="44627" rIns="89255" bIns="44627" rtlCol="0"/>
          <a:lstStyle>
            <a:lvl1pPr algn="r">
              <a:defRPr sz="1200"/>
            </a:lvl1pPr>
          </a:lstStyle>
          <a:p>
            <a:fld id="{640C4F0C-8611-4CDF-9AC8-A6F45F70CB8B}" type="datetimeFigureOut">
              <a:rPr kumimoji="1" lang="ja-JP" altLang="en-US" smtClean="0"/>
              <a:pPr/>
              <a:t>2012/8/23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519239"/>
            <a:ext cx="2985076" cy="501094"/>
          </a:xfrm>
          <a:prstGeom prst="rect">
            <a:avLst/>
          </a:prstGeom>
        </p:spPr>
        <p:txBody>
          <a:bodyPr vert="horz" lIns="89255" tIns="44627" rIns="89255" bIns="44627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01548" y="9519239"/>
            <a:ext cx="2985076" cy="501094"/>
          </a:xfrm>
          <a:prstGeom prst="rect">
            <a:avLst/>
          </a:prstGeom>
        </p:spPr>
        <p:txBody>
          <a:bodyPr vert="horz" lIns="89255" tIns="44627" rIns="89255" bIns="44627" rtlCol="0" anchor="b"/>
          <a:lstStyle>
            <a:lvl1pPr algn="r">
              <a:defRPr sz="1200"/>
            </a:lvl1pPr>
          </a:lstStyle>
          <a:p>
            <a:fld id="{40EFA1B3-221B-404A-A4D7-74B510D151B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498568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ja-JP" altLang="en-US" smtClean="0"/>
              <a:t>マスター サブタイトルの書式設定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Trans ASIA By Takumi Co.,Ltd.</a:t>
            </a:r>
            <a:endParaRPr kumimoji="1" lang="ja-JP" alt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BD074-E81F-44FA-8735-C3EA73F981C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7EA5F-C003-4F28-BE8A-3C251A6847F6}" type="datetimeFigureOut">
              <a:rPr kumimoji="1" lang="ja-JP" altLang="en-US" smtClean="0"/>
              <a:pPr/>
              <a:t>2012/8/23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BD074-E81F-44FA-8735-C3EA73F981C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7EA5F-C003-4F28-BE8A-3C251A6847F6}" type="datetimeFigureOut">
              <a:rPr kumimoji="1" lang="ja-JP" altLang="en-US" smtClean="0"/>
              <a:pPr/>
              <a:t>2012/8/23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BD074-E81F-44FA-8735-C3EA73F981C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Trans ASIA By Takumi Co.,Ltd.</a:t>
            </a:r>
            <a:endParaRPr kumimoji="1" lang="en-US" altLang="ja-JP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BD074-E81F-44FA-8735-C3EA73F981C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Trans ASIA By Takumi Co.,Ltd.</a:t>
            </a:r>
            <a:endParaRPr kumimoji="1" lang="en-US" altLang="ja-JP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BD074-E81F-44FA-8735-C3EA73F981C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Trans ASIA By Takumi Co.,Ltd.</a:t>
            </a:r>
            <a:endParaRPr kumimoji="1" lang="en-US" altLang="ja-JP" dirty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BD074-E81F-44FA-8735-C3EA73F981C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7EA5F-C003-4F28-BE8A-3C251A6847F6}" type="datetimeFigureOut">
              <a:rPr kumimoji="1" lang="ja-JP" altLang="en-US" smtClean="0"/>
              <a:pPr/>
              <a:t>2012/8/23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BD074-E81F-44FA-8735-C3EA73F981C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7EA5F-C003-4F28-BE8A-3C251A6847F6}" type="datetimeFigureOut">
              <a:rPr kumimoji="1" lang="ja-JP" altLang="en-US" smtClean="0"/>
              <a:pPr/>
              <a:t>2012/8/23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BD074-E81F-44FA-8735-C3EA73F981C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7EA5F-C003-4F28-BE8A-3C251A6847F6}" type="datetimeFigureOut">
              <a:rPr kumimoji="1" lang="ja-JP" altLang="en-US" smtClean="0"/>
              <a:pPr/>
              <a:t>2012/8/23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BD074-E81F-44FA-8735-C3EA73F981C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7EA5F-C003-4F28-BE8A-3C251A6847F6}" type="datetimeFigureOut">
              <a:rPr kumimoji="1" lang="ja-JP" altLang="en-US" smtClean="0"/>
              <a:pPr/>
              <a:t>2012/8/23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BD074-E81F-44FA-8735-C3EA73F981C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7EA5F-C003-4F28-BE8A-3C251A6847F6}" type="datetimeFigureOut">
              <a:rPr kumimoji="1" lang="ja-JP" altLang="en-US" smtClean="0"/>
              <a:pPr/>
              <a:t>2012/8/23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AEBD074-E81F-44FA-8735-C3EA73F981C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ja-JP" altLang="en-US" smtClean="0"/>
              <a:t>アイコンをクリックして図を追加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  <a:p>
            <a:pPr lvl="1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2 </a:t>
            </a:r>
            <a:r>
              <a:rPr kumimoji="0" lang="ja-JP" altLang="en-US" smtClean="0"/>
              <a:t>レベル</a:t>
            </a:r>
          </a:p>
          <a:p>
            <a:pPr lvl="2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3 </a:t>
            </a:r>
            <a:r>
              <a:rPr kumimoji="0" lang="ja-JP" altLang="en-US" smtClean="0"/>
              <a:t>レベル</a:t>
            </a:r>
          </a:p>
          <a:p>
            <a:pPr lvl="3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4 </a:t>
            </a:r>
            <a:r>
              <a:rPr kumimoji="0" lang="ja-JP" altLang="en-US" smtClean="0"/>
              <a:t>レベル</a:t>
            </a:r>
          </a:p>
          <a:p>
            <a:pPr lvl="4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5 </a:t>
            </a:r>
            <a:r>
              <a:rPr kumimoji="0" lang="ja-JP" altLang="en-US" smtClean="0"/>
              <a:t>レベル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en-US" altLang="ja-JP" smtClean="0"/>
              <a:t>Trans ASIA By Takumi Co.,Ltd.</a:t>
            </a:r>
            <a:endParaRPr lang="ja-JP" alt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AEBD074-E81F-44FA-8735-C3EA73F981C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1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1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1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Applying Micro simulation </a:t>
            </a:r>
            <a:r>
              <a:rPr lang="en-US" altLang="ja-JP" dirty="0" smtClean="0"/>
              <a:t>to </a:t>
            </a:r>
            <a:r>
              <a:rPr lang="en-US" altLang="ja-JP" dirty="0"/>
              <a:t>Evacuation planning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539552" y="4797152"/>
            <a:ext cx="7854696" cy="1752600"/>
          </a:xfrm>
        </p:spPr>
        <p:txBody>
          <a:bodyPr/>
          <a:lstStyle/>
          <a:p>
            <a:r>
              <a:rPr kumimoji="1" lang="en-US" altLang="ja-JP" dirty="0" smtClean="0"/>
              <a:t>Yoshihiko HASHINO</a:t>
            </a:r>
          </a:p>
          <a:p>
            <a:r>
              <a:rPr lang="en-US" altLang="ja-JP" dirty="0" smtClean="0"/>
              <a:t>Trans ASIA by Takumi Co., Ltd.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51317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2"/>
          <p:cNvSpPr txBox="1">
            <a:spLocks/>
          </p:cNvSpPr>
          <p:nvPr/>
        </p:nvSpPr>
        <p:spPr>
          <a:xfrm>
            <a:off x="444120" y="1450464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1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1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1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/>
              <a:t>Travel time function</a:t>
            </a:r>
          </a:p>
          <a:p>
            <a:pPr marL="393192" lvl="1" indent="0">
              <a:buNone/>
            </a:pPr>
            <a:r>
              <a:rPr lang="ja-JP" altLang="en-US" dirty="0"/>
              <a:t>→</a:t>
            </a:r>
            <a:r>
              <a:rPr lang="en-US" altLang="ja-JP" dirty="0" smtClean="0"/>
              <a:t>It can use travel time  for check Full evacuation time </a:t>
            </a:r>
          </a:p>
          <a:p>
            <a:pPr marL="0" indent="0">
              <a:buFont typeface="Wingdings 2"/>
              <a:buNone/>
            </a:pPr>
            <a:endParaRPr lang="en-US" altLang="ja-JP" sz="2400" dirty="0" smtClean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sz="3600" dirty="0" smtClean="0"/>
              <a:t>Out put 2</a:t>
            </a:r>
            <a:r>
              <a:rPr lang="ja-JP" altLang="en-US" sz="3600" dirty="0" smtClean="0"/>
              <a:t>　（</a:t>
            </a:r>
            <a:r>
              <a:rPr lang="en-US" altLang="ja-JP" sz="3600" dirty="0"/>
              <a:t>building </a:t>
            </a:r>
            <a:r>
              <a:rPr lang="en-US" altLang="ja-JP" sz="3600" dirty="0" smtClean="0"/>
              <a:t>2</a:t>
            </a:r>
            <a:r>
              <a:rPr lang="ja-JP" altLang="en-US" sz="3600" dirty="0" smtClean="0"/>
              <a:t>）</a:t>
            </a:r>
            <a:endParaRPr kumimoji="1" lang="ja-JP" altLang="en-US" sz="3600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680972"/>
            <a:ext cx="5832648" cy="3657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フリーフォーム 8"/>
          <p:cNvSpPr/>
          <p:nvPr/>
        </p:nvSpPr>
        <p:spPr>
          <a:xfrm>
            <a:off x="2051720" y="3645024"/>
            <a:ext cx="4783124" cy="2169513"/>
          </a:xfrm>
          <a:custGeom>
            <a:avLst/>
            <a:gdLst>
              <a:gd name="connsiteX0" fmla="*/ 0 w 4219073"/>
              <a:gd name="connsiteY0" fmla="*/ 2574758 h 2574758"/>
              <a:gd name="connsiteX1" fmla="*/ 2887578 w 4219073"/>
              <a:gd name="connsiteY1" fmla="*/ 1708485 h 2574758"/>
              <a:gd name="connsiteX2" fmla="*/ 4219073 w 4219073"/>
              <a:gd name="connsiteY2" fmla="*/ 0 h 2574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19073" h="2574758">
                <a:moveTo>
                  <a:pt x="0" y="2574758"/>
                </a:moveTo>
                <a:cubicBezTo>
                  <a:pt x="1092199" y="2356184"/>
                  <a:pt x="2184399" y="2137611"/>
                  <a:pt x="2887578" y="1708485"/>
                </a:cubicBezTo>
                <a:cubicBezTo>
                  <a:pt x="3590757" y="1279359"/>
                  <a:pt x="3904915" y="639679"/>
                  <a:pt x="4219073" y="0"/>
                </a:cubicBezTo>
              </a:path>
            </a:pathLst>
          </a:custGeom>
          <a:ln w="762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28483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368" t="28433" r="32944" b="12678"/>
          <a:stretch/>
        </p:blipFill>
        <p:spPr bwMode="auto">
          <a:xfrm>
            <a:off x="2051720" y="2276872"/>
            <a:ext cx="4743698" cy="4530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sz="3600" dirty="0" smtClean="0"/>
              <a:t>Out put 3</a:t>
            </a:r>
            <a:r>
              <a:rPr lang="ja-JP" altLang="en-US" sz="3600" dirty="0" smtClean="0"/>
              <a:t>　（</a:t>
            </a:r>
            <a:r>
              <a:rPr lang="en-US" altLang="ja-JP" sz="3600" dirty="0"/>
              <a:t>building </a:t>
            </a:r>
            <a:r>
              <a:rPr lang="en-US" altLang="ja-JP" sz="3600" dirty="0" smtClean="0"/>
              <a:t>2</a:t>
            </a:r>
            <a:r>
              <a:rPr lang="ja-JP" altLang="en-US" sz="3600" dirty="0" smtClean="0"/>
              <a:t>）</a:t>
            </a:r>
            <a:endParaRPr kumimoji="1" lang="ja-JP" altLang="en-US" sz="3600" dirty="0">
              <a:solidFill>
                <a:schemeClr val="tx1"/>
              </a:solidFill>
            </a:endParaRPr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92427" y="5157192"/>
            <a:ext cx="1848108" cy="1562318"/>
          </a:xfrm>
          <a:prstGeom prst="rect">
            <a:avLst/>
          </a:prstGeom>
        </p:spPr>
      </p:pic>
      <p:sp>
        <p:nvSpPr>
          <p:cNvPr id="11" name="コンテンツ プレースホルダー 2"/>
          <p:cNvSpPr txBox="1">
            <a:spLocks/>
          </p:cNvSpPr>
          <p:nvPr/>
        </p:nvSpPr>
        <p:spPr>
          <a:xfrm>
            <a:off x="444120" y="1450464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1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1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1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/>
              <a:t>LOS function		</a:t>
            </a:r>
          </a:p>
          <a:p>
            <a:pPr marL="393192" lvl="1" indent="0">
              <a:buNone/>
            </a:pPr>
            <a:r>
              <a:rPr lang="ja-JP" altLang="en-US" dirty="0" smtClean="0"/>
              <a:t>→</a:t>
            </a:r>
            <a:r>
              <a:rPr lang="en-US" altLang="ja-JP" dirty="0" smtClean="0"/>
              <a:t>Evaluation width of corridors or escalators</a:t>
            </a:r>
          </a:p>
          <a:p>
            <a:pPr marL="0" indent="0">
              <a:buFont typeface="Wingdings 2"/>
              <a:buNone/>
            </a:pPr>
            <a:endParaRPr lang="en-US" altLang="ja-JP" sz="2400" dirty="0" smtClean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6852217" y="6447683"/>
            <a:ext cx="7202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00" dirty="0" smtClean="0"/>
              <a:t>[</a:t>
            </a:r>
            <a:r>
              <a:rPr kumimoji="1" lang="en-US" altLang="ja-JP" sz="900" dirty="0" err="1" smtClean="0"/>
              <a:t>Ped</a:t>
            </a:r>
            <a:r>
              <a:rPr kumimoji="1" lang="en-US" altLang="ja-JP" sz="900" dirty="0" smtClean="0"/>
              <a:t>/m</a:t>
            </a:r>
            <a:r>
              <a:rPr kumimoji="1" lang="en-US" altLang="ja-JP" sz="900" baseline="30000" dirty="0" smtClean="0"/>
              <a:t>2</a:t>
            </a:r>
            <a:r>
              <a:rPr kumimoji="1" lang="en-US" altLang="ja-JP" sz="900" dirty="0" smtClean="0"/>
              <a:t>]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29607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Z:\999-Hashino\階段人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239" y="2429274"/>
            <a:ext cx="3177039" cy="4287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92280" y="4776420"/>
            <a:ext cx="1848108" cy="1562318"/>
          </a:xfrm>
          <a:prstGeom prst="rect">
            <a:avLst/>
          </a:prstGeom>
        </p:spPr>
      </p:pic>
      <p:sp>
        <p:nvSpPr>
          <p:cNvPr id="7" name="タイトル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sz="3600" dirty="0" smtClean="0"/>
              <a:t>Out put 4</a:t>
            </a:r>
            <a:r>
              <a:rPr lang="ja-JP" altLang="en-US" sz="3600" dirty="0" smtClean="0"/>
              <a:t>　（</a:t>
            </a:r>
            <a:r>
              <a:rPr lang="en-US" altLang="ja-JP" sz="3600" dirty="0"/>
              <a:t>building </a:t>
            </a:r>
            <a:r>
              <a:rPr lang="en-US" altLang="ja-JP" sz="3600" dirty="0" smtClean="0"/>
              <a:t>2</a:t>
            </a:r>
            <a:r>
              <a:rPr lang="ja-JP" altLang="en-US" sz="3600" dirty="0" smtClean="0"/>
              <a:t>）</a:t>
            </a:r>
            <a:endParaRPr kumimoji="1" lang="ja-JP" altLang="en-US" sz="3600" dirty="0">
              <a:solidFill>
                <a:schemeClr val="tx1"/>
              </a:solidFill>
            </a:endParaRPr>
          </a:p>
        </p:txBody>
      </p:sp>
      <p:sp>
        <p:nvSpPr>
          <p:cNvPr id="8" name="コンテンツ プレースホルダー 2"/>
          <p:cNvSpPr txBox="1">
            <a:spLocks/>
          </p:cNvSpPr>
          <p:nvPr/>
        </p:nvSpPr>
        <p:spPr>
          <a:xfrm>
            <a:off x="444120" y="1450464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1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1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1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/>
              <a:t>LOS function		</a:t>
            </a:r>
          </a:p>
          <a:p>
            <a:pPr marL="393192" lvl="1" indent="0">
              <a:buNone/>
            </a:pPr>
            <a:r>
              <a:rPr lang="ja-JP" altLang="en-US" dirty="0" smtClean="0"/>
              <a:t>→</a:t>
            </a:r>
            <a:r>
              <a:rPr lang="en-US" altLang="ja-JP" dirty="0"/>
              <a:t> Check the bottleneck</a:t>
            </a:r>
            <a:r>
              <a:rPr lang="ja-JP" altLang="en-US" dirty="0"/>
              <a:t>　</a:t>
            </a:r>
            <a:r>
              <a:rPr lang="en-US" altLang="ja-JP" dirty="0"/>
              <a:t>(include stairs) </a:t>
            </a:r>
            <a:endParaRPr lang="en-US" altLang="ja-JP" dirty="0" smtClean="0"/>
          </a:p>
          <a:p>
            <a:pPr marL="0" indent="0">
              <a:buFont typeface="Wingdings 2"/>
              <a:buNone/>
            </a:pPr>
            <a:endParaRPr lang="en-US" altLang="ja-JP" sz="2400" dirty="0" smtClean="0"/>
          </a:p>
        </p:txBody>
      </p:sp>
      <p:pic>
        <p:nvPicPr>
          <p:cNvPr id="1026" name="Picture 2" descr="Z:\999-Hashino\階段LOS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734" r="6685"/>
          <a:stretch/>
        </p:blipFill>
        <p:spPr bwMode="auto">
          <a:xfrm>
            <a:off x="3923928" y="2404097"/>
            <a:ext cx="3177039" cy="4270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テキスト ボックス 8"/>
          <p:cNvSpPr txBox="1"/>
          <p:nvPr/>
        </p:nvSpPr>
        <p:spPr>
          <a:xfrm>
            <a:off x="7100967" y="6021288"/>
            <a:ext cx="7202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00" dirty="0" smtClean="0"/>
              <a:t>[</a:t>
            </a:r>
            <a:r>
              <a:rPr kumimoji="1" lang="en-US" altLang="ja-JP" sz="900" dirty="0" err="1" smtClean="0"/>
              <a:t>Ped</a:t>
            </a:r>
            <a:r>
              <a:rPr kumimoji="1" lang="en-US" altLang="ja-JP" sz="900" dirty="0" smtClean="0"/>
              <a:t>/m</a:t>
            </a:r>
            <a:r>
              <a:rPr kumimoji="1" lang="en-US" altLang="ja-JP" sz="900" baseline="30000" dirty="0" smtClean="0"/>
              <a:t>2</a:t>
            </a:r>
            <a:r>
              <a:rPr kumimoji="1" lang="en-US" altLang="ja-JP" sz="900" dirty="0" smtClean="0"/>
              <a:t>]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07442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3203848" y="2276872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Direction of Evacuation</a:t>
            </a:r>
            <a:endParaRPr kumimoji="1" lang="ja-JP" altLang="en-US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1640" y="2276872"/>
            <a:ext cx="4536504" cy="4518156"/>
          </a:xfrm>
          <a:prstGeom prst="rect">
            <a:avLst/>
          </a:prstGeom>
        </p:spPr>
      </p:pic>
      <p:sp>
        <p:nvSpPr>
          <p:cNvPr id="4" name="下矢印 3"/>
          <p:cNvSpPr/>
          <p:nvPr/>
        </p:nvSpPr>
        <p:spPr>
          <a:xfrm rot="7439287">
            <a:off x="2584622" y="2252909"/>
            <a:ext cx="263425" cy="459032"/>
          </a:xfrm>
          <a:prstGeom prst="downArrow">
            <a:avLst>
              <a:gd name="adj1" fmla="val 28729"/>
              <a:gd name="adj2" fmla="val 51689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下矢印 6"/>
          <p:cNvSpPr/>
          <p:nvPr/>
        </p:nvSpPr>
        <p:spPr>
          <a:xfrm rot="6651161">
            <a:off x="1842940" y="4529811"/>
            <a:ext cx="455101" cy="459032"/>
          </a:xfrm>
          <a:prstGeom prst="downArrow">
            <a:avLst>
              <a:gd name="adj1" fmla="val 48040"/>
              <a:gd name="adj2" fmla="val 5000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下矢印 7"/>
          <p:cNvSpPr/>
          <p:nvPr/>
        </p:nvSpPr>
        <p:spPr>
          <a:xfrm rot="2094944">
            <a:off x="2360072" y="5236405"/>
            <a:ext cx="782869" cy="459032"/>
          </a:xfrm>
          <a:prstGeom prst="downArrow">
            <a:avLst>
              <a:gd name="adj1" fmla="val 48040"/>
              <a:gd name="adj2" fmla="val 5000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7" y="2433288"/>
            <a:ext cx="5500717" cy="3300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下矢印 12"/>
          <p:cNvSpPr/>
          <p:nvPr/>
        </p:nvSpPr>
        <p:spPr>
          <a:xfrm rot="21303181">
            <a:off x="3727205" y="6031791"/>
            <a:ext cx="263425" cy="459032"/>
          </a:xfrm>
          <a:prstGeom prst="downArrow">
            <a:avLst>
              <a:gd name="adj1" fmla="val 28729"/>
              <a:gd name="adj2" fmla="val 51689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タイトル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sz="3600" dirty="0" smtClean="0"/>
              <a:t>Out put 5</a:t>
            </a:r>
            <a:r>
              <a:rPr lang="ja-JP" altLang="en-US" sz="3600" dirty="0" smtClean="0"/>
              <a:t>　（</a:t>
            </a:r>
            <a:r>
              <a:rPr lang="en-US" altLang="ja-JP" sz="3600" dirty="0"/>
              <a:t>building </a:t>
            </a:r>
            <a:r>
              <a:rPr lang="en-US" altLang="ja-JP" sz="3600" dirty="0" smtClean="0"/>
              <a:t>2</a:t>
            </a:r>
            <a:r>
              <a:rPr lang="ja-JP" altLang="en-US" sz="3600" dirty="0" smtClean="0"/>
              <a:t>）</a:t>
            </a:r>
            <a:endParaRPr kumimoji="1" lang="ja-JP" altLang="en-US" sz="3600" dirty="0">
              <a:solidFill>
                <a:schemeClr val="tx1"/>
              </a:solidFill>
            </a:endParaRPr>
          </a:p>
        </p:txBody>
      </p:sp>
      <p:sp>
        <p:nvSpPr>
          <p:cNvPr id="12" name="コンテンツ プレースホルダー 2"/>
          <p:cNvSpPr txBox="1">
            <a:spLocks/>
          </p:cNvSpPr>
          <p:nvPr/>
        </p:nvSpPr>
        <p:spPr>
          <a:xfrm>
            <a:off x="444120" y="1450464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1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1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1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/>
              <a:t>Data collection point function</a:t>
            </a:r>
          </a:p>
          <a:p>
            <a:pPr marL="393192" lvl="1" indent="0">
              <a:buNone/>
            </a:pPr>
            <a:r>
              <a:rPr lang="ja-JP" altLang="en-US" dirty="0" smtClean="0"/>
              <a:t>→</a:t>
            </a:r>
            <a:r>
              <a:rPr lang="en-US" altLang="ja-JP" dirty="0"/>
              <a:t> Count pedestrians </a:t>
            </a:r>
            <a:r>
              <a:rPr lang="en-US" altLang="ja-JP" dirty="0" smtClean="0"/>
              <a:t>exit by exit or area by area</a:t>
            </a:r>
            <a:endParaRPr lang="en-US" altLang="ja-JP" sz="2400" dirty="0" smtClean="0"/>
          </a:p>
        </p:txBody>
      </p:sp>
    </p:spTree>
    <p:extLst>
      <p:ext uri="{BB962C8B-B14F-4D97-AF65-F5344CB8AC3E}">
        <p14:creationId xmlns:p14="http://schemas.microsoft.com/office/powerpoint/2010/main" xmlns="" val="1176013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178" b="16478"/>
          <a:stretch/>
        </p:blipFill>
        <p:spPr>
          <a:xfrm>
            <a:off x="827583" y="2492896"/>
            <a:ext cx="7448697" cy="3760150"/>
          </a:xfrm>
          <a:prstGeom prst="rect">
            <a:avLst/>
          </a:prstGeom>
        </p:spPr>
      </p:pic>
      <p:sp>
        <p:nvSpPr>
          <p:cNvPr id="5" name="タイトル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sz="3600" dirty="0" smtClean="0"/>
              <a:t>Out put 6</a:t>
            </a:r>
            <a:r>
              <a:rPr lang="ja-JP" altLang="en-US" sz="3600" dirty="0" smtClean="0"/>
              <a:t>　（</a:t>
            </a:r>
            <a:r>
              <a:rPr lang="en-US" altLang="ja-JP" sz="3600" dirty="0"/>
              <a:t>building </a:t>
            </a:r>
            <a:r>
              <a:rPr lang="en-US" altLang="ja-JP" sz="3600" dirty="0" smtClean="0"/>
              <a:t>2</a:t>
            </a:r>
            <a:r>
              <a:rPr lang="ja-JP" altLang="en-US" sz="3600" dirty="0" smtClean="0"/>
              <a:t>）</a:t>
            </a:r>
            <a:endParaRPr kumimoji="1" lang="ja-JP" altLang="en-US" sz="3600" dirty="0">
              <a:solidFill>
                <a:schemeClr val="tx1"/>
              </a:solidFill>
            </a:endParaRPr>
          </a:p>
        </p:txBody>
      </p:sp>
      <p:sp>
        <p:nvSpPr>
          <p:cNvPr id="6" name="コンテンツ プレースホルダー 2"/>
          <p:cNvSpPr txBox="1">
            <a:spLocks/>
          </p:cNvSpPr>
          <p:nvPr/>
        </p:nvSpPr>
        <p:spPr>
          <a:xfrm>
            <a:off x="444120" y="1450464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1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1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1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/>
              <a:t>Videos recoding function</a:t>
            </a:r>
          </a:p>
          <a:p>
            <a:pPr marL="393192" lvl="1" indent="0">
              <a:buNone/>
            </a:pPr>
            <a:r>
              <a:rPr lang="ja-JP" altLang="en-US" dirty="0" smtClean="0"/>
              <a:t>→</a:t>
            </a:r>
            <a:r>
              <a:rPr lang="en-US" altLang="ja-JP" dirty="0"/>
              <a:t> Easy to understand for </a:t>
            </a:r>
            <a:r>
              <a:rPr lang="en-US" altLang="ja-JP" dirty="0" smtClean="0"/>
              <a:t>everybody and strong appeal</a:t>
            </a:r>
            <a:endParaRPr lang="en-US" altLang="ja-JP" sz="2400" dirty="0" smtClean="0"/>
          </a:p>
        </p:txBody>
      </p:sp>
    </p:spTree>
    <p:extLst>
      <p:ext uri="{BB962C8B-B14F-4D97-AF65-F5344CB8AC3E}">
        <p14:creationId xmlns:p14="http://schemas.microsoft.com/office/powerpoint/2010/main" xmlns="" val="1176013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3600" dirty="0"/>
              <a:t>Summary and future prospects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Evacuation planning WITHOUT Simulation</a:t>
            </a:r>
          </a:p>
          <a:p>
            <a:pPr marL="0" indent="0">
              <a:buNone/>
            </a:pPr>
            <a:r>
              <a:rPr lang="en-US" altLang="ja-JP" dirty="0" smtClean="0"/>
              <a:t>	</a:t>
            </a:r>
            <a:r>
              <a:rPr lang="ja-JP" altLang="en-US" dirty="0" smtClean="0"/>
              <a:t>→ </a:t>
            </a:r>
            <a:r>
              <a:rPr lang="en-US" altLang="ja-JP" dirty="0" smtClean="0"/>
              <a:t>Calculate by static data</a:t>
            </a:r>
          </a:p>
          <a:p>
            <a:pPr marL="0" indent="0">
              <a:buNone/>
            </a:pPr>
            <a:r>
              <a:rPr lang="en-US" altLang="ja-JP" dirty="0"/>
              <a:t> </a:t>
            </a:r>
            <a:r>
              <a:rPr lang="en-US" altLang="ja-JP" dirty="0" smtClean="0"/>
              <a:t>	→ Mostly calculate from experience</a:t>
            </a:r>
          </a:p>
          <a:p>
            <a:pPr marL="0" indent="0">
              <a:buNone/>
            </a:pPr>
            <a:endParaRPr lang="en-US" altLang="ja-JP" dirty="0"/>
          </a:p>
          <a:p>
            <a:r>
              <a:rPr lang="en-US" altLang="ja-JP" dirty="0"/>
              <a:t>Evacuation planning </a:t>
            </a:r>
            <a:r>
              <a:rPr lang="en-US" altLang="ja-JP" dirty="0" smtClean="0"/>
              <a:t>WITH </a:t>
            </a:r>
            <a:r>
              <a:rPr lang="en-US" altLang="ja-JP" dirty="0"/>
              <a:t>Simulation</a:t>
            </a:r>
          </a:p>
          <a:p>
            <a:pPr marL="0" indent="0">
              <a:buNone/>
            </a:pPr>
            <a:r>
              <a:rPr lang="en-US" altLang="ja-JP" dirty="0"/>
              <a:t>	</a:t>
            </a:r>
            <a:r>
              <a:rPr lang="en-US" altLang="ja-JP" dirty="0" smtClean="0"/>
              <a:t>→ Grasp pedestrian movement</a:t>
            </a:r>
          </a:p>
          <a:p>
            <a:pPr marL="0" indent="0">
              <a:buNone/>
            </a:pPr>
            <a:r>
              <a:rPr lang="en-US" altLang="ja-JP" dirty="0"/>
              <a:t>	</a:t>
            </a:r>
            <a:r>
              <a:rPr lang="ja-JP" altLang="en-US" dirty="0" smtClean="0"/>
              <a:t>→ </a:t>
            </a:r>
            <a:r>
              <a:rPr lang="en-US" altLang="ja-JP" dirty="0" smtClean="0"/>
              <a:t>Calculate </a:t>
            </a:r>
            <a:r>
              <a:rPr lang="en-US" altLang="ja-JP" dirty="0"/>
              <a:t>with </a:t>
            </a:r>
            <a:r>
              <a:rPr lang="en-US" altLang="ja-JP" dirty="0" smtClean="0"/>
              <a:t>theoretical background</a:t>
            </a:r>
          </a:p>
          <a:p>
            <a:pPr marL="0" indent="0">
              <a:buNone/>
            </a:pPr>
            <a:r>
              <a:rPr lang="en-US" altLang="ja-JP" dirty="0" smtClean="0"/>
              <a:t>	</a:t>
            </a:r>
            <a:r>
              <a:rPr lang="ja-JP" altLang="en-US" dirty="0" smtClean="0"/>
              <a:t>→ </a:t>
            </a:r>
            <a:r>
              <a:rPr lang="en-US" altLang="ja-JP" dirty="0"/>
              <a:t>Experiment and determine your planning</a:t>
            </a:r>
          </a:p>
          <a:p>
            <a:pPr marL="0" indent="0">
              <a:buNone/>
            </a:pPr>
            <a:r>
              <a:rPr lang="en-US" altLang="ja-JP" dirty="0" smtClean="0"/>
              <a:t>	    </a:t>
            </a:r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xmlns="" val="4066396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ja-JP" dirty="0" smtClean="0"/>
              <a:t>Microsimulation is a valid tool to evacuation planning</a:t>
            </a:r>
            <a:endParaRPr kumimoji="1" lang="en-US" altLang="ja-JP" dirty="0" smtClean="0"/>
          </a:p>
          <a:p>
            <a:r>
              <a:rPr kumimoji="1" lang="en-US" altLang="ja-JP" dirty="0" smtClean="0"/>
              <a:t>Showed you the value of </a:t>
            </a:r>
            <a:r>
              <a:rPr lang="en-US" altLang="ja-JP" dirty="0" smtClean="0"/>
              <a:t>using </a:t>
            </a:r>
            <a:r>
              <a:rPr kumimoji="1" lang="en-US" altLang="ja-JP" dirty="0" smtClean="0"/>
              <a:t>simulation</a:t>
            </a:r>
          </a:p>
          <a:p>
            <a:endParaRPr lang="en-US" altLang="ja-JP" dirty="0"/>
          </a:p>
          <a:p>
            <a:endParaRPr kumimoji="1" lang="en-US" altLang="ja-JP" dirty="0" smtClean="0"/>
          </a:p>
          <a:p>
            <a:r>
              <a:rPr lang="en-US" altLang="ja-JP" dirty="0" smtClean="0"/>
              <a:t>Future possibilities of applying to various planning in other fields </a:t>
            </a:r>
          </a:p>
          <a:p>
            <a:r>
              <a:rPr lang="en-US" altLang="ja-JP" dirty="0" smtClean="0"/>
              <a:t>To </a:t>
            </a:r>
            <a:r>
              <a:rPr lang="en-US" altLang="ja-JP" dirty="0"/>
              <a:t>improve</a:t>
            </a:r>
            <a:r>
              <a:rPr lang="en-US" altLang="ja-JP" dirty="0" smtClean="0"/>
              <a:t> accuracy of simulation,  we can do more field survey. </a:t>
            </a:r>
          </a:p>
          <a:p>
            <a:pPr marL="0" indent="0">
              <a:buNone/>
            </a:pPr>
            <a:r>
              <a:rPr lang="en-US" altLang="ja-JP" dirty="0" smtClean="0"/>
              <a:t>	Identify differences in behavior due to age, 	cultural background, etc.</a:t>
            </a:r>
          </a:p>
        </p:txBody>
      </p:sp>
      <p:sp>
        <p:nvSpPr>
          <p:cNvPr id="5" name="タイトル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sz="3600" dirty="0"/>
              <a:t>Summary and future prospects</a:t>
            </a:r>
            <a:endParaRPr kumimoji="1" lang="ja-JP" alt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4085901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53758" y="832278"/>
            <a:ext cx="8229600" cy="1143000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Case study for signal control with BRT operation in </a:t>
            </a:r>
            <a:r>
              <a:rPr kumimoji="1" lang="en-US" altLang="ja-JP" dirty="0" err="1" smtClean="0"/>
              <a:t>Khon</a:t>
            </a:r>
            <a:r>
              <a:rPr kumimoji="1" lang="en-US" altLang="ja-JP" dirty="0" smtClean="0"/>
              <a:t> </a:t>
            </a:r>
            <a:r>
              <a:rPr lang="en-US" altLang="ja-JP" dirty="0" smtClean="0"/>
              <a:t>K</a:t>
            </a:r>
            <a:r>
              <a:rPr lang="en-US" altLang="ja-JP" dirty="0"/>
              <a:t>ean city</a:t>
            </a:r>
            <a:endParaRPr kumimoji="1" lang="ja-JP" altLang="en-US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059" b="13794"/>
          <a:stretch/>
        </p:blipFill>
        <p:spPr>
          <a:xfrm>
            <a:off x="439801" y="1844824"/>
            <a:ext cx="8256632" cy="4469158"/>
          </a:xfrm>
          <a:prstGeom prst="rect">
            <a:avLst/>
          </a:prstGeom>
        </p:spPr>
      </p:pic>
      <p:sp>
        <p:nvSpPr>
          <p:cNvPr id="4" name="角丸四角形 3"/>
          <p:cNvSpPr/>
          <p:nvPr/>
        </p:nvSpPr>
        <p:spPr>
          <a:xfrm>
            <a:off x="251520" y="116632"/>
            <a:ext cx="1872208" cy="432048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latin typeface="+mj-lt"/>
              </a:rPr>
              <a:t>Example 1</a:t>
            </a:r>
            <a:endParaRPr kumimoji="1" lang="ja-JP" alt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2912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3600" dirty="0" smtClean="0"/>
              <a:t>What’s the advantage of micro simulation?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ja-JP" dirty="0" smtClean="0"/>
              <a:t>Simulate </a:t>
            </a:r>
            <a:r>
              <a:rPr lang="en-US" altLang="ja-JP" dirty="0"/>
              <a:t>traffic congestion, data analytics </a:t>
            </a:r>
            <a:r>
              <a:rPr lang="en-US" altLang="ja-JP" dirty="0" smtClean="0"/>
              <a:t>provides solution.</a:t>
            </a:r>
            <a:endParaRPr lang="ja-JP" altLang="ja-JP" dirty="0"/>
          </a:p>
          <a:p>
            <a:r>
              <a:rPr lang="en-US" altLang="ja-JP" dirty="0" smtClean="0"/>
              <a:t>Understand complicated </a:t>
            </a:r>
            <a:r>
              <a:rPr lang="en-US" altLang="ja-JP" dirty="0"/>
              <a:t>mechanism of traffic congestion</a:t>
            </a:r>
            <a:endParaRPr lang="en-US" altLang="ja-JP" dirty="0" smtClean="0"/>
          </a:p>
          <a:p>
            <a:r>
              <a:rPr lang="en-US" altLang="ja-JP" dirty="0" smtClean="0"/>
              <a:t>Simulate </a:t>
            </a:r>
            <a:r>
              <a:rPr lang="en-US" altLang="ja-JP" dirty="0"/>
              <a:t>behavior of each </a:t>
            </a:r>
            <a:r>
              <a:rPr lang="en-US" altLang="ja-JP" dirty="0" smtClean="0"/>
              <a:t>vehicle helps you to understand traffic flow better </a:t>
            </a:r>
            <a:endParaRPr lang="ja-JP" altLang="ja-JP" dirty="0"/>
          </a:p>
          <a:p>
            <a:r>
              <a:rPr lang="en-US" altLang="ja-JP" dirty="0" smtClean="0"/>
              <a:t>Be able </a:t>
            </a:r>
            <a:r>
              <a:rPr lang="en-US" altLang="ja-JP" dirty="0"/>
              <a:t>to </a:t>
            </a:r>
            <a:r>
              <a:rPr lang="en-US" altLang="ja-JP" dirty="0" smtClean="0"/>
              <a:t>analyze  capacity of </a:t>
            </a:r>
            <a:r>
              <a:rPr lang="en-US" altLang="ja-JP" dirty="0"/>
              <a:t>right </a:t>
            </a:r>
            <a:r>
              <a:rPr lang="en-US" altLang="ja-JP" dirty="0" smtClean="0"/>
              <a:t>turns</a:t>
            </a:r>
            <a:endParaRPr lang="ja-JP" altLang="ja-JP" dirty="0"/>
          </a:p>
          <a:p>
            <a:r>
              <a:rPr lang="en-US" altLang="ja-JP" dirty="0" smtClean="0"/>
              <a:t>Validate </a:t>
            </a:r>
            <a:r>
              <a:rPr lang="en-US" altLang="ja-JP" dirty="0"/>
              <a:t>PTPS</a:t>
            </a:r>
            <a:endParaRPr lang="ja-JP" altLang="ja-JP" dirty="0"/>
          </a:p>
          <a:p>
            <a:r>
              <a:rPr lang="en-US" altLang="ja-JP" dirty="0" smtClean="0"/>
              <a:t>Animation </a:t>
            </a:r>
            <a:r>
              <a:rPr lang="en-US" altLang="ja-JP" dirty="0"/>
              <a:t>display is appealing</a:t>
            </a:r>
            <a:endParaRPr lang="ja-JP" altLang="ja-JP" dirty="0"/>
          </a:p>
          <a:p>
            <a:endParaRPr lang="en-US" altLang="ja-JP" dirty="0" smtClean="0"/>
          </a:p>
          <a:p>
            <a:pPr marL="0" indent="0">
              <a:buNone/>
            </a:pPr>
            <a:r>
              <a:rPr lang="en-US" altLang="ja-JP" dirty="0" smtClean="0"/>
              <a:t>Traffic </a:t>
            </a:r>
            <a:r>
              <a:rPr lang="en-US" altLang="ja-JP" dirty="0"/>
              <a:t>simulation allows you to …</a:t>
            </a:r>
            <a:endParaRPr lang="ja-JP" altLang="ja-JP" dirty="0"/>
          </a:p>
          <a:p>
            <a:pPr marL="0" indent="0">
              <a:buNone/>
            </a:pPr>
            <a:endParaRPr lang="en-US" altLang="ja-JP" dirty="0" smtClean="0"/>
          </a:p>
          <a:p>
            <a:r>
              <a:rPr lang="en-US" altLang="ja-JP" dirty="0" smtClean="0"/>
              <a:t>Try any type of situation during planning</a:t>
            </a:r>
          </a:p>
          <a:p>
            <a:r>
              <a:rPr lang="en-US" altLang="ja-JP" dirty="0" smtClean="0"/>
              <a:t>Experiment </a:t>
            </a:r>
            <a:r>
              <a:rPr lang="en-US" altLang="ja-JP" dirty="0"/>
              <a:t>and </a:t>
            </a:r>
            <a:r>
              <a:rPr lang="en-US" altLang="ja-JP" dirty="0" smtClean="0"/>
              <a:t>determine your planning</a:t>
            </a:r>
          </a:p>
          <a:p>
            <a:r>
              <a:rPr lang="en-US" altLang="ja-JP" dirty="0" smtClean="0"/>
              <a:t>Anticipate </a:t>
            </a:r>
            <a:r>
              <a:rPr lang="en-US" altLang="ja-JP" dirty="0"/>
              <a:t>problems in planning </a:t>
            </a:r>
            <a:endParaRPr lang="ja-JP" altLang="ja-JP" dirty="0"/>
          </a:p>
          <a:p>
            <a:r>
              <a:rPr lang="en-US" altLang="ja-JP" dirty="0" smtClean="0"/>
              <a:t>Understand congestion of current intersection</a:t>
            </a:r>
          </a:p>
          <a:p>
            <a:r>
              <a:rPr lang="en-US" altLang="ja-JP" dirty="0" smtClean="0"/>
              <a:t>Save </a:t>
            </a:r>
            <a:r>
              <a:rPr lang="en-US" altLang="ja-JP" dirty="0"/>
              <a:t>your budget of </a:t>
            </a:r>
            <a:r>
              <a:rPr lang="en-US" altLang="ja-JP" dirty="0" smtClean="0"/>
              <a:t>planning</a:t>
            </a:r>
          </a:p>
          <a:p>
            <a:r>
              <a:rPr lang="en-US" altLang="ja-JP" dirty="0" smtClean="0"/>
              <a:t>Understanding </a:t>
            </a:r>
            <a:r>
              <a:rPr lang="en-US" altLang="ja-JP" dirty="0"/>
              <a:t>problems in various dimensions</a:t>
            </a:r>
          </a:p>
          <a:p>
            <a:endParaRPr lang="en-US" altLang="ja-JP" dirty="0"/>
          </a:p>
          <a:p>
            <a:endParaRPr lang="en-US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xmlns="" val="85413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Evacuation planning for…</a:t>
            </a:r>
          </a:p>
          <a:p>
            <a:pPr lvl="1"/>
            <a:r>
              <a:rPr lang="en-US" altLang="ja-JP" dirty="0" smtClean="0"/>
              <a:t>Building fire</a:t>
            </a:r>
          </a:p>
          <a:p>
            <a:pPr lvl="1"/>
            <a:r>
              <a:rPr lang="en-US" altLang="ja-JP" dirty="0" smtClean="0"/>
              <a:t>Stadium fire</a:t>
            </a:r>
          </a:p>
          <a:p>
            <a:pPr lvl="1"/>
            <a:r>
              <a:rPr lang="en-US" altLang="ja-JP" dirty="0" smtClean="0"/>
              <a:t>Tsunami disaster</a:t>
            </a:r>
          </a:p>
          <a:p>
            <a:pPr lvl="1"/>
            <a:r>
              <a:rPr lang="en-US" altLang="ja-JP" dirty="0" smtClean="0"/>
              <a:t>Earthquake and etc.</a:t>
            </a:r>
          </a:p>
          <a:p>
            <a:r>
              <a:rPr lang="en-US" altLang="ja-JP" dirty="0" smtClean="0"/>
              <a:t>Here I talk about </a:t>
            </a:r>
          </a:p>
          <a:p>
            <a:pPr marL="393192" lvl="1" indent="0">
              <a:buNone/>
            </a:pPr>
            <a:r>
              <a:rPr lang="en-US" altLang="ja-JP" dirty="0" smtClean="0"/>
              <a:t> 	  </a:t>
            </a:r>
            <a:r>
              <a:rPr lang="en-US" altLang="ja-JP" dirty="0"/>
              <a:t>Stadium </a:t>
            </a:r>
            <a:r>
              <a:rPr lang="en-US" altLang="ja-JP" dirty="0" smtClean="0"/>
              <a:t>and Building fire evacuations</a:t>
            </a:r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1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600" dirty="0"/>
              <a:t>How to utilize a micro simulation model for evacuation plan</a:t>
            </a:r>
            <a:endParaRPr lang="ja-JP" alt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228483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496944" cy="996720"/>
          </a:xfrm>
        </p:spPr>
        <p:txBody>
          <a:bodyPr>
            <a:noAutofit/>
          </a:bodyPr>
          <a:lstStyle/>
          <a:p>
            <a:r>
              <a:rPr lang="en-US" altLang="ja-JP" sz="3600" dirty="0"/>
              <a:t>Test Simulation of evacuation from stadium 1</a:t>
            </a:r>
            <a:endParaRPr kumimoji="1" lang="ja-JP" altLang="en-US" sz="3200" dirty="0"/>
          </a:p>
        </p:txBody>
      </p:sp>
      <p:pic>
        <p:nvPicPr>
          <p:cNvPr id="4" name="コンテンツ プレースホルダー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1448573"/>
            <a:ext cx="8352928" cy="5362618"/>
          </a:xfrm>
        </p:spPr>
      </p:pic>
      <p:sp>
        <p:nvSpPr>
          <p:cNvPr id="5" name="角丸四角形 4"/>
          <p:cNvSpPr/>
          <p:nvPr/>
        </p:nvSpPr>
        <p:spPr>
          <a:xfrm>
            <a:off x="251520" y="116632"/>
            <a:ext cx="1872208" cy="432048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>
                <a:latin typeface="+mj-lt"/>
              </a:rPr>
              <a:t>Stadium</a:t>
            </a:r>
            <a:r>
              <a:rPr kumimoji="1" lang="en-US" altLang="ja-JP" dirty="0" smtClean="0">
                <a:latin typeface="+mj-lt"/>
              </a:rPr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xmlns="" val="161082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コンテンツ プレースホルダー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61424" y="1528383"/>
            <a:ext cx="6622944" cy="5310352"/>
          </a:xfrm>
        </p:spPr>
      </p:pic>
      <p:sp>
        <p:nvSpPr>
          <p:cNvPr id="4" name="角丸四角形 3"/>
          <p:cNvSpPr/>
          <p:nvPr/>
        </p:nvSpPr>
        <p:spPr>
          <a:xfrm>
            <a:off x="251520" y="116632"/>
            <a:ext cx="1872208" cy="432048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latin typeface="+mj-lt"/>
              </a:rPr>
              <a:t>Stadium 2</a:t>
            </a:r>
            <a:endParaRPr kumimoji="1" lang="ja-JP" altLang="en-US" dirty="0">
              <a:latin typeface="+mj-lt"/>
            </a:endParaRPr>
          </a:p>
        </p:txBody>
      </p:sp>
      <p:sp>
        <p:nvSpPr>
          <p:cNvPr id="9" name="タイトル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496944" cy="996720"/>
          </a:xfrm>
        </p:spPr>
        <p:txBody>
          <a:bodyPr>
            <a:noAutofit/>
          </a:bodyPr>
          <a:lstStyle/>
          <a:p>
            <a:r>
              <a:rPr lang="en-US" altLang="ja-JP" sz="3600" dirty="0"/>
              <a:t>Test Simulation of evacuation from stadium </a:t>
            </a:r>
            <a:r>
              <a:rPr lang="en-US" altLang="ja-JP" sz="3600" dirty="0" smtClean="0"/>
              <a:t>2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251502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角丸四角形 4"/>
          <p:cNvSpPr/>
          <p:nvPr/>
        </p:nvSpPr>
        <p:spPr>
          <a:xfrm>
            <a:off x="251520" y="116632"/>
            <a:ext cx="1872208" cy="432048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latin typeface="+mj-lt"/>
              </a:rPr>
              <a:t>building 1</a:t>
            </a:r>
          </a:p>
        </p:txBody>
      </p:sp>
      <p:pic>
        <p:nvPicPr>
          <p:cNvPr id="9" name="コンテンツ プレースホルダー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690" y="1935163"/>
            <a:ext cx="7792620" cy="4389437"/>
          </a:xfrm>
        </p:spPr>
      </p:pic>
      <p:sp>
        <p:nvSpPr>
          <p:cNvPr id="6" name="タイトル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496944" cy="996720"/>
          </a:xfrm>
        </p:spPr>
        <p:txBody>
          <a:bodyPr>
            <a:noAutofit/>
          </a:bodyPr>
          <a:lstStyle/>
          <a:p>
            <a:r>
              <a:rPr lang="en-US" altLang="ja-JP" sz="3600" dirty="0"/>
              <a:t>Test Simulation of evacuation from </a:t>
            </a:r>
            <a:r>
              <a:rPr lang="en-US" altLang="ja-JP" sz="3600" dirty="0" smtClean="0"/>
              <a:t>Building 1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144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ja-JP" sz="2400" dirty="0" smtClean="0"/>
              <a:t>Pedestrian </a:t>
            </a:r>
            <a:r>
              <a:rPr lang="en-US" altLang="ja-JP" sz="2400" dirty="0"/>
              <a:t>Movement </a:t>
            </a:r>
            <a:r>
              <a:rPr lang="ja-JP" altLang="en-US" sz="2400" dirty="0"/>
              <a:t>　</a:t>
            </a:r>
            <a:r>
              <a:rPr lang="ja-JP" altLang="en-US" sz="2400" dirty="0" smtClean="0"/>
              <a:t>　　　　</a:t>
            </a:r>
            <a:r>
              <a:rPr lang="en-US" altLang="ja-JP" sz="2400" dirty="0" smtClean="0"/>
              <a:t>               </a:t>
            </a:r>
            <a:r>
              <a:rPr lang="ja-JP" altLang="en-US" sz="2400" dirty="0" smtClean="0"/>
              <a:t>　　</a:t>
            </a:r>
            <a:r>
              <a:rPr lang="en-US" altLang="ja-JP" sz="2400" dirty="0" smtClean="0"/>
              <a:t>      </a:t>
            </a:r>
            <a:r>
              <a:rPr lang="en-US" altLang="ja-JP" sz="2400" dirty="0">
                <a:solidFill>
                  <a:schemeClr val="accent2">
                    <a:lumMod val="75000"/>
                  </a:schemeClr>
                </a:solidFill>
              </a:rPr>
              <a:t>[Out put 1]</a:t>
            </a:r>
          </a:p>
          <a:p>
            <a:r>
              <a:rPr lang="en-US" altLang="ja-JP" sz="2400" dirty="0" smtClean="0"/>
              <a:t>Travel time function </a:t>
            </a:r>
          </a:p>
          <a:p>
            <a:pPr marL="393192" lvl="1" indent="0">
              <a:buNone/>
            </a:pPr>
            <a:r>
              <a:rPr lang="ja-JP" altLang="en-US" dirty="0" smtClean="0"/>
              <a:t>→ </a:t>
            </a:r>
            <a:r>
              <a:rPr lang="en-US" altLang="ja-JP" dirty="0" smtClean="0"/>
              <a:t>Calculate full evacuation time                     </a:t>
            </a:r>
            <a:r>
              <a:rPr lang="en-US" altLang="ja-JP" dirty="0" smtClean="0">
                <a:solidFill>
                  <a:schemeClr val="accent2">
                    <a:lumMod val="75000"/>
                  </a:schemeClr>
                </a:solidFill>
              </a:rPr>
              <a:t>[Out put 2]</a:t>
            </a:r>
          </a:p>
          <a:p>
            <a:r>
              <a:rPr lang="en-US" altLang="ja-JP" sz="2400" dirty="0" smtClean="0"/>
              <a:t>Level Of Service function</a:t>
            </a:r>
          </a:p>
          <a:p>
            <a:pPr marL="393192" lvl="1" indent="0">
              <a:buNone/>
            </a:pPr>
            <a:r>
              <a:rPr lang="ja-JP" altLang="en-US" dirty="0" smtClean="0"/>
              <a:t> → </a:t>
            </a:r>
            <a:r>
              <a:rPr lang="en-US" altLang="ja-JP" dirty="0"/>
              <a:t>Evaluate width of corridors or escalators </a:t>
            </a:r>
            <a:r>
              <a:rPr lang="en-US" altLang="ja-JP" dirty="0" smtClean="0"/>
              <a:t>  </a:t>
            </a:r>
            <a:r>
              <a:rPr lang="en-US" altLang="ja-JP" dirty="0" smtClean="0">
                <a:solidFill>
                  <a:schemeClr val="accent2">
                    <a:lumMod val="75000"/>
                  </a:schemeClr>
                </a:solidFill>
              </a:rPr>
              <a:t>[</a:t>
            </a:r>
            <a:r>
              <a:rPr lang="en-US" altLang="ja-JP" dirty="0">
                <a:solidFill>
                  <a:schemeClr val="accent2">
                    <a:lumMod val="75000"/>
                  </a:schemeClr>
                </a:solidFill>
              </a:rPr>
              <a:t>Out </a:t>
            </a:r>
            <a:r>
              <a:rPr lang="en-US" altLang="ja-JP" dirty="0" smtClean="0">
                <a:solidFill>
                  <a:schemeClr val="accent2">
                    <a:lumMod val="75000"/>
                  </a:schemeClr>
                </a:solidFill>
              </a:rPr>
              <a:t>put 3]</a:t>
            </a:r>
          </a:p>
          <a:p>
            <a:pPr marL="393192" lvl="1" indent="0">
              <a:buNone/>
            </a:pPr>
            <a:r>
              <a:rPr lang="en-US" altLang="ja-JP" dirty="0" smtClean="0"/>
              <a:t> </a:t>
            </a:r>
            <a:r>
              <a:rPr lang="ja-JP" altLang="en-US" dirty="0" smtClean="0"/>
              <a:t>→ </a:t>
            </a:r>
            <a:r>
              <a:rPr lang="en-US" altLang="ja-JP" dirty="0" smtClean="0"/>
              <a:t>Check </a:t>
            </a:r>
            <a:r>
              <a:rPr lang="en-US" altLang="ja-JP" dirty="0"/>
              <a:t>the bottleneck</a:t>
            </a:r>
            <a:r>
              <a:rPr lang="ja-JP" altLang="en-US" dirty="0"/>
              <a:t>　</a:t>
            </a:r>
            <a:r>
              <a:rPr lang="en-US" altLang="ja-JP" dirty="0"/>
              <a:t>(include stairs) </a:t>
            </a:r>
            <a:r>
              <a:rPr lang="en-US" altLang="ja-JP" dirty="0" smtClean="0"/>
              <a:t>     </a:t>
            </a:r>
            <a:r>
              <a:rPr lang="en-US" altLang="ja-JP" dirty="0" smtClean="0">
                <a:solidFill>
                  <a:schemeClr val="accent2">
                    <a:lumMod val="75000"/>
                  </a:schemeClr>
                </a:solidFill>
              </a:rPr>
              <a:t>[</a:t>
            </a:r>
            <a:r>
              <a:rPr lang="en-US" altLang="ja-JP" dirty="0">
                <a:solidFill>
                  <a:schemeClr val="accent2">
                    <a:lumMod val="75000"/>
                  </a:schemeClr>
                </a:solidFill>
              </a:rPr>
              <a:t>Out </a:t>
            </a:r>
            <a:r>
              <a:rPr lang="en-US" altLang="ja-JP" dirty="0" smtClean="0">
                <a:solidFill>
                  <a:schemeClr val="accent2">
                    <a:lumMod val="75000"/>
                  </a:schemeClr>
                </a:solidFill>
              </a:rPr>
              <a:t>put4]</a:t>
            </a:r>
            <a:endParaRPr lang="en-US" altLang="ja-JP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altLang="ja-JP" sz="2400" dirty="0" smtClean="0"/>
              <a:t>Data collection point function</a:t>
            </a:r>
          </a:p>
          <a:p>
            <a:pPr marL="393192" lvl="1" indent="0">
              <a:buNone/>
            </a:pPr>
            <a:r>
              <a:rPr lang="ja-JP" altLang="en-US" dirty="0" smtClean="0"/>
              <a:t>→ </a:t>
            </a:r>
            <a:r>
              <a:rPr lang="en-US" altLang="ja-JP" dirty="0" smtClean="0"/>
              <a:t>Count pedestrians area by area                    </a:t>
            </a:r>
            <a:r>
              <a:rPr lang="en-US" altLang="ja-JP" dirty="0" smtClean="0">
                <a:solidFill>
                  <a:schemeClr val="accent2">
                    <a:lumMod val="75000"/>
                  </a:schemeClr>
                </a:solidFill>
              </a:rPr>
              <a:t>[</a:t>
            </a:r>
            <a:r>
              <a:rPr lang="en-US" altLang="ja-JP" dirty="0">
                <a:solidFill>
                  <a:schemeClr val="accent2">
                    <a:lumMod val="75000"/>
                  </a:schemeClr>
                </a:solidFill>
              </a:rPr>
              <a:t>Out </a:t>
            </a:r>
            <a:r>
              <a:rPr lang="en-US" altLang="ja-JP" dirty="0" smtClean="0">
                <a:solidFill>
                  <a:schemeClr val="accent2">
                    <a:lumMod val="75000"/>
                  </a:schemeClr>
                </a:solidFill>
              </a:rPr>
              <a:t>put5]</a:t>
            </a:r>
            <a:endParaRPr lang="en-US" altLang="ja-JP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altLang="ja-JP" sz="2400" dirty="0" smtClean="0"/>
              <a:t>Videos recoding function</a:t>
            </a:r>
          </a:p>
          <a:p>
            <a:pPr marL="393192" lvl="1" indent="0">
              <a:buNone/>
            </a:pPr>
            <a:r>
              <a:rPr lang="ja-JP" altLang="en-US" dirty="0" smtClean="0"/>
              <a:t>→ </a:t>
            </a:r>
            <a:r>
              <a:rPr lang="en-US" altLang="ja-JP" dirty="0" smtClean="0"/>
              <a:t>Easy to understand for everybody               </a:t>
            </a:r>
            <a:r>
              <a:rPr lang="en-US" altLang="ja-JP" dirty="0" smtClean="0">
                <a:solidFill>
                  <a:schemeClr val="accent2">
                    <a:lumMod val="75000"/>
                  </a:schemeClr>
                </a:solidFill>
              </a:rPr>
              <a:t>[</a:t>
            </a:r>
            <a:r>
              <a:rPr lang="en-US" altLang="ja-JP" dirty="0">
                <a:solidFill>
                  <a:schemeClr val="accent2">
                    <a:lumMod val="75000"/>
                  </a:schemeClr>
                </a:solidFill>
              </a:rPr>
              <a:t>Out </a:t>
            </a:r>
            <a:r>
              <a:rPr lang="en-US" altLang="ja-JP" dirty="0" smtClean="0">
                <a:solidFill>
                  <a:schemeClr val="accent2">
                    <a:lumMod val="75000"/>
                  </a:schemeClr>
                </a:solidFill>
              </a:rPr>
              <a:t>put6]</a:t>
            </a:r>
          </a:p>
        </p:txBody>
      </p:sp>
      <p:sp>
        <p:nvSpPr>
          <p:cNvPr id="5" name="タイトル 1"/>
          <p:cNvSpPr txBox="1">
            <a:spLocks/>
          </p:cNvSpPr>
          <p:nvPr/>
        </p:nvSpPr>
        <p:spPr>
          <a:xfrm>
            <a:off x="457200" y="26064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1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600" dirty="0" smtClean="0"/>
              <a:t>Out put</a:t>
            </a:r>
            <a:endParaRPr lang="ja-JP" altLang="en-US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483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 smtClean="0"/>
              <a:t>人の動きのサンプル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5436096" y="6309320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/>
              <a:t>　　　　　　　　</a:t>
            </a:r>
            <a:r>
              <a:rPr lang="en-US" altLang="ja-JP" dirty="0" smtClean="0"/>
              <a:t>PTV AG VISWALK®</a:t>
            </a:r>
            <a:endParaRPr kumimoji="1" lang="ja-JP" altLang="en-US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5039" y="1981222"/>
            <a:ext cx="8614311" cy="4328098"/>
          </a:xfrm>
          <a:prstGeom prst="rect">
            <a:avLst/>
          </a:prstGeom>
        </p:spPr>
      </p:pic>
      <p:sp>
        <p:nvSpPr>
          <p:cNvPr id="8" name="タイトル 1"/>
          <p:cNvSpPr txBox="1">
            <a:spLocks/>
          </p:cNvSpPr>
          <p:nvPr/>
        </p:nvSpPr>
        <p:spPr>
          <a:xfrm>
            <a:off x="457200" y="26064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1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600" dirty="0" smtClean="0"/>
              <a:t>Out put 1</a:t>
            </a:r>
            <a:r>
              <a:rPr lang="ja-JP" altLang="en-US" sz="3600" dirty="0" smtClean="0"/>
              <a:t>　（</a:t>
            </a:r>
            <a:r>
              <a:rPr lang="en-US" altLang="ja-JP" sz="3600" dirty="0" smtClean="0"/>
              <a:t>Width </a:t>
            </a:r>
            <a:r>
              <a:rPr lang="en-US" altLang="ja-JP" sz="3600" dirty="0"/>
              <a:t>of </a:t>
            </a:r>
            <a:r>
              <a:rPr lang="en-US" altLang="ja-JP" sz="3600" dirty="0" smtClean="0"/>
              <a:t>gap sample </a:t>
            </a:r>
            <a:r>
              <a:rPr lang="ja-JP" altLang="en-US" sz="3600" dirty="0" smtClean="0"/>
              <a:t>）</a:t>
            </a:r>
            <a:endParaRPr lang="ja-JP" altLang="en-US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4835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リゾート">
  <a:themeElements>
    <a:clrScheme name="リゾート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リゾート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リゾート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1628</TotalTime>
  <Words>305</Words>
  <Application>Microsoft Office PowerPoint</Application>
  <PresentationFormat>On-screen Show (4:3)</PresentationFormat>
  <Paragraphs>86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リゾート</vt:lpstr>
      <vt:lpstr>Applying Micro simulation to Evacuation planning</vt:lpstr>
      <vt:lpstr>Case study for signal control with BRT operation in Khon Kean city</vt:lpstr>
      <vt:lpstr>What’s the advantage of micro simulation?</vt:lpstr>
      <vt:lpstr>Slide 4</vt:lpstr>
      <vt:lpstr>Test Simulation of evacuation from stadium 1</vt:lpstr>
      <vt:lpstr>Test Simulation of evacuation from stadium 2</vt:lpstr>
      <vt:lpstr>Test Simulation of evacuation from Building 1</vt:lpstr>
      <vt:lpstr>Slide 8</vt:lpstr>
      <vt:lpstr>Slide 9</vt:lpstr>
      <vt:lpstr>Out put 2　（building 2）</vt:lpstr>
      <vt:lpstr>Out put 3　（building 2）</vt:lpstr>
      <vt:lpstr>Out put 4　（building 2）</vt:lpstr>
      <vt:lpstr>Out put 5　（building 2）</vt:lpstr>
      <vt:lpstr>Out put 6　（building 2）</vt:lpstr>
      <vt:lpstr>Summary and future prospects</vt:lpstr>
      <vt:lpstr>Summary and future prospects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Emergency and Simulation of Evacuation Plan</dc:title>
  <dc:creator>VAIO-Hashino</dc:creator>
  <cp:lastModifiedBy>Noynoi</cp:lastModifiedBy>
  <cp:revision>60</cp:revision>
  <cp:lastPrinted>2012-08-17T02:37:15Z</cp:lastPrinted>
  <dcterms:created xsi:type="dcterms:W3CDTF">2012-08-14T11:49:38Z</dcterms:created>
  <dcterms:modified xsi:type="dcterms:W3CDTF">2012-08-23T05:40:41Z</dcterms:modified>
</cp:coreProperties>
</file>