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5" r:id="rId2"/>
    <p:sldId id="477" r:id="rId3"/>
    <p:sldId id="507" r:id="rId4"/>
    <p:sldId id="530" r:id="rId5"/>
    <p:sldId id="539" r:id="rId6"/>
    <p:sldId id="574" r:id="rId7"/>
    <p:sldId id="575" r:id="rId8"/>
    <p:sldId id="576" r:id="rId9"/>
    <p:sldId id="577" r:id="rId10"/>
    <p:sldId id="579" r:id="rId11"/>
    <p:sldId id="581" r:id="rId12"/>
    <p:sldId id="582" r:id="rId13"/>
    <p:sldId id="588" r:id="rId14"/>
    <p:sldId id="589" r:id="rId15"/>
    <p:sldId id="584" r:id="rId16"/>
    <p:sldId id="590" r:id="rId17"/>
    <p:sldId id="592" r:id="rId18"/>
    <p:sldId id="586" r:id="rId19"/>
    <p:sldId id="593" r:id="rId20"/>
    <p:sldId id="594" r:id="rId21"/>
  </p:sldIdLst>
  <p:sldSz cx="9144000" cy="6858000" type="screen4x3"/>
  <p:notesSz cx="7315200" cy="96012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B2C1DB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49" autoAdjust="0"/>
  </p:normalViewPr>
  <p:slideViewPr>
    <p:cSldViewPr>
      <p:cViewPr varScale="1">
        <p:scale>
          <a:sx n="100" d="100"/>
          <a:sy n="100" d="100"/>
        </p:scale>
        <p:origin x="-210" y="-84"/>
      </p:cViewPr>
      <p:guideLst>
        <p:guide orient="horz" pos="211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obody\Desktop\&#3616;&#3634;&#3625;&#3637;\&#3626;&#3619;&#3640;&#3611;&#3616;&#3634;&#3625;&#3637;(&#3648;&#3593;&#3614;&#3634;&#3632;&#3648;&#3586;&#3605;%20&#3585;&#3607;&#3617;.)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nobody\Desktop\&#3616;&#3634;&#3625;&#3637;\&#3626;&#3619;&#3640;&#3611;&#3616;&#3634;&#3625;&#3637;(&#3648;&#3593;&#3614;&#3634;&#3632;&#3648;&#3586;&#3605;%20&#3585;&#3607;&#3617;.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>
        <c:manualLayout>
          <c:layoutTarget val="inner"/>
          <c:xMode val="edge"/>
          <c:yMode val="edge"/>
          <c:x val="0.12786779430384687"/>
          <c:y val="4.6338167286968115E-2"/>
          <c:w val="0.68177720840935097"/>
          <c:h val="0.84282497257249389"/>
        </c:manualLayout>
      </c:layout>
      <c:lineChart>
        <c:grouping val="standard"/>
        <c:ser>
          <c:idx val="0"/>
          <c:order val="0"/>
          <c:tx>
            <c:strRef>
              <c:f>'ปริมาณ (กทม)'!$A$2</c:f>
              <c:strCache>
                <c:ptCount val="1"/>
                <c:pt idx="0">
                  <c:v>ULG 95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'ปริมาณ (กทม)'!$B$1:$G$1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'ปริมาณ (กทม)'!$B$2:$G$2</c:f>
              <c:numCache>
                <c:formatCode>#,##0.00</c:formatCode>
                <c:ptCount val="6"/>
                <c:pt idx="0">
                  <c:v>679330.77099999867</c:v>
                </c:pt>
                <c:pt idx="1">
                  <c:v>536825.79274999874</c:v>
                </c:pt>
                <c:pt idx="2">
                  <c:v>188462.74720000013</c:v>
                </c:pt>
                <c:pt idx="3">
                  <c:v>115472.9333499999</c:v>
                </c:pt>
                <c:pt idx="4">
                  <c:v>54038.703749999986</c:v>
                </c:pt>
                <c:pt idx="5">
                  <c:v>31333.995869999995</c:v>
                </c:pt>
              </c:numCache>
            </c:numRef>
          </c:val>
        </c:ser>
        <c:ser>
          <c:idx val="1"/>
          <c:order val="1"/>
          <c:tx>
            <c:strRef>
              <c:f>'ปริมาณ (กทม)'!$A$3</c:f>
              <c:strCache>
                <c:ptCount val="1"/>
                <c:pt idx="0">
                  <c:v>UGR 91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'ปริมาณ (กทม)'!$B$1:$G$1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'ปริมาณ (กทม)'!$B$3:$G$3</c:f>
              <c:numCache>
                <c:formatCode>#,##0.00</c:formatCode>
                <c:ptCount val="6"/>
                <c:pt idx="0">
                  <c:v>1435971.3800000001</c:v>
                </c:pt>
                <c:pt idx="1">
                  <c:v>1452701.1108000001</c:v>
                </c:pt>
                <c:pt idx="2">
                  <c:v>1044829.28025</c:v>
                </c:pt>
                <c:pt idx="3">
                  <c:v>860200.20799999905</c:v>
                </c:pt>
                <c:pt idx="4">
                  <c:v>926301.56776000001</c:v>
                </c:pt>
                <c:pt idx="5">
                  <c:v>967926.52018000011</c:v>
                </c:pt>
              </c:numCache>
            </c:numRef>
          </c:val>
        </c:ser>
        <c:ser>
          <c:idx val="2"/>
          <c:order val="2"/>
          <c:tx>
            <c:strRef>
              <c:f>'ปริมาณ (กทม)'!$A$4</c:f>
              <c:strCache>
                <c:ptCount val="1"/>
                <c:pt idx="0">
                  <c:v>Gasohol 95-E10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'ปริมาณ (กทม)'!$B$1:$G$1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'ปริมาณ (กทม)'!$B$4:$G$4</c:f>
              <c:numCache>
                <c:formatCode>#,##0.00</c:formatCode>
                <c:ptCount val="6"/>
                <c:pt idx="0">
                  <c:v>507524.17199999985</c:v>
                </c:pt>
                <c:pt idx="1">
                  <c:v>633371.19644999923</c:v>
                </c:pt>
                <c:pt idx="2">
                  <c:v>1035677.5675700002</c:v>
                </c:pt>
                <c:pt idx="3">
                  <c:v>1227237.7176999999</c:v>
                </c:pt>
                <c:pt idx="4">
                  <c:v>1092331.6408900011</c:v>
                </c:pt>
                <c:pt idx="5">
                  <c:v>847843.22989999922</c:v>
                </c:pt>
              </c:numCache>
            </c:numRef>
          </c:val>
        </c:ser>
        <c:ser>
          <c:idx val="3"/>
          <c:order val="3"/>
          <c:tx>
            <c:strRef>
              <c:f>'ปริมาณ (กทม)'!$A$5</c:f>
              <c:strCache>
                <c:ptCount val="1"/>
                <c:pt idx="0">
                  <c:v>Gasohol 91-E10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'ปริมาณ (กทม)'!$B$1:$G$1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'ปริมาณ (กทม)'!$B$5:$G$5</c:f>
              <c:numCache>
                <c:formatCode>#,##0.00</c:formatCode>
                <c:ptCount val="6"/>
                <c:pt idx="0">
                  <c:v>63900.089</c:v>
                </c:pt>
                <c:pt idx="1">
                  <c:v>116993.84026999999</c:v>
                </c:pt>
                <c:pt idx="2">
                  <c:v>344844.89078999998</c:v>
                </c:pt>
                <c:pt idx="3">
                  <c:v>494482.53729000007</c:v>
                </c:pt>
                <c:pt idx="4">
                  <c:v>526977.92423</c:v>
                </c:pt>
                <c:pt idx="5">
                  <c:v>601251.97860000003</c:v>
                </c:pt>
              </c:numCache>
            </c:numRef>
          </c:val>
        </c:ser>
        <c:ser>
          <c:idx val="4"/>
          <c:order val="4"/>
          <c:tx>
            <c:strRef>
              <c:f>'ปริมาณ (กทม)'!$A$6</c:f>
              <c:strCache>
                <c:ptCount val="1"/>
                <c:pt idx="0">
                  <c:v>HSD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'ปริมาณ (กทม)'!$B$1:$G$1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'ปริมาณ (กทม)'!$B$6:$G$6</c:f>
              <c:numCache>
                <c:formatCode>#,##0.00</c:formatCode>
                <c:ptCount val="6"/>
                <c:pt idx="0">
                  <c:v>5920152.0430000005</c:v>
                </c:pt>
                <c:pt idx="1">
                  <c:v>6021752.1334600002</c:v>
                </c:pt>
                <c:pt idx="2">
                  <c:v>4048045.8394799968</c:v>
                </c:pt>
                <c:pt idx="3">
                  <c:v>2800029.73967</c:v>
                </c:pt>
                <c:pt idx="4">
                  <c:v>3303542.1373300012</c:v>
                </c:pt>
                <c:pt idx="5">
                  <c:v>5368320.2111100005</c:v>
                </c:pt>
              </c:numCache>
            </c:numRef>
          </c:val>
        </c:ser>
        <c:ser>
          <c:idx val="5"/>
          <c:order val="5"/>
          <c:tx>
            <c:strRef>
              <c:f>'ปริมาณ (กทม)'!$A$7</c:f>
              <c:strCache>
                <c:ptCount val="1"/>
                <c:pt idx="0">
                  <c:v>HSD B 5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'ปริมาณ (กทม)'!$B$1:$G$1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'ปริมาณ (กทม)'!$B$7:$G$7</c:f>
              <c:numCache>
                <c:formatCode>#,##0.00</c:formatCode>
                <c:ptCount val="6"/>
                <c:pt idx="0">
                  <c:v>16269.528999999988</c:v>
                </c:pt>
                <c:pt idx="1">
                  <c:v>157004.71448</c:v>
                </c:pt>
                <c:pt idx="2">
                  <c:v>1228966.2848</c:v>
                </c:pt>
                <c:pt idx="3">
                  <c:v>2747040.0262199999</c:v>
                </c:pt>
                <c:pt idx="4">
                  <c:v>2375635.5692499997</c:v>
                </c:pt>
                <c:pt idx="5">
                  <c:v>213883.88885999998</c:v>
                </c:pt>
              </c:numCache>
            </c:numRef>
          </c:val>
        </c:ser>
        <c:marker val="1"/>
        <c:axId val="67386368"/>
        <c:axId val="67404544"/>
      </c:lineChart>
      <c:catAx>
        <c:axId val="673863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>
                <a:latin typeface="Aparajita" pitchFamily="34" charset="0"/>
                <a:cs typeface="Aparajita" pitchFamily="34" charset="0"/>
              </a:defRPr>
            </a:pPr>
            <a:endParaRPr lang="th-TH"/>
          </a:p>
        </c:txPr>
        <c:crossAx val="67404544"/>
        <c:crosses val="autoZero"/>
        <c:auto val="1"/>
        <c:lblAlgn val="ctr"/>
        <c:lblOffset val="100"/>
      </c:catAx>
      <c:valAx>
        <c:axId val="67404544"/>
        <c:scaling>
          <c:orientation val="minMax"/>
        </c:scaling>
        <c:axPos val="l"/>
        <c:majorGridlines/>
        <c:numFmt formatCode="#,##0" sourceLinked="0"/>
        <c:tickLblPos val="nextTo"/>
        <c:txPr>
          <a:bodyPr/>
          <a:lstStyle/>
          <a:p>
            <a:pPr>
              <a:defRPr sz="2000">
                <a:latin typeface="Aparajita" pitchFamily="34" charset="0"/>
                <a:cs typeface="Aparajita" pitchFamily="34" charset="0"/>
              </a:defRPr>
            </a:pPr>
            <a:endParaRPr lang="th-TH"/>
          </a:p>
        </c:txPr>
        <c:crossAx val="67386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05598092406625"/>
          <c:y val="2.5945467864681611E-3"/>
          <c:w val="0.19652498455783879"/>
          <c:h val="0.80900552112567203"/>
        </c:manualLayout>
      </c:layout>
      <c:txPr>
        <a:bodyPr/>
        <a:lstStyle/>
        <a:p>
          <a:pPr>
            <a:defRPr sz="2000">
              <a:latin typeface="Aparajita" pitchFamily="34" charset="0"/>
              <a:cs typeface="Aparajita" pitchFamily="34" charset="0"/>
            </a:defRPr>
          </a:pPr>
          <a:endParaRPr lang="th-TH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TAX!$A$2</c:f>
              <c:strCache>
                <c:ptCount val="1"/>
                <c:pt idx="0">
                  <c:v>ULG 95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TAX!$B$1:$G$1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TAX!$B$2:$G$2</c:f>
              <c:numCache>
                <c:formatCode>#,##0.00</c:formatCode>
                <c:ptCount val="6"/>
                <c:pt idx="0">
                  <c:v>2503333.8911349997</c:v>
                </c:pt>
                <c:pt idx="1">
                  <c:v>1978203.0462837499</c:v>
                </c:pt>
                <c:pt idx="2">
                  <c:v>694485.22343200014</c:v>
                </c:pt>
                <c:pt idx="3">
                  <c:v>697177.89858841931</c:v>
                </c:pt>
                <c:pt idx="4">
                  <c:v>378270.92625000002</c:v>
                </c:pt>
                <c:pt idx="5">
                  <c:v>219337.97108999998</c:v>
                </c:pt>
              </c:numCache>
            </c:numRef>
          </c:val>
        </c:ser>
        <c:ser>
          <c:idx val="1"/>
          <c:order val="1"/>
          <c:tx>
            <c:strRef>
              <c:f>TAX!$A$3</c:f>
              <c:strCache>
                <c:ptCount val="1"/>
                <c:pt idx="0">
                  <c:v>UGR 91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TAX!$B$1:$G$1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TAX!$B$3:$G$3</c:f>
              <c:numCache>
                <c:formatCode>#,##0.00</c:formatCode>
                <c:ptCount val="6"/>
                <c:pt idx="0">
                  <c:v>5291554.5353000024</c:v>
                </c:pt>
                <c:pt idx="1">
                  <c:v>5353203.5932979975</c:v>
                </c:pt>
                <c:pt idx="2">
                  <c:v>3850195.8977212487</c:v>
                </c:pt>
                <c:pt idx="3">
                  <c:v>4852389.9754018234</c:v>
                </c:pt>
                <c:pt idx="4">
                  <c:v>6484110.9743200047</c:v>
                </c:pt>
                <c:pt idx="5">
                  <c:v>6775485.6412600009</c:v>
                </c:pt>
              </c:numCache>
            </c:numRef>
          </c:val>
        </c:ser>
        <c:ser>
          <c:idx val="2"/>
          <c:order val="2"/>
          <c:tx>
            <c:strRef>
              <c:f>TAX!$A$4</c:f>
              <c:strCache>
                <c:ptCount val="1"/>
                <c:pt idx="0">
                  <c:v>Gasohol 95-E10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TAX!$B$1:$G$1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TAX!$B$4:$G$4</c:f>
              <c:numCache>
                <c:formatCode>#,##0.00</c:formatCode>
                <c:ptCount val="6"/>
                <c:pt idx="0">
                  <c:v>1683203.9164380003</c:v>
                </c:pt>
                <c:pt idx="1">
                  <c:v>2100575.5730264252</c:v>
                </c:pt>
                <c:pt idx="2">
                  <c:v>1756138.2314528236</c:v>
                </c:pt>
                <c:pt idx="3">
                  <c:v>6056631.7033777349</c:v>
                </c:pt>
                <c:pt idx="4">
                  <c:v>6881689.337607</c:v>
                </c:pt>
                <c:pt idx="5">
                  <c:v>5341412.3483700044</c:v>
                </c:pt>
              </c:numCache>
            </c:numRef>
          </c:val>
        </c:ser>
        <c:ser>
          <c:idx val="3"/>
          <c:order val="3"/>
          <c:tx>
            <c:strRef>
              <c:f>TAX!$A$5</c:f>
              <c:strCache>
                <c:ptCount val="1"/>
                <c:pt idx="0">
                  <c:v>Gasohol 91-E10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TAX!$B$1:$G$1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TAX!$B$5:$G$5</c:f>
              <c:numCache>
                <c:formatCode>#,##0.00</c:formatCode>
                <c:ptCount val="6"/>
                <c:pt idx="0">
                  <c:v>211924.64516850011</c:v>
                </c:pt>
                <c:pt idx="1">
                  <c:v>388010.07125545503</c:v>
                </c:pt>
                <c:pt idx="2">
                  <c:v>506720.64788430248</c:v>
                </c:pt>
                <c:pt idx="3">
                  <c:v>2454023.8864326007</c:v>
                </c:pt>
                <c:pt idx="4">
                  <c:v>3319960.9226489966</c:v>
                </c:pt>
                <c:pt idx="5">
                  <c:v>3787887.465179997</c:v>
                </c:pt>
              </c:numCache>
            </c:numRef>
          </c:val>
        </c:ser>
        <c:ser>
          <c:idx val="4"/>
          <c:order val="4"/>
          <c:tx>
            <c:strRef>
              <c:f>TAX!$A$6</c:f>
              <c:strCache>
                <c:ptCount val="1"/>
                <c:pt idx="0">
                  <c:v>HSD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TAX!$B$1:$G$1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TAX!$B$6:$G$6</c:f>
              <c:numCache>
                <c:formatCode>#,##0.00</c:formatCode>
                <c:ptCount val="6"/>
                <c:pt idx="0">
                  <c:v>12889257.032115001</c:v>
                </c:pt>
                <c:pt idx="1">
                  <c:v>13880138.667625301</c:v>
                </c:pt>
                <c:pt idx="2">
                  <c:v>5455453.1709405165</c:v>
                </c:pt>
                <c:pt idx="3">
                  <c:v>11854607.674333593</c:v>
                </c:pt>
                <c:pt idx="4">
                  <c:v>17541808.749222297</c:v>
                </c:pt>
                <c:pt idx="5">
                  <c:v>8024187.3869137615</c:v>
                </c:pt>
              </c:numCache>
            </c:numRef>
          </c:val>
        </c:ser>
        <c:ser>
          <c:idx val="5"/>
          <c:order val="5"/>
          <c:tx>
            <c:strRef>
              <c:f>TAX!$A$7</c:f>
              <c:strCache>
                <c:ptCount val="1"/>
                <c:pt idx="0">
                  <c:v>HSD B5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TAX!$B$1:$G$1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TAX!$B$7:$G$7</c:f>
              <c:numCache>
                <c:formatCode>#,##0.00</c:formatCode>
                <c:ptCount val="6"/>
                <c:pt idx="0">
                  <c:v>35627.014604200012</c:v>
                </c:pt>
                <c:pt idx="1">
                  <c:v>343808.92376830435</c:v>
                </c:pt>
                <c:pt idx="2">
                  <c:v>1059776.01843466</c:v>
                </c:pt>
                <c:pt idx="3">
                  <c:v>10272583.811919805</c:v>
                </c:pt>
                <c:pt idx="4">
                  <c:v>11973203.269019999</c:v>
                </c:pt>
                <c:pt idx="5">
                  <c:v>1077974.7998544001</c:v>
                </c:pt>
              </c:numCache>
            </c:numRef>
          </c:val>
        </c:ser>
        <c:marker val="1"/>
        <c:axId val="67779584"/>
        <c:axId val="67789568"/>
      </c:lineChart>
      <c:catAx>
        <c:axId val="677795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>
                <a:latin typeface="Aparajita" pitchFamily="34" charset="0"/>
                <a:cs typeface="Aparajita" pitchFamily="34" charset="0"/>
              </a:defRPr>
            </a:pPr>
            <a:endParaRPr lang="th-TH"/>
          </a:p>
        </c:txPr>
        <c:crossAx val="67789568"/>
        <c:crosses val="autoZero"/>
        <c:auto val="1"/>
        <c:lblAlgn val="ctr"/>
        <c:lblOffset val="100"/>
      </c:catAx>
      <c:valAx>
        <c:axId val="67789568"/>
        <c:scaling>
          <c:orientation val="minMax"/>
        </c:scaling>
        <c:axPos val="l"/>
        <c:majorGridlines/>
        <c:numFmt formatCode="#,##0" sourceLinked="0"/>
        <c:tickLblPos val="nextTo"/>
        <c:txPr>
          <a:bodyPr/>
          <a:lstStyle/>
          <a:p>
            <a:pPr>
              <a:defRPr sz="2000" baseline="0">
                <a:latin typeface="Aparajita" pitchFamily="34" charset="0"/>
                <a:cs typeface="Aparajita" pitchFamily="34" charset="0"/>
              </a:defRPr>
            </a:pPr>
            <a:endParaRPr lang="th-TH"/>
          </a:p>
        </c:txPr>
        <c:crossAx val="677795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795457765348043"/>
          <c:y val="6.402797350001933E-4"/>
          <c:w val="0.20895122385904791"/>
          <c:h val="0.74112744782743434"/>
        </c:manualLayout>
      </c:layout>
      <c:txPr>
        <a:bodyPr/>
        <a:lstStyle/>
        <a:p>
          <a:pPr>
            <a:defRPr sz="2000">
              <a:latin typeface="Aparajita" pitchFamily="34" charset="0"/>
              <a:cs typeface="Aparajita" pitchFamily="34" charset="0"/>
            </a:defRPr>
          </a:pPr>
          <a:endParaRPr lang="th-TH"/>
        </a:p>
      </c:txPr>
    </c:legend>
    <c:plotVisOnly val="1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0.79137</cdr:x>
      <cdr:y>0.88158</cdr:y>
    </cdr:from>
    <cdr:to>
      <cdr:x>0.97249</cdr:x>
      <cdr:y>0.95469</cdr:y>
    </cdr:to>
    <cdr:sp macro="" textlink="">
      <cdr:nvSpPr>
        <cdr:cNvPr id="2" name="TextBox 5"/>
        <cdr:cNvSpPr txBox="1"/>
      </cdr:nvSpPr>
      <cdr:spPr>
        <a:xfrm xmlns:a="http://schemas.openxmlformats.org/drawingml/2006/main">
          <a:off x="7236296" y="4824536"/>
          <a:ext cx="1656184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sz="2000" dirty="0">
              <a:latin typeface="Aparajita" pitchFamily="34" charset="0"/>
              <a:cs typeface="Aparajita" pitchFamily="34" charset="0"/>
            </a:rPr>
            <a:t>Y</a:t>
          </a:r>
          <a:r>
            <a:rPr lang="en-US" sz="2000" dirty="0" smtClean="0">
              <a:latin typeface="Aparajita" pitchFamily="34" charset="0"/>
              <a:cs typeface="Aparajita" pitchFamily="34" charset="0"/>
            </a:rPr>
            <a:t>ears</a:t>
          </a:r>
          <a:endParaRPr lang="th-TH" sz="2000" dirty="0">
            <a:latin typeface="Aparajita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169919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9" y="2"/>
            <a:ext cx="3169919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B17FD-7DA4-4F7B-80ED-2F1B0A39995A}" type="datetimeFigureOut">
              <a:rPr lang="th-TH" smtClean="0"/>
              <a:pPr/>
              <a:t>20/08/55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119475"/>
            <a:ext cx="3169919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9" y="9119475"/>
            <a:ext cx="3169919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EBF3D-6DA1-4B9E-8540-4F95C515B4FF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169919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9" y="2"/>
            <a:ext cx="3169919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5EBA2-FDE8-44CE-9128-8AF70FCF56A0}" type="datetimeFigureOut">
              <a:rPr lang="th-TH" smtClean="0"/>
              <a:pPr/>
              <a:t>20/08/55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119475"/>
            <a:ext cx="3169919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9" y="9119475"/>
            <a:ext cx="3169919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4E54F0-514F-46CA-8F87-63E4EF0938C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106398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E54F0-514F-46CA-8F87-63E4EF0938CA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52172-A8B0-4377-9063-C79E0DC18127}" type="slidenum">
              <a:rPr lang="th-TH" smtClean="0"/>
              <a:pPr/>
              <a:t>13</a:t>
            </a:fld>
            <a:endParaRPr lang="th-TH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52172-A8B0-4377-9063-C79E0DC18127}" type="slidenum">
              <a:rPr lang="th-TH" smtClean="0"/>
              <a:pPr/>
              <a:t>14</a:t>
            </a:fld>
            <a:endParaRPr lang="th-T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52172-A8B0-4377-9063-C79E0DC18127}" type="slidenum">
              <a:rPr lang="th-TH" smtClean="0"/>
              <a:pPr/>
              <a:t>15</a:t>
            </a:fld>
            <a:endParaRPr lang="th-TH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52172-A8B0-4377-9063-C79E0DC18127}" type="slidenum">
              <a:rPr lang="th-TH" smtClean="0"/>
              <a:pPr/>
              <a:t>17</a:t>
            </a:fld>
            <a:endParaRPr lang="th-TH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52172-A8B0-4377-9063-C79E0DC18127}" type="slidenum">
              <a:rPr lang="th-TH" smtClean="0"/>
              <a:pPr/>
              <a:t>18</a:t>
            </a:fld>
            <a:endParaRPr lang="th-TH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E54F0-514F-46CA-8F87-63E4EF0938CA}" type="slidenum">
              <a:rPr lang="th-TH" smtClean="0"/>
              <a:pPr/>
              <a:t>19</a:t>
            </a:fld>
            <a:endParaRPr lang="th-TH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E54F0-514F-46CA-8F87-63E4EF0938CA}" type="slidenum">
              <a:rPr lang="th-TH" smtClean="0"/>
              <a:pPr/>
              <a:t>20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E54F0-514F-46CA-8F87-63E4EF0938CA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E54F0-514F-46CA-8F87-63E4EF0938CA}" type="slidenum">
              <a:rPr lang="th-TH" smtClean="0"/>
              <a:pPr/>
              <a:t>3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E54F0-514F-46CA-8F87-63E4EF0938CA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52172-A8B0-4377-9063-C79E0DC18127}" type="slidenum">
              <a:rPr lang="th-TH" smtClean="0"/>
              <a:pPr/>
              <a:t>8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52172-A8B0-4377-9063-C79E0DC18127}" type="slidenum">
              <a:rPr lang="th-TH" smtClean="0"/>
              <a:pPr/>
              <a:t>9</a:t>
            </a:fld>
            <a:endParaRPr lang="th-T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52172-A8B0-4377-9063-C79E0DC18127}" type="slidenum">
              <a:rPr lang="th-TH" smtClean="0"/>
              <a:pPr/>
              <a:t>10</a:t>
            </a:fld>
            <a:endParaRPr lang="th-T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52172-A8B0-4377-9063-C79E0DC18127}" type="slidenum">
              <a:rPr lang="th-TH" smtClean="0"/>
              <a:pPr/>
              <a:t>11</a:t>
            </a:fld>
            <a:endParaRPr lang="th-T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52172-A8B0-4377-9063-C79E0DC18127}" type="slidenum">
              <a:rPr lang="th-TH" smtClean="0"/>
              <a:pPr/>
              <a:t>12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6000">
                <a:latin typeface="Browallia New" pitchFamily="34" charset="-34"/>
                <a:cs typeface="Browallia New" pitchFamily="34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owallia New" pitchFamily="34" charset="-34"/>
                <a:cs typeface="Browallia New" pitchFamily="34" charset="-34"/>
              </a:defRPr>
            </a:lvl1pPr>
          </a:lstStyle>
          <a:p>
            <a:fld id="{BEA579DC-9F07-41B3-A465-FD1347F59454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owallia New" pitchFamily="34" charset="-34"/>
                <a:cs typeface="Browallia New" pitchFamily="34" charset="-34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defRPr>
            </a:lvl1pPr>
          </a:lstStyle>
          <a:p>
            <a:fld id="{3C6DE7EB-ABF1-4AD0-850E-34CD394B509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261163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4668-5C8C-4636-AF3E-25B5F826FDC9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4365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9029-8A09-4135-AB18-3183D2999CFB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143605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7BBDC-C2E6-406A-916E-2B79D49ACB47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3C6DE7EB-ABF1-4AD0-850E-34CD394B5098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="" xmlns:p14="http://schemas.microsoft.com/office/powerpoint/2010/main" val="192195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Browallia New" pitchFamily="34" charset="-34"/>
                <a:cs typeface="Browallia New" pitchFamily="34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Browallia New" pitchFamily="34" charset="-34"/>
                <a:cs typeface="Browallia New" pitchFamily="34" charset="-34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owallia New" pitchFamily="34" charset="-34"/>
                <a:cs typeface="Browallia New" pitchFamily="34" charset="-34"/>
              </a:defRPr>
            </a:lvl1pPr>
          </a:lstStyle>
          <a:p>
            <a:fld id="{38220B0B-1D34-478B-947F-2E660824F63F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owallia New" pitchFamily="34" charset="-34"/>
                <a:cs typeface="Browallia New" pitchFamily="34" charset="-34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rowallia New" pitchFamily="34" charset="-34"/>
                <a:cs typeface="Browallia New" pitchFamily="34" charset="-34"/>
              </a:defRPr>
            </a:lvl1pPr>
          </a:lstStyle>
          <a:p>
            <a:fld id="{3C6DE7EB-ABF1-4AD0-850E-34CD394B509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607763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B7DE-8A67-4B79-8AEC-0AD80DDE93E9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217838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59416-EBD2-45DE-B609-74BEAB7ABD91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23043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4EAC-3EF7-49B6-952A-0574A296296C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196923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E921-BFDF-4976-AE85-9EE3C4F799C7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439891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3444-F950-444C-984A-39379C17615E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751294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81E9C-53B3-4B67-9EA0-8A0ADBC13AAD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624082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Browallia New" pitchFamily="34" charset="-34"/>
                <a:cs typeface="Browallia New" pitchFamily="34" charset="-34"/>
              </a:defRPr>
            </a:lvl1pPr>
          </a:lstStyle>
          <a:p>
            <a:fld id="{57AF5B7B-D503-4A9F-ACB6-04EC5BBA5DC9}" type="datetime1">
              <a:rPr lang="th-TH" smtClean="0"/>
              <a:pPr/>
              <a:t>20/08/55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Browallia New" pitchFamily="34" charset="-34"/>
                <a:cs typeface="Browallia New" pitchFamily="34" charset="-34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defRPr>
            </a:lvl1pPr>
          </a:lstStyle>
          <a:p>
            <a:fld id="{3C6DE7EB-ABF1-4AD0-850E-34CD394B5098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="" xmlns:p14="http://schemas.microsoft.com/office/powerpoint/2010/main" val="1089595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>
              <a:lumMod val="75000"/>
            </a:schemeClr>
          </a:solidFill>
          <a:latin typeface="Browallia New" pitchFamily="34" charset="-34"/>
          <a:ea typeface="+mj-ea"/>
          <a:cs typeface="Browallia New" pitchFamily="34" charset="-34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accent2">
              <a:lumMod val="75000"/>
            </a:schemeClr>
          </a:solidFill>
          <a:latin typeface="Browallia New" pitchFamily="34" charset="-34"/>
          <a:ea typeface="+mn-ea"/>
          <a:cs typeface="Browallia New" pitchFamily="34" charset="-34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accent3">
              <a:lumMod val="75000"/>
            </a:schemeClr>
          </a:solidFill>
          <a:latin typeface="Browallia New" pitchFamily="34" charset="-34"/>
          <a:ea typeface="+mn-ea"/>
          <a:cs typeface="Browallia New" pitchFamily="34" charset="-34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3600" kern="1200">
          <a:solidFill>
            <a:schemeClr val="accent4">
              <a:lumMod val="75000"/>
            </a:schemeClr>
          </a:solidFill>
          <a:latin typeface="Browallia New" pitchFamily="34" charset="-34"/>
          <a:ea typeface="+mn-ea"/>
          <a:cs typeface="Browallia New" pitchFamily="34" charset="-34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3200" kern="1200">
          <a:solidFill>
            <a:schemeClr val="accent5">
              <a:lumMod val="75000"/>
            </a:schemeClr>
          </a:solidFill>
          <a:latin typeface="Browallia New" pitchFamily="34" charset="-34"/>
          <a:ea typeface="+mn-ea"/>
          <a:cs typeface="Browallia New" pitchFamily="34" charset="-34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accent6">
              <a:lumMod val="75000"/>
            </a:schemeClr>
          </a:solidFill>
          <a:latin typeface="Browallia New" pitchFamily="34" charset="-34"/>
          <a:ea typeface="+mn-ea"/>
          <a:cs typeface="Browallia New" pitchFamily="34" charset="-34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3704" y="714357"/>
            <a:ext cx="8286808" cy="4286280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Calibri" pitchFamily="34" charset="0"/>
              </a:rPr>
              <a:t/>
            </a:r>
            <a:br>
              <a:rPr lang="en-US" sz="4400" b="1" dirty="0" smtClean="0">
                <a:latin typeface="Calibri" pitchFamily="34" charset="0"/>
              </a:rPr>
            </a:br>
            <a:r>
              <a:rPr lang="en-US" sz="4400" b="1" dirty="0" smtClean="0">
                <a:solidFill>
                  <a:srgbClr val="0070C0"/>
                </a:solidFill>
                <a:latin typeface="Calibri" pitchFamily="34" charset="0"/>
              </a:rPr>
              <a:t>Marginal Cost of Road Transport</a:t>
            </a:r>
            <a:br>
              <a:rPr lang="en-US" sz="4400" b="1" dirty="0" smtClean="0">
                <a:solidFill>
                  <a:srgbClr val="0070C0"/>
                </a:solidFill>
                <a:latin typeface="Calibri" pitchFamily="34" charset="0"/>
              </a:rPr>
            </a:br>
            <a:r>
              <a:rPr lang="en-US" sz="4400" b="1" dirty="0" smtClean="0">
                <a:solidFill>
                  <a:srgbClr val="0070C0"/>
                </a:solidFill>
                <a:latin typeface="Calibri" pitchFamily="34" charset="0"/>
              </a:rPr>
              <a:t>Conceptual Framework and Implication for Bangkok</a:t>
            </a:r>
            <a:endParaRPr lang="th-TH" sz="44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71472" y="5143512"/>
            <a:ext cx="8358246" cy="12858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ATRANS Research Project</a:t>
            </a:r>
            <a:b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</a:b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the 5</a:t>
            </a:r>
            <a:r>
              <a:rPr lang="en-US" sz="3600" b="1" baseline="30000" dirty="0" smtClean="0">
                <a:solidFill>
                  <a:schemeClr val="accent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th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 ATRANS Symposium </a:t>
            </a:r>
          </a:p>
          <a:p>
            <a:pPr algn="ctr"/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24 August 2012</a:t>
            </a:r>
            <a:endParaRPr lang="th-TH" sz="3600" b="1" dirty="0">
              <a:solidFill>
                <a:schemeClr val="accent1">
                  <a:lumMod val="7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97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  <a:noFill/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Preliminary Results</a:t>
            </a:r>
            <a:endParaRPr lang="th-TH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4286280" cy="2281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340769"/>
            <a:ext cx="414226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077072"/>
            <a:ext cx="4286280" cy="230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Data on Accident</a:t>
            </a:r>
            <a:endParaRPr lang="th-TH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95536" y="1361790"/>
          <a:ext cx="8280921" cy="2067210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489646"/>
                <a:gridCol w="1288795"/>
                <a:gridCol w="1322268"/>
                <a:gridCol w="1393404"/>
                <a:gridCol w="1393404"/>
                <a:gridCol w="1393404"/>
              </a:tblGrid>
              <a:tr h="175846">
                <a:tc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2011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2010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2009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2008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2007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</a:tr>
              <a:tr h="17584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/>
                        <a:t>Fatalities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336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454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579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602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652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</a:tr>
              <a:tr h="17584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/>
                        <a:t>Seriously </a:t>
                      </a:r>
                      <a:r>
                        <a:rPr lang="en-US" sz="1600" u="none" strike="noStrike" dirty="0" smtClean="0"/>
                        <a:t>Injuries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288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841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1,019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1,304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2,193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</a:tr>
              <a:tr h="17584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/>
                        <a:t>Minor </a:t>
                      </a:r>
                      <a:r>
                        <a:rPr lang="en-US" sz="1600" u="none" strike="noStrike" dirty="0" smtClean="0"/>
                        <a:t>Injuries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7,416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13,109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17,073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19,448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20,293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</a:tr>
              <a:tr h="17584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/>
                        <a:t>No. of Accidents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40,784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37,051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41,936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49,093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50,633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</a:tr>
              <a:tr h="33503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/>
                        <a:t>Property </a:t>
                      </a:r>
                      <a:r>
                        <a:rPr lang="en-US" sz="1600" u="none" strike="noStrike" dirty="0" smtClean="0"/>
                        <a:t>Damages (Baht)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70,686,010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357,959,489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2,305,444,733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1,061,187,103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767,535,323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255" marR="9255" marT="9255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91680" y="4653136"/>
          <a:ext cx="5112568" cy="1194435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2532832"/>
                <a:gridCol w="2579736"/>
              </a:tblGrid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Bangkok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Average Accident </a:t>
                      </a:r>
                      <a:r>
                        <a:rPr lang="en-US" sz="1100" u="none" strike="noStrike" dirty="0" smtClean="0"/>
                        <a:t>Value (Baht/Case)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Fatalities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6,190,590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Seriously Injuried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253,098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Minor Injuried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135,014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/>
                        <a:t>Property</a:t>
                      </a:r>
                      <a:r>
                        <a:rPr lang="en-US" sz="1100" u="none" strike="noStrike" baseline="0" dirty="0" smtClean="0"/>
                        <a:t> Damages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127,693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691680" y="3933056"/>
            <a:ext cx="5112568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The Study of Traffic Accident Cost in Thailand (2007)</a:t>
            </a:r>
            <a:endParaRPr lang="th-TH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Accident Cost</a:t>
            </a:r>
            <a:endParaRPr lang="th-TH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95536" y="2250806"/>
          <a:ext cx="8280921" cy="1754258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489646"/>
                <a:gridCol w="1288795"/>
                <a:gridCol w="1322268"/>
                <a:gridCol w="1393404"/>
                <a:gridCol w="1393404"/>
                <a:gridCol w="1393404"/>
              </a:tblGrid>
              <a:tr h="175846">
                <a:tc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2011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2010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2009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2008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2007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758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Fatalities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2,080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2,811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3,584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3,727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4,036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758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Seriously </a:t>
                      </a:r>
                      <a:r>
                        <a:rPr lang="en-US" sz="1400" u="none" strike="noStrike" dirty="0" smtClean="0"/>
                        <a:t>Injuries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73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213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258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330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555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758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Minor </a:t>
                      </a:r>
                      <a:r>
                        <a:rPr lang="en-US" sz="1400" u="none" strike="noStrike" dirty="0" smtClean="0"/>
                        <a:t>Injuries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1,001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 dirty="0"/>
                        <a:t>1,770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2,305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2,626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2,740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758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Damaged cost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5,208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4,731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5,355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6,269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6,465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3350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Total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 dirty="0"/>
                        <a:t>8,362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9,524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11,502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/>
                        <a:t>12,951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u="none" strike="noStrike" dirty="0"/>
                        <a:t>13,797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5536" y="443711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In millions Baht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noFill/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Revenues</a:t>
            </a:r>
            <a:endParaRPr lang="th-TH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Fix Revenues</a:t>
            </a:r>
          </a:p>
          <a:p>
            <a:pPr lvl="1"/>
            <a:r>
              <a:rPr lang="en-US" sz="3200" dirty="0" smtClean="0"/>
              <a:t>Excise Duty on New Vehicles</a:t>
            </a:r>
          </a:p>
          <a:p>
            <a:pPr lvl="1"/>
            <a:r>
              <a:rPr lang="en-US" sz="3200" dirty="0" smtClean="0"/>
              <a:t>Annual Vehicle Tax</a:t>
            </a:r>
          </a:p>
          <a:p>
            <a:r>
              <a:rPr lang="en-US" sz="3600" dirty="0" smtClean="0"/>
              <a:t>Variable Revenues</a:t>
            </a:r>
          </a:p>
          <a:p>
            <a:pPr lvl="1"/>
            <a:r>
              <a:rPr lang="en-US" sz="3200" dirty="0" smtClean="0"/>
              <a:t>Excise Duty on Fuel</a:t>
            </a:r>
          </a:p>
          <a:p>
            <a:pPr lvl="1"/>
            <a:r>
              <a:rPr lang="en-US" sz="3200" dirty="0" smtClean="0"/>
              <a:t>VAT on Fuel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noFill/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Fixed Revenues</a:t>
            </a:r>
            <a:endParaRPr lang="th-TH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Autofit/>
          </a:bodyPr>
          <a:lstStyle/>
          <a:p>
            <a:r>
              <a:rPr lang="en-US" sz="3200" dirty="0" smtClean="0"/>
              <a:t>Excise Duty on New Vehicles (Million Baht)</a:t>
            </a:r>
          </a:p>
          <a:p>
            <a:pPr lvl="1"/>
            <a:endParaRPr lang="en-US" sz="2800" dirty="0" smtClean="0"/>
          </a:p>
          <a:p>
            <a:pPr lvl="1"/>
            <a:endParaRPr lang="en-US" sz="2800" dirty="0" smtClean="0"/>
          </a:p>
          <a:p>
            <a:pPr lvl="1"/>
            <a:endParaRPr lang="en-US" sz="2800" dirty="0" smtClean="0"/>
          </a:p>
          <a:p>
            <a:r>
              <a:rPr lang="en-US" sz="3600" dirty="0" smtClean="0"/>
              <a:t>Annual Vehicle Tax (Million Baht)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9552" y="4005064"/>
          <a:ext cx="8064894" cy="2005720"/>
        </p:xfrm>
        <a:graphic>
          <a:graphicData uri="http://schemas.openxmlformats.org/drawingml/2006/table">
            <a:tbl>
              <a:tblPr firstRow="1">
                <a:tableStyleId>{284E427A-3D55-4303-BF80-6455036E1DE7}</a:tableStyleId>
              </a:tblPr>
              <a:tblGrid>
                <a:gridCol w="3026229"/>
                <a:gridCol w="1007733"/>
                <a:gridCol w="1007733"/>
                <a:gridCol w="1007733"/>
                <a:gridCol w="1007733"/>
                <a:gridCol w="1007733"/>
              </a:tblGrid>
              <a:tr h="130629">
                <a:tc>
                  <a:txBody>
                    <a:bodyPr/>
                    <a:lstStyle/>
                    <a:p>
                      <a:pPr algn="l" fontAlgn="b"/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2011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2010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2009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2008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2007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/>
                        <a:t>Car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9,054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8,335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7,714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7,338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7,030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/>
                        <a:t>Pick-up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1,371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1,322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1,283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1,265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1,257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Taxi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83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78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73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68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64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/>
                        <a:t>Motocycle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520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495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475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466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451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Bus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273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267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251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248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244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Truck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1,534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1,459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1,476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1,472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1,425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Total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12,835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11,956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11,272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10,857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10,470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550" y="1916832"/>
          <a:ext cx="8064898" cy="1256225"/>
        </p:xfrm>
        <a:graphic>
          <a:graphicData uri="http://schemas.openxmlformats.org/drawingml/2006/table">
            <a:tbl>
              <a:tblPr firstRow="1">
                <a:tableStyleId>{284E427A-3D55-4303-BF80-6455036E1DE7}</a:tableStyleId>
              </a:tblPr>
              <a:tblGrid>
                <a:gridCol w="3026228"/>
                <a:gridCol w="1007734"/>
                <a:gridCol w="1007734"/>
                <a:gridCol w="1007734"/>
                <a:gridCol w="1007734"/>
                <a:gridCol w="1007734"/>
              </a:tblGrid>
              <a:tr h="130629">
                <a:tc>
                  <a:txBody>
                    <a:bodyPr/>
                    <a:lstStyle/>
                    <a:p>
                      <a:pPr algn="l" fontAlgn="b"/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2011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2010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2009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2008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2007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Car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22,229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25,272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21,426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35,363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42,623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Pick-up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4,250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3,716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2,844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4,091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4,640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/>
                        <a:t>Motorcycle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305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327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323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/>
                        <a:t>409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/>
                        <a:t>501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875" marR="6875" marT="6875" marB="0" anchor="b"/>
                </a:tc>
              </a:tr>
              <a:tr h="130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Total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26,783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29,315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24,593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39,862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47,764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Variable Revenues</a:t>
            </a:r>
            <a:endParaRPr lang="th-TH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96" y="1268760"/>
            <a:ext cx="39604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parajita" pitchFamily="34" charset="0"/>
                <a:cs typeface="Aparajita" pitchFamily="34" charset="0"/>
              </a:rPr>
              <a:t>QUANTITY (Thousand LITRES) </a:t>
            </a:r>
            <a:endParaRPr lang="th-TH" sz="1600" dirty="0">
              <a:latin typeface="Aparajit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879103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parajita" pitchFamily="34" charset="0"/>
                <a:cs typeface="Aparajita" pitchFamily="34" charset="0"/>
              </a:rPr>
              <a:t>Consumption of Petroleum Products in Bangkok </a:t>
            </a:r>
            <a:endParaRPr lang="th-TH" sz="2400" dirty="0">
              <a:latin typeface="Aparajita" pitchFamily="34" charset="0"/>
            </a:endParaRPr>
          </a:p>
        </p:txBody>
      </p:sp>
      <p:graphicFrame>
        <p:nvGraphicFramePr>
          <p:cNvPr id="10" name="Chart 9"/>
          <p:cNvGraphicFramePr/>
          <p:nvPr/>
        </p:nvGraphicFramePr>
        <p:xfrm>
          <a:off x="179512" y="1628800"/>
          <a:ext cx="871296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0" y="1385392"/>
          <a:ext cx="914400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/>
          <p:cNvSpPr/>
          <p:nvPr/>
        </p:nvSpPr>
        <p:spPr>
          <a:xfrm>
            <a:off x="1403648" y="188640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Aparajita" pitchFamily="34" charset="0"/>
                <a:cs typeface="Aparajita" pitchFamily="34" charset="0"/>
              </a:rPr>
              <a:t>Excise Duty of  Petroleum Products in Bangkok </a:t>
            </a:r>
            <a:endParaRPr lang="th-TH" b="1" dirty="0">
              <a:latin typeface="Aparajit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012666"/>
            <a:ext cx="396044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parajita" pitchFamily="34" charset="0"/>
                <a:cs typeface="Aparajita" pitchFamily="34" charset="0"/>
              </a:rPr>
              <a:t>QUANTITY (Thousand Baht) </a:t>
            </a:r>
            <a:endParaRPr lang="th-TH" sz="2000" dirty="0">
              <a:latin typeface="Aparajit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noFill/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Variable Revenues</a:t>
            </a:r>
            <a:endParaRPr lang="th-TH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83568" y="1484784"/>
          <a:ext cx="7848872" cy="3236595"/>
        </p:xfrm>
        <a:graphic>
          <a:graphicData uri="http://schemas.openxmlformats.org/drawingml/2006/table">
            <a:tbl>
              <a:tblPr firstRow="1">
                <a:tableStyleId>{284E427A-3D55-4303-BF80-6455036E1DE7}</a:tableStyleId>
              </a:tblPr>
              <a:tblGrid>
                <a:gridCol w="1962218"/>
                <a:gridCol w="1962218"/>
                <a:gridCol w="1962218"/>
                <a:gridCol w="1962218"/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/>
                        <a:t>Year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/>
                        <a:t>Excise Duty (Million Baht)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/>
                        <a:t>VAT </a:t>
                      </a:r>
                      <a:endParaRPr lang="en-US" sz="2000" u="none" strike="noStrike" dirty="0" smtClean="0"/>
                    </a:p>
                    <a:p>
                      <a:pPr algn="ctr" fontAlgn="b"/>
                      <a:r>
                        <a:rPr lang="en-US" sz="2000" u="none" strike="noStrike" dirty="0" smtClean="0"/>
                        <a:t>(</a:t>
                      </a:r>
                      <a:r>
                        <a:rPr lang="en-US" sz="2000" u="none" strike="noStrike" dirty="0"/>
                        <a:t>Million Baht)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/>
                        <a:t>Total </a:t>
                      </a:r>
                      <a:endParaRPr lang="en-US" sz="2000" u="none" strike="noStrike" smtClean="0"/>
                    </a:p>
                    <a:p>
                      <a:pPr algn="ctr" fontAlgn="b"/>
                      <a:r>
                        <a:rPr lang="en-US" sz="2000" u="none" strike="noStrike" smtClean="0"/>
                        <a:t>(</a:t>
                      </a:r>
                      <a:r>
                        <a:rPr lang="en-US" sz="2000" u="none" strike="noStrike" dirty="0"/>
                        <a:t>Million Baht)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2006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/>
                        <a:t>22,615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11,056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33,671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2007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/>
                        <a:t>24,044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/>
                        <a:t>11,674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35,718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2008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13,323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/>
                        <a:t>13,197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26,519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2009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36,187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/>
                        <a:t>9,150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/>
                        <a:t>45,337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2010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46,579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10,825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57,404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2011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25,226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/>
                        <a:t>13,701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/>
                        <a:t>38,927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On Average …</a:t>
            </a:r>
            <a:endParaRPr lang="th-TH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23526" y="1268760"/>
          <a:ext cx="8352929" cy="2999760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872210"/>
                <a:gridCol w="1082319"/>
                <a:gridCol w="1349600"/>
                <a:gridCol w="1349600"/>
                <a:gridCol w="1349600"/>
                <a:gridCol w="1349600"/>
              </a:tblGrid>
              <a:tr h="169004">
                <a:tc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2011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2010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2009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2008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2007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</a:tr>
              <a:tr h="1690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latin typeface="+mn-lt"/>
                        </a:rPr>
                        <a:t>Infrastructure Cost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14,484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9,757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13,043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11,883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12,899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</a:tr>
              <a:tr h="1690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latin typeface="+mn-lt"/>
                        </a:rPr>
                        <a:t>Accident Cost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8,362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9,524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11,502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12,951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13,797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</a:tr>
              <a:tr h="1690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latin typeface="+mn-lt"/>
                        </a:rPr>
                        <a:t>Total Cost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22,846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19,281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24,545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24,834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26,696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8895" marR="8895" marT="8895" marB="0" anchor="b"/>
                </a:tc>
              </a:tr>
              <a:tr h="1690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Fixed Revenues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39,618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41,271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35,865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50,719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58,234</a:t>
                      </a:r>
                    </a:p>
                  </a:txBody>
                  <a:tcPr marL="9525" marR="9525" marT="9525" marB="0" anchor="b"/>
                </a:tc>
              </a:tr>
              <a:tr h="1690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Variable Revenues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38,927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57,404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45,337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26,519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35,718</a:t>
                      </a:r>
                    </a:p>
                  </a:txBody>
                  <a:tcPr marL="9525" marR="9525" marT="9525" marB="0" anchor="b"/>
                </a:tc>
              </a:tr>
              <a:tr h="1690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Variable Revenue/Cost Ratio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1.704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2.977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1.847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1.068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1.338</a:t>
                      </a:r>
                    </a:p>
                  </a:txBody>
                  <a:tcPr marL="9525" marR="9525" marT="9525" marB="0" anchor="b"/>
                </a:tc>
              </a:tr>
              <a:tr h="1690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Total Revenue/Cost Ratio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3.438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5.118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3.308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3.110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3.519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95536" y="4523636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the Missing of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Environment Cost / Congestion Cost (MC)</a:t>
            </a:r>
          </a:p>
          <a:p>
            <a:r>
              <a:rPr lang="en-US" sz="2400" dirty="0" smtClean="0"/>
              <a:t>Results Suggested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Accident Cost is significant for the Revenue/Cost Ratio</a:t>
            </a:r>
            <a:endParaRPr lang="th-TH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  <a:latin typeface="+mj-lt"/>
              </a:rPr>
              <a:t>Conclusions</a:t>
            </a:r>
            <a:endParaRPr lang="th-TH" sz="44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4100" dirty="0" smtClean="0">
                <a:solidFill>
                  <a:schemeClr val="tx1"/>
                </a:solidFill>
                <a:latin typeface="+mn-lt"/>
              </a:rPr>
              <a:t>This research presents the concept of marginal social cost in road transport</a:t>
            </a:r>
          </a:p>
          <a:p>
            <a:r>
              <a:rPr lang="en-US" sz="4100" dirty="0" smtClean="0">
                <a:solidFill>
                  <a:schemeClr val="tx1"/>
                </a:solidFill>
                <a:latin typeface="+mn-lt"/>
              </a:rPr>
              <a:t>In order to calculate the marginal cost, longitudinal and detailed data is a necessity.</a:t>
            </a:r>
          </a:p>
          <a:p>
            <a:r>
              <a:rPr lang="en-US" sz="4100" dirty="0" smtClean="0">
                <a:solidFill>
                  <a:schemeClr val="tx1"/>
                </a:solidFill>
                <a:latin typeface="+mn-lt"/>
              </a:rPr>
              <a:t>Due to lack of data, we are able to calculate only (roughly) marginal infrastructure cost.</a:t>
            </a:r>
          </a:p>
          <a:p>
            <a:r>
              <a:rPr lang="en-US" sz="4100" dirty="0" smtClean="0">
                <a:solidFill>
                  <a:schemeClr val="tx1"/>
                </a:solidFill>
                <a:latin typeface="+mn-lt"/>
              </a:rPr>
              <a:t>However, we use the average accident cost as a proxy to the marginal cost.</a:t>
            </a:r>
          </a:p>
          <a:p>
            <a:r>
              <a:rPr lang="en-US" sz="4100" dirty="0" smtClean="0">
                <a:solidFill>
                  <a:schemeClr val="tx1"/>
                </a:solidFill>
                <a:latin typeface="+mn-lt"/>
              </a:rPr>
              <a:t>We then compare the costs and revenues in Bangkok area.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19</a:t>
            </a:fld>
            <a:endParaRPr lang="th-TH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  <a:latin typeface="+mj-lt"/>
              </a:rPr>
              <a:t>Background</a:t>
            </a:r>
            <a:endParaRPr lang="th-TH" sz="44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+mn-lt"/>
              </a:rPr>
              <a:t>Transport creates both benefits and costs.</a:t>
            </a:r>
            <a:endParaRPr lang="th-TH" sz="2400" dirty="0" smtClean="0">
              <a:solidFill>
                <a:schemeClr val="tx1"/>
              </a:solidFill>
              <a:latin typeface="+mn-lt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+mn-lt"/>
              </a:rPr>
              <a:t>One of the key principles in transportation economics: making road users pay for the external costs they cause.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+mn-lt"/>
              </a:rPr>
              <a:t>European countries: issue of marginal cost pricing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+mn-lt"/>
              </a:rPr>
              <a:t>Thailand: road transport users are heavily subsidized by the government budget, with only few toll roads.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+mn-lt"/>
              </a:rPr>
              <a:t>Question that arises: </a:t>
            </a:r>
          </a:p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	</a:t>
            </a:r>
            <a:r>
              <a:rPr lang="en-US" sz="2400" dirty="0" smtClean="0">
                <a:solidFill>
                  <a:srgbClr val="FF0000"/>
                </a:solidFill>
                <a:latin typeface="+mn-lt"/>
              </a:rPr>
              <a:t>Do the road users in Thailand pay more or less on what they impose to the society at large?</a:t>
            </a:r>
          </a:p>
          <a:p>
            <a:endParaRPr lang="th-TH" sz="2800" dirty="0" smtClean="0">
              <a:solidFill>
                <a:schemeClr val="tx1"/>
              </a:solidFill>
            </a:endParaRPr>
          </a:p>
          <a:p>
            <a:pPr lvl="1"/>
            <a:endParaRPr lang="th-TH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  <a:latin typeface="+mj-lt"/>
              </a:rPr>
              <a:t>Remarks</a:t>
            </a:r>
            <a:endParaRPr lang="th-TH" sz="44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4100" dirty="0" smtClean="0">
                <a:solidFill>
                  <a:schemeClr val="tx1"/>
                </a:solidFill>
                <a:latin typeface="+mn-lt"/>
              </a:rPr>
              <a:t>The policy of the excise duty on various fuel types may not consistent with the social cost occurred.</a:t>
            </a:r>
          </a:p>
          <a:p>
            <a:pPr>
              <a:buFont typeface="Wingdings" pitchFamily="2" charset="2"/>
              <a:buNone/>
            </a:pPr>
            <a:endParaRPr lang="en-US" sz="4100" dirty="0" smtClean="0">
              <a:solidFill>
                <a:schemeClr val="tx1"/>
              </a:solidFill>
              <a:latin typeface="+mn-lt"/>
            </a:endParaRPr>
          </a:p>
          <a:p>
            <a:pPr>
              <a:buFont typeface="Wingdings" pitchFamily="2" charset="2"/>
              <a:buNone/>
            </a:pPr>
            <a:r>
              <a:rPr lang="en-US" sz="41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For Future Research</a:t>
            </a:r>
            <a:r>
              <a:rPr lang="en-US" sz="4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:</a:t>
            </a:r>
          </a:p>
          <a:p>
            <a:r>
              <a:rPr lang="en-US" sz="4100" dirty="0" smtClean="0">
                <a:solidFill>
                  <a:schemeClr val="tx1"/>
                </a:solidFill>
                <a:latin typeface="+mn-lt"/>
              </a:rPr>
              <a:t>This topic should be further developed in more detail in many issues, including the marginal accident cost.</a:t>
            </a:r>
          </a:p>
          <a:p>
            <a:r>
              <a:rPr lang="en-US" sz="4100" dirty="0" smtClean="0">
                <a:solidFill>
                  <a:schemeClr val="tx1"/>
                </a:solidFill>
                <a:latin typeface="+mn-lt"/>
              </a:rPr>
              <a:t>Furthermore, the congestion cost should also be discussed, though it will be very difficult.</a:t>
            </a:r>
            <a:endParaRPr lang="th-TH" sz="4100" dirty="0" smtClean="0">
              <a:solidFill>
                <a:schemeClr val="tx1"/>
              </a:solidFill>
              <a:latin typeface="+mn-lt"/>
            </a:endParaRP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20</a:t>
            </a:fld>
            <a:endParaRPr lang="th-TH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  <a:latin typeface="+mj-lt"/>
              </a:rPr>
              <a:t>Research Objectives</a:t>
            </a:r>
            <a:endParaRPr lang="th-TH" sz="44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>
                <a:solidFill>
                  <a:schemeClr val="tx1"/>
                </a:solidFill>
                <a:latin typeface="+mn-lt"/>
              </a:rPr>
              <a:t>To review the concept of marginal cost of road transport including the external costs.</a:t>
            </a:r>
          </a:p>
          <a:p>
            <a:pPr lvl="0"/>
            <a:r>
              <a:rPr lang="en-US" sz="2800" dirty="0" smtClean="0">
                <a:solidFill>
                  <a:schemeClr val="tx1"/>
                </a:solidFill>
                <a:latin typeface="+mn-lt"/>
              </a:rPr>
              <a:t>To define the categories of costs and revenues of road transport in Thailand.</a:t>
            </a:r>
          </a:p>
          <a:p>
            <a:pPr lvl="0"/>
            <a:r>
              <a:rPr lang="en-US" sz="2800" dirty="0" smtClean="0">
                <a:solidFill>
                  <a:schemeClr val="tx1"/>
                </a:solidFill>
                <a:latin typeface="+mn-lt"/>
              </a:rPr>
              <a:t>To compare the marginal costs and the price that road users pay.</a:t>
            </a:r>
          </a:p>
          <a:p>
            <a:r>
              <a:rPr lang="en-US" sz="2800" dirty="0" smtClean="0">
                <a:solidFill>
                  <a:schemeClr val="tx1"/>
                </a:solidFill>
                <a:latin typeface="+mn-lt"/>
              </a:rPr>
              <a:t>To recommend a measure for efficient pricing mechanism.</a:t>
            </a:r>
            <a:endParaRPr lang="th-TH" sz="280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+mj-lt"/>
              </a:rPr>
              <a:t>Marginal Costs and Revenues Categories</a:t>
            </a:r>
            <a:endParaRPr lang="th-TH" sz="4000" dirty="0">
              <a:solidFill>
                <a:srgbClr val="0070C0"/>
              </a:solidFill>
              <a:latin typeface="+mj-lt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67544" y="1404704"/>
          <a:ext cx="8280920" cy="5120640"/>
        </p:xfrm>
        <a:graphic>
          <a:graphicData uri="http://schemas.openxmlformats.org/drawingml/2006/table">
            <a:tbl>
              <a:tblPr/>
              <a:tblGrid>
                <a:gridCol w="2304256"/>
                <a:gridCol w="5976664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MS Mincho"/>
                          <a:cs typeface="Angsana New"/>
                        </a:rPr>
                        <a:t>Category</a:t>
                      </a:r>
                      <a:endParaRPr lang="en-US" sz="2400" dirty="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rial"/>
                          <a:ea typeface="MS Mincho"/>
                          <a:cs typeface="Angsana New"/>
                        </a:rPr>
                        <a:t>Marginal Cost Basis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Cost of capital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Not relevant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Infrastructure costs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Mainly wear &amp; tear costs that can be related to increase vehicle km.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Vehicle operating costs (public transport)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Cost of an additional vehicle km.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MS Mincho"/>
                          <a:cs typeface="Angsana New"/>
                        </a:rPr>
                        <a:t>Congestion</a:t>
                      </a:r>
                      <a:endParaRPr lang="en-US" sz="2400" dirty="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Costs imposed by one user on all other users of the transport system.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Scarcity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Opportunity cost of providing a service that precludes other services being run.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Mohring effect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Benefits of increased service frequencies due to additional vehicle km.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Accidents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External costs of an additional vehicle km, including the increase/decrease in accident risk due to increased traffic.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Environmental costs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Cost of an additional vehicle km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Fuel duties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Revenue associated with an additional vehicle km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Vehicle excise duty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MS Mincho"/>
                          <a:cs typeface="Angsana New"/>
                        </a:rPr>
                        <a:t>Revenue relating to an additional vehicle km – only for those vehicles where an increase in </a:t>
                      </a:r>
                      <a:r>
                        <a:rPr lang="en-US" sz="1600" dirty="0" err="1">
                          <a:latin typeface="Arial"/>
                          <a:ea typeface="MS Mincho"/>
                          <a:cs typeface="Angsana New"/>
                        </a:rPr>
                        <a:t>vkm</a:t>
                      </a:r>
                      <a:r>
                        <a:rPr lang="en-US" sz="1600" dirty="0">
                          <a:latin typeface="Arial"/>
                          <a:ea typeface="MS Mincho"/>
                          <a:cs typeface="Angsana New"/>
                        </a:rPr>
                        <a:t> would result in an expansion of vehicle fleet (e.g. HGVs, PSVs, but not cars, LDVs).</a:t>
                      </a:r>
                      <a:endParaRPr lang="en-US" sz="2400" dirty="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Value added tax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On fuel duties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MS Mincho"/>
                          <a:cs typeface="Angsana New"/>
                        </a:rPr>
                        <a:t>Fares, freight tariffs</a:t>
                      </a:r>
                      <a:endParaRPr lang="en-US" sz="240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MS Mincho"/>
                          <a:cs typeface="Angsana New"/>
                        </a:rPr>
                        <a:t>Associated with an additional vehicle km</a:t>
                      </a:r>
                      <a:endParaRPr lang="en-US" sz="2400" dirty="0">
                        <a:latin typeface="Times New Roman"/>
                        <a:ea typeface="MS Mincho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4</a:t>
            </a:fld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335305" y="1924599"/>
            <a:ext cx="2428892" cy="28995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ounded Rectangle 6"/>
          <p:cNvSpPr/>
          <p:nvPr/>
        </p:nvSpPr>
        <p:spPr>
          <a:xfrm>
            <a:off x="357158" y="4357694"/>
            <a:ext cx="2428892" cy="28575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Rounded Rectangle 7"/>
          <p:cNvSpPr/>
          <p:nvPr/>
        </p:nvSpPr>
        <p:spPr>
          <a:xfrm>
            <a:off x="357158" y="4815743"/>
            <a:ext cx="2428892" cy="25633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Rounded Rectangle 8"/>
          <p:cNvSpPr/>
          <p:nvPr/>
        </p:nvSpPr>
        <p:spPr>
          <a:xfrm>
            <a:off x="342908" y="5085184"/>
            <a:ext cx="2428892" cy="256331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Rounded Rectangle 9"/>
          <p:cNvSpPr/>
          <p:nvPr/>
        </p:nvSpPr>
        <p:spPr>
          <a:xfrm>
            <a:off x="342908" y="5301208"/>
            <a:ext cx="2428892" cy="720080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Rounded Rectangle 10"/>
          <p:cNvSpPr/>
          <p:nvPr/>
        </p:nvSpPr>
        <p:spPr>
          <a:xfrm>
            <a:off x="342908" y="6052989"/>
            <a:ext cx="2428892" cy="256331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Framework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8490117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6</a:t>
            </a:fld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1285852" y="142852"/>
            <a:ext cx="6572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Traffic Volume Result</a:t>
            </a:r>
            <a:endParaRPr lang="th-TH" sz="40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7544" y="1916832"/>
          <a:ext cx="8064900" cy="2825829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800200"/>
                <a:gridCol w="1224136"/>
                <a:gridCol w="1440160"/>
                <a:gridCol w="1224136"/>
                <a:gridCol w="1152128"/>
                <a:gridCol w="1224140"/>
              </a:tblGrid>
              <a:tr h="174434">
                <a:tc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2011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2010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2009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2008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2007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</a:tr>
              <a:tr h="17443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cs typeface="+mn-cs"/>
                        </a:rPr>
                        <a:t>CAR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93,808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85,395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79,752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75,331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71,918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</a:tr>
              <a:tr h="17443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cs typeface="+mn-cs"/>
                        </a:rPr>
                        <a:t>Pick Up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32,640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31,476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31,397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31,350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31,352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</a:tr>
              <a:tr h="17443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cs typeface="+mn-cs"/>
                        </a:rPr>
                        <a:t>Motorcycle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9,994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9,471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9,163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8,926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8,653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</a:tr>
              <a:tr h="17443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cs typeface="+mn-cs"/>
                        </a:rPr>
                        <a:t>TAXI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10,523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10,104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9,407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8,795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8,345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</a:tr>
              <a:tr h="17443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cs typeface="+mn-cs"/>
                        </a:rPr>
                        <a:t>Motorcycle Taxi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2,457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2,568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2,889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3,014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3,053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</a:tr>
              <a:tr h="17443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cs typeface="+mn-cs"/>
                        </a:rPr>
                        <a:t>BUS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2,525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2,418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2,227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2,114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2,048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</a:tr>
              <a:tr h="17443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cs typeface="+mn-cs"/>
                        </a:rPr>
                        <a:t>TRUCK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6,358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5,959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/>
                        <a:t>6,310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6,346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6,195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</a:tr>
              <a:tr h="17443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cs typeface="+mn-cs"/>
                        </a:rPr>
                        <a:t>Total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158,306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147,391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141,145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135,876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u="none" strike="noStrike" dirty="0"/>
                        <a:t>131,564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+mn-cs"/>
                      </a:endParaRPr>
                    </a:p>
                  </a:txBody>
                  <a:tcPr marL="9181" marR="9181" marT="9181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9552" y="5373216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Unit: million vehicle-km.</a:t>
            </a:r>
            <a:endParaRPr lang="th-TH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DE7EB-ABF1-4AD0-850E-34CD394B5098}" type="slidenum">
              <a:rPr lang="th-TH" smtClean="0"/>
              <a:pPr/>
              <a:t>7</a:t>
            </a:fld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1285852" y="142852"/>
            <a:ext cx="6572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Traffic Volume Result</a:t>
            </a:r>
            <a:endParaRPr lang="th-TH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5373216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2011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11560" y="1628800"/>
          <a:ext cx="7920878" cy="2880360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2203554"/>
                <a:gridCol w="1429331"/>
                <a:gridCol w="1429331"/>
                <a:gridCol w="1429331"/>
                <a:gridCol w="1429331"/>
              </a:tblGrid>
              <a:tr h="180975">
                <a:tc>
                  <a:txBody>
                    <a:bodyPr/>
                    <a:lstStyle/>
                    <a:p>
                      <a:pPr algn="l" fontAlgn="b"/>
                      <a:endParaRPr lang="th-TH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/>
                        <a:t>Benzene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Diesel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LPG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CNG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CAR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67.04%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16.48%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14.03%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2.45%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Pick Up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3.32%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91.77%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3.47%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1.45%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Motorcycle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100.00%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0.00%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0.00%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0.00%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TAXI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1.58%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0.00%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38.63%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59.79%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Motorcycle Taxi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100.00%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0.00%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0.00%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0.00%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BUS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0.00%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58.09%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2.24%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39.67%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/>
                        <a:t>TRUCK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0.00%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/>
                        <a:t>95.42%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0.00%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/>
                        <a:t>4.58%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384" y="0"/>
            <a:ext cx="8482136" cy="1143000"/>
          </a:xfrm>
          <a:noFill/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Infrastructure Cost Estimated for Bangkok</a:t>
            </a:r>
            <a:endParaRPr lang="th-TH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553" y="1700808"/>
          <a:ext cx="7920878" cy="3589254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828555"/>
                <a:gridCol w="1748278"/>
                <a:gridCol w="1815654"/>
                <a:gridCol w="1656184"/>
                <a:gridCol w="1872207"/>
              </a:tblGrid>
              <a:tr h="173463">
                <a:tc>
                  <a:txBody>
                    <a:bodyPr/>
                    <a:lstStyle/>
                    <a:p>
                      <a:pPr algn="ctr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/>
                        <a:t>Department of Highways </a:t>
                      </a:r>
                    </a:p>
                    <a:p>
                      <a:pPr algn="ctr" fontAlgn="b"/>
                      <a:r>
                        <a:rPr lang="en-US" sz="1800" u="none" strike="noStrike" dirty="0" smtClean="0"/>
                        <a:t>(Million Baht)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Browallia New"/>
                      </a:endParaRPr>
                    </a:p>
                  </a:txBody>
                  <a:tcPr marL="4014" marR="4014" marT="4014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Department</a:t>
                      </a:r>
                      <a:r>
                        <a:rPr lang="en-US" sz="1800" u="none" strike="noStrike" baseline="0" dirty="0" smtClean="0"/>
                        <a:t> of Rural Highways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(Million Baht)</a:t>
                      </a:r>
                      <a:endParaRPr lang="th-TH" sz="1800" b="1" i="0" u="none" strike="noStrike" dirty="0" smtClean="0">
                        <a:solidFill>
                          <a:srgbClr val="000000"/>
                        </a:solidFill>
                        <a:latin typeface="Browallia New"/>
                      </a:endParaRPr>
                    </a:p>
                  </a:txBody>
                  <a:tcPr marL="4014" marR="4014" marT="401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/>
                        <a:t>Bangkok Metropolitan Administration</a:t>
                      </a:r>
                      <a:r>
                        <a:rPr lang="th-TH" sz="1800" u="none" strike="noStrike" dirty="0" smtClean="0"/>
                        <a:t> (</a:t>
                      </a:r>
                      <a:r>
                        <a:rPr lang="en-US" sz="1800" u="none" strike="noStrike" dirty="0" smtClean="0"/>
                        <a:t>Million Baht</a:t>
                      </a:r>
                      <a:r>
                        <a:rPr lang="th-TH" sz="1800" u="none" strike="noStrike" dirty="0" smtClean="0"/>
                        <a:t>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Browallia New"/>
                      </a:endParaRPr>
                    </a:p>
                  </a:txBody>
                  <a:tcPr marL="4014" marR="4014" marT="401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/>
                        <a:t>Total</a:t>
                      </a:r>
                    </a:p>
                    <a:p>
                      <a:pPr algn="ctr" fontAlgn="b"/>
                      <a:r>
                        <a:rPr lang="en-US" sz="1800" u="none" strike="noStrike" dirty="0" smtClean="0"/>
                        <a:t>(Million Baht)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Browallia New"/>
                      </a:endParaRPr>
                    </a:p>
                  </a:txBody>
                  <a:tcPr marL="4014" marR="4014" marT="4014" marB="0" anchor="b"/>
                </a:tc>
              </a:tr>
              <a:tr h="11770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2004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6,266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3,030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472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9,767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</a:tr>
              <a:tr h="11770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2005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8,878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3,117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264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12,259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</a:tr>
              <a:tr h="11770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2006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7,811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3,777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252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11,839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</a:tr>
              <a:tr h="11770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2007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9,036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3,573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290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12,899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</a:tr>
              <a:tr h="11770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2008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8,117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3,461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306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11,883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</a:tr>
              <a:tr h="11770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2009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8,102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4,474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467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13,043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</a:tr>
              <a:tr h="11770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2010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5,277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4,087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392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9,757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</a:tr>
              <a:tr h="11770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2011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9,489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4,154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/>
                        <a:t>842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/>
                        <a:t>14,484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195" marR="6195" marT="619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noFill/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Marginal Cost – Expressway Section</a:t>
            </a:r>
            <a:endParaRPr lang="th-TH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Simple Cost Function</a:t>
            </a:r>
          </a:p>
          <a:p>
            <a:pPr lvl="1"/>
            <a:r>
              <a:rPr lang="en-US" sz="3200" dirty="0" err="1" smtClean="0"/>
              <a:t>Ln</a:t>
            </a:r>
            <a:r>
              <a:rPr lang="en-US" sz="3200" dirty="0" smtClean="0"/>
              <a:t> (Cost) = a + b </a:t>
            </a:r>
            <a:r>
              <a:rPr lang="en-US" sz="3200" dirty="0" err="1" smtClean="0"/>
              <a:t>Ln</a:t>
            </a:r>
            <a:r>
              <a:rPr lang="en-US" sz="3200" dirty="0" smtClean="0"/>
              <a:t> (Traffic Volume)</a:t>
            </a:r>
          </a:p>
          <a:p>
            <a:r>
              <a:rPr lang="en-US" sz="3600" dirty="0" smtClean="0"/>
              <a:t>Panel Data – 10 Years – 3 Sections</a:t>
            </a:r>
          </a:p>
          <a:p>
            <a:pPr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+---------+--------------+----------------+--------+---------+----------+</a:t>
            </a:r>
          </a:p>
          <a:p>
            <a:pPr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|Variable | Coefficient  | Standard Error |b/</a:t>
            </a:r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St.Er.|P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[|Z|&gt;z] | Mean of X|</a:t>
            </a:r>
          </a:p>
          <a:p>
            <a:pPr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+---------+--------------+----------------+--------+---------+----------+</a:t>
            </a:r>
          </a:p>
          <a:p>
            <a:pPr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VT            1.01283928      .20523989     4.935   .0000    17.6143412</a:t>
            </a:r>
          </a:p>
          <a:p>
            <a:pPr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Constant     -1.63606367     3.61932223     -.452   .6512</a:t>
            </a:r>
          </a:p>
          <a:p>
            <a:pPr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R-squared            =   .5592385 </a:t>
            </a:r>
          </a:p>
          <a:p>
            <a:pPr>
              <a:buNone/>
            </a:pPr>
            <a:endParaRPr lang="en-US" sz="1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3600" dirty="0" smtClean="0"/>
              <a:t>MC (Infrastructure) = 1.0128 Average Cost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TDR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10891</TotalTime>
  <Words>1132</Words>
  <Application>Microsoft Office PowerPoint</Application>
  <PresentationFormat>On-screen Show (4:3)</PresentationFormat>
  <Paragraphs>497</Paragraphs>
  <Slides>20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WhiteTDRI</vt:lpstr>
      <vt:lpstr> Marginal Cost of Road Transport Conceptual Framework and Implication for Bangkok</vt:lpstr>
      <vt:lpstr>Background</vt:lpstr>
      <vt:lpstr>Research Objectives</vt:lpstr>
      <vt:lpstr>Marginal Costs and Revenues Categories</vt:lpstr>
      <vt:lpstr>Research Framework</vt:lpstr>
      <vt:lpstr>Slide 6</vt:lpstr>
      <vt:lpstr>Slide 7</vt:lpstr>
      <vt:lpstr>Infrastructure Cost Estimated for Bangkok</vt:lpstr>
      <vt:lpstr>Marginal Cost – Expressway Section</vt:lpstr>
      <vt:lpstr>Preliminary Results</vt:lpstr>
      <vt:lpstr>Data on Accident</vt:lpstr>
      <vt:lpstr>Accident Cost</vt:lpstr>
      <vt:lpstr>Revenues</vt:lpstr>
      <vt:lpstr>Fixed Revenues</vt:lpstr>
      <vt:lpstr>Variable Revenues</vt:lpstr>
      <vt:lpstr>Slide 16</vt:lpstr>
      <vt:lpstr>Variable Revenues</vt:lpstr>
      <vt:lpstr>On Average …</vt:lpstr>
      <vt:lpstr>Conclusions</vt:lpstr>
      <vt:lpstr>Remarks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XP PRO</dc:creator>
  <cp:lastModifiedBy>Sumeth</cp:lastModifiedBy>
  <cp:revision>1152</cp:revision>
  <dcterms:created xsi:type="dcterms:W3CDTF">2010-11-16T08:36:14Z</dcterms:created>
  <dcterms:modified xsi:type="dcterms:W3CDTF">2012-08-20T03:58:26Z</dcterms:modified>
</cp:coreProperties>
</file>