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notesMasterIdLst>
    <p:notesMasterId r:id="rId26"/>
  </p:notesMasterIdLst>
  <p:handoutMasterIdLst>
    <p:handoutMasterId r:id="rId27"/>
  </p:handoutMasterIdLst>
  <p:sldIdLst>
    <p:sldId id="257" r:id="rId4"/>
    <p:sldId id="279" r:id="rId5"/>
    <p:sldId id="258" r:id="rId6"/>
    <p:sldId id="263" r:id="rId7"/>
    <p:sldId id="264" r:id="rId8"/>
    <p:sldId id="391" r:id="rId9"/>
    <p:sldId id="300" r:id="rId10"/>
    <p:sldId id="395" r:id="rId11"/>
    <p:sldId id="388" r:id="rId12"/>
    <p:sldId id="326" r:id="rId13"/>
    <p:sldId id="332" r:id="rId14"/>
    <p:sldId id="389" r:id="rId15"/>
    <p:sldId id="346" r:id="rId16"/>
    <p:sldId id="452" r:id="rId17"/>
    <p:sldId id="405" r:id="rId18"/>
    <p:sldId id="433" r:id="rId19"/>
    <p:sldId id="371" r:id="rId20"/>
    <p:sldId id="386" r:id="rId21"/>
    <p:sldId id="372" r:id="rId22"/>
    <p:sldId id="272" r:id="rId23"/>
    <p:sldId id="278" r:id="rId24"/>
    <p:sldId id="256" r:id="rId25"/>
  </p:sldIdLst>
  <p:sldSz cx="9144000" cy="6858000" type="screen4x3"/>
  <p:notesSz cx="6884988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0C0C0"/>
    <a:srgbClr val="F8F8F8"/>
    <a:srgbClr val="DDDDDD"/>
    <a:srgbClr val="FFFF00"/>
    <a:srgbClr val="FFFFFF"/>
    <a:srgbClr val="000000"/>
    <a:srgbClr val="93A299"/>
    <a:srgbClr val="E9ECEB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673" autoAdjust="0"/>
  </p:normalViewPr>
  <p:slideViewPr>
    <p:cSldViewPr>
      <p:cViewPr>
        <p:scale>
          <a:sx n="66" d="100"/>
          <a:sy n="66" d="100"/>
        </p:scale>
        <p:origin x="-1338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3860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3494" cy="500536"/>
          </a:xfrm>
          <a:prstGeom prst="rect">
            <a:avLst/>
          </a:prstGeom>
        </p:spPr>
        <p:txBody>
          <a:bodyPr vert="horz" lIns="91961" tIns="45981" rIns="91961" bIns="4598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9901" y="1"/>
            <a:ext cx="2983494" cy="500536"/>
          </a:xfrm>
          <a:prstGeom prst="rect">
            <a:avLst/>
          </a:prstGeom>
        </p:spPr>
        <p:txBody>
          <a:bodyPr vert="horz" lIns="91961" tIns="45981" rIns="91961" bIns="45981" rtlCol="0"/>
          <a:lstStyle>
            <a:lvl1pPr algn="r">
              <a:defRPr sz="1200"/>
            </a:lvl1pPr>
          </a:lstStyle>
          <a:p>
            <a:fld id="{9339284D-0E2F-4624-A96B-93B329D2A079}" type="datetimeFigureOut">
              <a:rPr lang="th-TH" smtClean="0"/>
              <a:t>20/08/55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6579"/>
            <a:ext cx="2983494" cy="500535"/>
          </a:xfrm>
          <a:prstGeom prst="rect">
            <a:avLst/>
          </a:prstGeom>
        </p:spPr>
        <p:txBody>
          <a:bodyPr vert="horz" lIns="91961" tIns="45981" rIns="91961" bIns="4598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9901" y="9516579"/>
            <a:ext cx="2983494" cy="500535"/>
          </a:xfrm>
          <a:prstGeom prst="rect">
            <a:avLst/>
          </a:prstGeom>
        </p:spPr>
        <p:txBody>
          <a:bodyPr vert="horz" lIns="91961" tIns="45981" rIns="91961" bIns="45981" rtlCol="0" anchor="b"/>
          <a:lstStyle>
            <a:lvl1pPr algn="r">
              <a:defRPr sz="1200"/>
            </a:lvl1pPr>
          </a:lstStyle>
          <a:p>
            <a:fld id="{D9ACFB25-740E-4F38-843F-BF98C2996F9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2552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4" cy="500935"/>
          </a:xfrm>
          <a:prstGeom prst="rect">
            <a:avLst/>
          </a:prstGeom>
        </p:spPr>
        <p:txBody>
          <a:bodyPr vert="horz" lIns="91961" tIns="45981" rIns="91961" bIns="4598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9901" y="0"/>
            <a:ext cx="2983494" cy="500935"/>
          </a:xfrm>
          <a:prstGeom prst="rect">
            <a:avLst/>
          </a:prstGeom>
        </p:spPr>
        <p:txBody>
          <a:bodyPr vert="horz" lIns="91961" tIns="45981" rIns="91961" bIns="45981" rtlCol="0"/>
          <a:lstStyle>
            <a:lvl1pPr algn="r">
              <a:defRPr sz="1200"/>
            </a:lvl1pPr>
          </a:lstStyle>
          <a:p>
            <a:fld id="{C6585154-64D4-4959-8DF5-5FED246CEF9E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25" y="750888"/>
            <a:ext cx="5011738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61" tIns="45981" rIns="91961" bIns="4598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499" y="4758889"/>
            <a:ext cx="5507990" cy="4508422"/>
          </a:xfrm>
          <a:prstGeom prst="rect">
            <a:avLst/>
          </a:prstGeom>
        </p:spPr>
        <p:txBody>
          <a:bodyPr vert="horz" lIns="91961" tIns="45981" rIns="91961" bIns="4598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3494" cy="500935"/>
          </a:xfrm>
          <a:prstGeom prst="rect">
            <a:avLst/>
          </a:prstGeom>
        </p:spPr>
        <p:txBody>
          <a:bodyPr vert="horz" lIns="91961" tIns="45981" rIns="91961" bIns="4598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9901" y="9516039"/>
            <a:ext cx="2983494" cy="500935"/>
          </a:xfrm>
          <a:prstGeom prst="rect">
            <a:avLst/>
          </a:prstGeom>
        </p:spPr>
        <p:txBody>
          <a:bodyPr vert="horz" lIns="91961" tIns="45981" rIns="91961" bIns="45981" rtlCol="0" anchor="b"/>
          <a:lstStyle>
            <a:lvl1pPr algn="r">
              <a:defRPr sz="1200"/>
            </a:lvl1pPr>
          </a:lstStyle>
          <a:p>
            <a:fld id="{D3AB61BE-76F0-4F76-9EE7-93D0E0128C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5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35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12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315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B61BE-76F0-4F76-9EE7-93D0E0128C0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625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86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578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88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85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993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63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2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522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3166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321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4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297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77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3012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8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3311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93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081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7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D7250E-5B64-47E0-9B7B-2C7DEAD25ABD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BF00306-25A8-469A-A0AF-CD558DED49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7E68E-B0C9-4ED1-BCFC-C3BACECB3A1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20/08/55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E5C26-DBDE-40B3-9D84-3B685EF023F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8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1.wdp"/><Relationship Id="rId7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popular-science.net/wp-content/uploads/2010/12/climate-chan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95"/>
            <a:ext cx="9144000" cy="686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9400" y="2819400"/>
            <a:ext cx="61269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2"/>
                </a:solidFill>
                <a:latin typeface="Comic Sans MS" pitchFamily="66" charset="0"/>
              </a:rPr>
              <a:t>How climate change would impact </a:t>
            </a:r>
            <a:endParaRPr lang="en-US" sz="2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chemeClr val="bg2"/>
                </a:solidFill>
                <a:latin typeface="Comic Sans MS" pitchFamily="66" charset="0"/>
              </a:rPr>
              <a:t>transport </a:t>
            </a:r>
            <a:r>
              <a:rPr lang="en-US" sz="2800" b="1" dirty="0">
                <a:solidFill>
                  <a:schemeClr val="bg2"/>
                </a:solidFill>
                <a:latin typeface="Comic Sans MS" pitchFamily="66" charset="0"/>
              </a:rPr>
              <a:t>system of Thailand: </a:t>
            </a:r>
            <a:endParaRPr lang="en-US" sz="2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chemeClr val="bg2"/>
                </a:solidFill>
                <a:latin typeface="Comic Sans MS" pitchFamily="66" charset="0"/>
              </a:rPr>
              <a:t>Adaptation That </a:t>
            </a:r>
            <a:r>
              <a:rPr lang="en-US" sz="2800" b="1" dirty="0">
                <a:solidFill>
                  <a:schemeClr val="bg2"/>
                </a:solidFill>
                <a:latin typeface="Comic Sans MS" pitchFamily="66" charset="0"/>
              </a:rPr>
              <a:t>Thai engineers </a:t>
            </a:r>
            <a:endParaRPr lang="en-US" sz="2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chemeClr val="bg2"/>
                </a:solidFill>
                <a:latin typeface="Comic Sans MS" pitchFamily="66" charset="0"/>
              </a:rPr>
              <a:t>and </a:t>
            </a:r>
            <a:r>
              <a:rPr lang="en-US" sz="2800" b="1" dirty="0">
                <a:solidFill>
                  <a:schemeClr val="bg2"/>
                </a:solidFill>
                <a:latin typeface="Comic Sans MS" pitchFamily="66" charset="0"/>
              </a:rPr>
              <a:t>planners should aware of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6248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24/08/2012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457200"/>
            <a:ext cx="25769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92D050"/>
                </a:solidFill>
                <a:latin typeface="Rockwell Condensed" pitchFamily="18" charset="0"/>
              </a:rPr>
              <a:t>CLIMATE CHANGE</a:t>
            </a:r>
            <a:endParaRPr lang="th-TH" sz="3200" dirty="0">
              <a:solidFill>
                <a:srgbClr val="92D050"/>
              </a:solidFill>
              <a:latin typeface="Rockwell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4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1" y="838200"/>
            <a:ext cx="9125749" cy="6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 descr="http://www.asphaltwa.com/wp-content/uploads/2010/09/ruttin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51" y="-36616"/>
            <a:ext cx="2701082" cy="3605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1" descr="http://sealcoatindy.com/wp-content/uploads/2011/10/crack-repair-indianapolis-banner-300x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5575" y="4823361"/>
            <a:ext cx="2712850" cy="2034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04663"/>
            <a:ext cx="8229600" cy="533400"/>
          </a:xfrm>
          <a:solidFill>
            <a:srgbClr val="FFFF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Example of impacts from change </a:t>
            </a:r>
            <a:r>
              <a:rPr lang="en-US" b="1" dirty="0">
                <a:solidFill>
                  <a:schemeClr val="tx1"/>
                </a:solidFill>
              </a:rPr>
              <a:t>in Temperature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53000" y="1219200"/>
            <a:ext cx="4191000" cy="3352800"/>
          </a:xfrm>
          <a:prstGeom prst="roundRect">
            <a:avLst/>
          </a:prstGeom>
          <a:solidFill>
            <a:schemeClr val="accent2">
              <a:alpha val="51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1"/>
                </a:solidFill>
              </a:rPr>
              <a:t>For examples;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Failure </a:t>
            </a:r>
            <a:r>
              <a:rPr lang="en-US" b="1" dirty="0">
                <a:solidFill>
                  <a:schemeClr val="tx1"/>
                </a:solidFill>
              </a:rPr>
              <a:t>from prolonged high </a:t>
            </a:r>
            <a:r>
              <a:rPr lang="en-US" b="1" dirty="0" smtClean="0">
                <a:solidFill>
                  <a:schemeClr val="tx1"/>
                </a:solidFill>
              </a:rPr>
              <a:t>temperatures</a:t>
            </a:r>
            <a:endParaRPr lang="en-US" b="1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More road </a:t>
            </a:r>
            <a:r>
              <a:rPr lang="en-US" b="1" dirty="0" smtClean="0">
                <a:solidFill>
                  <a:schemeClr val="tx1"/>
                </a:solidFill>
              </a:rPr>
              <a:t>incidents/accidents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More traffic delay</a:t>
            </a:r>
            <a:endParaRPr lang="en-US" b="1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More delay </a:t>
            </a:r>
            <a:r>
              <a:rPr lang="en-US" b="1" dirty="0" smtClean="0">
                <a:solidFill>
                  <a:schemeClr val="tx1"/>
                </a:solidFill>
              </a:rPr>
              <a:t>in construction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Lifetime of the </a:t>
            </a:r>
            <a:r>
              <a:rPr lang="en-US" b="1" dirty="0" smtClean="0">
                <a:solidFill>
                  <a:schemeClr val="tx1"/>
                </a:solidFill>
              </a:rPr>
              <a:t>vehicle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etc.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www.siamreptile.com/webboard/post_webboard_03/1251733346_509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86" y="4823361"/>
            <a:ext cx="2915952" cy="203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9600" y="312420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Rutting</a:t>
            </a:r>
            <a:endParaRPr lang="th-TH" dirty="0"/>
          </a:p>
        </p:txBody>
      </p:sp>
      <p:sp>
        <p:nvSpPr>
          <p:cNvPr id="14" name="Rectangle 13"/>
          <p:cNvSpPr/>
          <p:nvPr/>
        </p:nvSpPr>
        <p:spPr>
          <a:xfrm>
            <a:off x="4740810" y="6359029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Crack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 descr="http://www.worldculturepictorial.com/images/content_2/causing_transport%20chaos_buckling_rail-lin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36" y="4846262"/>
            <a:ext cx="2891043" cy="1988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97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3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57200"/>
            <a:ext cx="9105900" cy="6400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0" y="6477000"/>
            <a:ext cx="3048000" cy="304800"/>
          </a:xfrm>
          <a:prstGeom prst="roundRect">
            <a:avLst/>
          </a:prstGeom>
          <a:gradFill>
            <a:gsLst>
              <a:gs pos="0">
                <a:schemeClr val="accent1">
                  <a:tint val="50000"/>
                  <a:shade val="86000"/>
                  <a:satMod val="140000"/>
                  <a:alpha val="66000"/>
                </a:schemeClr>
              </a:gs>
              <a:gs pos="45000">
                <a:schemeClr val="accent1">
                  <a:tint val="48000"/>
                  <a:satMod val="150000"/>
                </a:schemeClr>
              </a:gs>
              <a:gs pos="100000">
                <a:schemeClr val="accent1">
                  <a:tint val="28000"/>
                  <a:satMod val="16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Swept away of rock/stone under railroad</a:t>
            </a:r>
            <a:endParaRPr lang="th-TH" sz="1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1066801"/>
            <a:ext cx="2974142" cy="198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304800" y="2590800"/>
            <a:ext cx="2971800" cy="330277"/>
          </a:xfrm>
          <a:prstGeom prst="roundRect">
            <a:avLst/>
          </a:prstGeom>
          <a:gradFill>
            <a:gsLst>
              <a:gs pos="0">
                <a:schemeClr val="accent1">
                  <a:tint val="50000"/>
                  <a:shade val="86000"/>
                  <a:satMod val="140000"/>
                  <a:alpha val="66000"/>
                </a:schemeClr>
              </a:gs>
              <a:gs pos="45000">
                <a:schemeClr val="accent1">
                  <a:tint val="48000"/>
                  <a:satMod val="150000"/>
                </a:schemeClr>
              </a:gs>
              <a:gs pos="100000">
                <a:schemeClr val="accent1">
                  <a:tint val="28000"/>
                  <a:satMod val="16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FF0000"/>
                </a:solidFill>
              </a:rPr>
              <a:t>Traveling </a:t>
            </a:r>
            <a:r>
              <a:rPr lang="en-US" sz="1400" b="1" dirty="0" smtClean="0">
                <a:solidFill>
                  <a:srgbClr val="FF0000"/>
                </a:solidFill>
              </a:rPr>
              <a:t>is more </a:t>
            </a:r>
            <a:r>
              <a:rPr lang="en-US" sz="1400" b="1" dirty="0">
                <a:solidFill>
                  <a:srgbClr val="FF0000"/>
                </a:solidFill>
              </a:rPr>
              <a:t>difficult. </a:t>
            </a:r>
            <a:endParaRPr lang="th-TH" sz="1400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546" y="4547141"/>
            <a:ext cx="3436454" cy="2245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news.mthai.com/wp-content/uploads/2011/09/5oze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31293" y="915192"/>
            <a:ext cx="2326507" cy="174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http://www.pompernpong.net/board/index.php?action=dlattach;topic=2640.0;attach=36850;ima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66294">
            <a:off x="4047598" y="5196858"/>
            <a:ext cx="2465169" cy="1644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8" y="2819400"/>
            <a:ext cx="2941122" cy="1955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5181600" y="1219200"/>
            <a:ext cx="3886200" cy="32766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</a:rPr>
              <a:t>For examples;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Sediment </a:t>
            </a:r>
            <a:r>
              <a:rPr lang="en-US" sz="1600" dirty="0">
                <a:solidFill>
                  <a:srgbClr val="FF0000"/>
                </a:solidFill>
              </a:rPr>
              <a:t>/ sand make shallower water channel. Hard for </a:t>
            </a:r>
            <a:r>
              <a:rPr lang="en-US" sz="1600" dirty="0" smtClean="0">
                <a:solidFill>
                  <a:srgbClr val="FF0000"/>
                </a:solidFill>
              </a:rPr>
              <a:t>Draining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Swept away of rock/stone under railroad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Traveling to bus stop/station is a more difficult. </a:t>
            </a:r>
            <a:endParaRPr lang="en-US" sz="16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Transportation </a:t>
            </a:r>
            <a:r>
              <a:rPr lang="en-US" sz="1600" dirty="0">
                <a:solidFill>
                  <a:srgbClr val="FF0000"/>
                </a:solidFill>
              </a:rPr>
              <a:t>are inconvenience/ delay </a:t>
            </a:r>
            <a:endParaRPr lang="en-US" sz="16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Construction </a:t>
            </a:r>
            <a:r>
              <a:rPr lang="en-US" sz="1600" dirty="0">
                <a:solidFill>
                  <a:srgbClr val="FF0000"/>
                </a:solidFill>
              </a:rPr>
              <a:t>is interrupted - delayed.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Supply chains are </a:t>
            </a:r>
            <a:r>
              <a:rPr lang="en-US" sz="1600" dirty="0">
                <a:solidFill>
                  <a:srgbClr val="FF0000"/>
                </a:solidFill>
              </a:rPr>
              <a:t>interrupted.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85800"/>
          </a:xfrm>
          <a:solidFill>
            <a:srgbClr val="FFFF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Example of </a:t>
            </a:r>
            <a:r>
              <a:rPr lang="en-US" b="1" dirty="0" smtClean="0">
                <a:solidFill>
                  <a:schemeClr val="tx1"/>
                </a:solidFill>
              </a:rPr>
              <a:t> impacts </a:t>
            </a:r>
            <a:r>
              <a:rPr lang="en-US" b="1" dirty="0">
                <a:solidFill>
                  <a:schemeClr val="tx1"/>
                </a:solidFill>
              </a:rPr>
              <a:t>from </a:t>
            </a:r>
            <a:r>
              <a:rPr lang="en-US" b="1" dirty="0" smtClean="0">
                <a:solidFill>
                  <a:schemeClr val="tx1"/>
                </a:solidFill>
              </a:rPr>
              <a:t>rain </a:t>
            </a:r>
            <a:r>
              <a:rPr lang="en-US" b="1" dirty="0">
                <a:solidFill>
                  <a:schemeClr val="tx1"/>
                </a:solidFill>
              </a:rPr>
              <a:t>and flood</a:t>
            </a:r>
            <a:endParaRPr lang="th-TH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7141"/>
            <a:ext cx="3106545" cy="2329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18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29" y="1979"/>
            <a:ext cx="4564414" cy="687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38591" y="2362200"/>
            <a:ext cx="7582392" cy="2200275"/>
          </a:xfrm>
          <a:solidFill>
            <a:srgbClr val="DDDDDD">
              <a:alpha val="36078"/>
            </a:srgbClr>
          </a:solidFill>
        </p:spPr>
        <p:txBody>
          <a:bodyPr>
            <a:normAutofit/>
          </a:bodyPr>
          <a:lstStyle/>
          <a:p>
            <a:r>
              <a:rPr lang="en-US" sz="4000" dirty="0" smtClean="0"/>
              <a:t>4.2.2 Examples of Impacts </a:t>
            </a:r>
            <a:r>
              <a:rPr lang="en-US" sz="4000" dirty="0"/>
              <a:t>of the identified climate change to public</a:t>
            </a:r>
            <a:endParaRPr lang="th-TH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623236"/>
            <a:ext cx="3200400" cy="2234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217" y="1979"/>
            <a:ext cx="2426783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67" y="0"/>
            <a:ext cx="3408432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92" y="0"/>
            <a:ext cx="2298225" cy="15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4876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“3,648</a:t>
            </a:r>
            <a:r>
              <a:rPr lang="en-US" dirty="0" smtClean="0"/>
              <a:t> </a:t>
            </a:r>
            <a:r>
              <a:rPr lang="en-US" dirty="0"/>
              <a:t>samples of road users were collected from five large provinces in 5 regions of Thailand, including Bangkok, Chiang Mai, </a:t>
            </a:r>
            <a:r>
              <a:rPr lang="en-US" dirty="0" err="1"/>
              <a:t>NakhonRatchasima</a:t>
            </a:r>
            <a:r>
              <a:rPr lang="en-US" dirty="0"/>
              <a:t>, </a:t>
            </a:r>
            <a:r>
              <a:rPr lang="en-US" dirty="0" err="1"/>
              <a:t>Cholburi</a:t>
            </a:r>
            <a:r>
              <a:rPr lang="en-US" dirty="0"/>
              <a:t>, and </a:t>
            </a:r>
            <a:r>
              <a:rPr lang="en-US" dirty="0" err="1"/>
              <a:t>Nakhonsithammarat</a:t>
            </a:r>
            <a:r>
              <a:rPr lang="en-US" dirty="0" smtClean="0"/>
              <a:t>.”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604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5192076"/>
            <a:ext cx="2476500" cy="164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5248275"/>
            <a:ext cx="214630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2" y="5248274"/>
            <a:ext cx="1341438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4.2.2 Impact summary</a:t>
            </a:r>
            <a:endParaRPr lang="th-TH" sz="44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075560"/>
              </p:ext>
            </p:extLst>
          </p:nvPr>
        </p:nvGraphicFramePr>
        <p:xfrm>
          <a:off x="0" y="1371600"/>
          <a:ext cx="8877301" cy="3797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/>
                <a:gridCol w="914400"/>
                <a:gridCol w="990600"/>
                <a:gridCol w="914400"/>
                <a:gridCol w="990600"/>
                <a:gridCol w="3009901"/>
              </a:tblGrid>
              <a:tr h="2637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Travel Behavior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Impact (Percent)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5543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Q1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Q2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Q3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Remark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263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Pedestrian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49.10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Cordia New"/>
                        </a:rPr>
                        <a:t>67.10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74.70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70.90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C00000"/>
                          </a:solidFill>
                        </a:rPr>
                        <a:t>“Decrease in travel demand in 4 road user groups (30-80%)”</a:t>
                      </a:r>
                      <a:endParaRPr lang="en-US" sz="16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263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Bicycle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53.60</a:t>
                      </a:r>
                      <a:endParaRPr lang="en-US" sz="12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Cordia New"/>
                        </a:rPr>
                        <a:t>69.20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62.70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79.10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</a:tr>
              <a:tr h="38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Bus and Song Taew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31.50</a:t>
                      </a:r>
                      <a:endParaRPr lang="en-US" sz="12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Cordia New"/>
                        </a:rPr>
                        <a:t>39.50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67.50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53.90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</a:tr>
              <a:tr h="263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Motorcycle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41.90</a:t>
                      </a:r>
                      <a:endParaRPr lang="en-US" sz="12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Cordia New"/>
                        </a:rPr>
                        <a:t>58.50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55.60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64.20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</a:tr>
              <a:tr h="263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Personal Car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33.50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Cordia New"/>
                        </a:rPr>
                        <a:t>30.50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Cordia New"/>
                          <a:sym typeface="Wingdings"/>
                        </a:rPr>
                        <a:t>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55.60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32.30*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“Decreased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</a:rPr>
                        <a:t>in travel demand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due to flooding by 55% (Q3)”</a:t>
                      </a:r>
                      <a:endParaRPr lang="en-US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</a:tr>
              <a:tr h="263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BTS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69.10</a:t>
                      </a:r>
                      <a:endParaRPr lang="en-US" sz="1600" b="1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80.30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80.30</a:t>
                      </a:r>
                      <a:endParaRPr lang="en-US" sz="1600" b="1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“Mostly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 u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sed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 as the same (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Cordia New"/>
                        </a:rPr>
                        <a:t>&gt;70-90)”</a:t>
                      </a:r>
                      <a:endParaRPr lang="en-US" sz="12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5257800"/>
            <a:ext cx="4576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= used as the same and change behavior</a:t>
            </a:r>
            <a:endParaRPr lang="th-T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257800"/>
            <a:ext cx="2505623" cy="166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68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286000"/>
            <a:ext cx="7772400" cy="2286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4.3.1 Example Of Adaptations </a:t>
            </a:r>
            <a:r>
              <a:rPr lang="en-US" sz="2800" dirty="0"/>
              <a:t>and suggestions from traffic and transportation authorities’ </a:t>
            </a:r>
            <a:r>
              <a:rPr lang="en-US" sz="2800" dirty="0" smtClean="0"/>
              <a:t>staff and Experts</a:t>
            </a:r>
            <a:endParaRPr lang="th-TH" sz="2800" dirty="0"/>
          </a:p>
        </p:txBody>
      </p:sp>
      <p:sp>
        <p:nvSpPr>
          <p:cNvPr id="2" name="Rectangle 1"/>
          <p:cNvSpPr/>
          <p:nvPr/>
        </p:nvSpPr>
        <p:spPr>
          <a:xfrm>
            <a:off x="1143000" y="4827918"/>
            <a:ext cx="3230372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Temperature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Precipitation&amp; Flood</a:t>
            </a:r>
            <a:endParaRPr lang="th-TH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1447800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/>
              <a:t>4.3 “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Explore</a:t>
            </a:r>
            <a:r>
              <a:rPr lang="en-US" sz="4000" dirty="0" smtClean="0"/>
              <a:t>” </a:t>
            </a:r>
            <a:r>
              <a:rPr lang="en-US" sz="2800" dirty="0" smtClean="0"/>
              <a:t>transport </a:t>
            </a:r>
            <a:r>
              <a:rPr lang="en-US" sz="2800" dirty="0" err="1"/>
              <a:t>knowledges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33570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501924"/>
              </p:ext>
            </p:extLst>
          </p:nvPr>
        </p:nvGraphicFramePr>
        <p:xfrm>
          <a:off x="-36286" y="0"/>
          <a:ext cx="9144000" cy="6873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190"/>
                <a:gridCol w="4214810"/>
              </a:tblGrid>
              <a:tr h="563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C00000"/>
                          </a:solidFill>
                          <a:effectLst/>
                        </a:rPr>
                        <a:t>High Temperature Effect </a:t>
                      </a:r>
                      <a:endParaRPr lang="th-TH" sz="32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Adaptation</a:t>
                      </a:r>
                      <a:endParaRPr lang="th-TH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1392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Asphalt Pavement: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Crack, Rutting, etc.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Improve Asphalt property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New Design Standard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Cool Pavements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Using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oncrete pavement,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etc.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7409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spc="-100" baseline="0" dirty="0" smtClean="0">
                          <a:solidFill>
                            <a:schemeClr val="tx1"/>
                          </a:solidFill>
                          <a:effectLst/>
                        </a:rPr>
                        <a:t>Cracked concrete around the expansion joints</a:t>
                      </a:r>
                      <a:endParaRPr lang="th-TH" sz="2000" b="0" spc="-100" baseline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The Ply-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</a:rPr>
                        <a:t>Krete</a:t>
                      </a:r>
                      <a:r>
                        <a:rPr lang="en-US" sz="2000" b="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®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Bridge Joints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180" dirty="0" smtClean="0">
                          <a:solidFill>
                            <a:schemeClr val="tx1"/>
                          </a:solidFill>
                          <a:effectLst/>
                        </a:rPr>
                        <a:t> Bridge Elastomeric  expansion joint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414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Rail-track deformities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Continuous welded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5209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spc="-140" dirty="0" smtClean="0">
                          <a:solidFill>
                            <a:schemeClr val="tx1"/>
                          </a:solidFill>
                          <a:effectLst/>
                        </a:rPr>
                        <a:t>Runway</a:t>
                      </a:r>
                      <a:r>
                        <a:rPr lang="en-US" sz="2000" b="0" spc="-14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0" spc="-140" dirty="0" smtClean="0">
                          <a:solidFill>
                            <a:schemeClr val="tx1"/>
                          </a:solidFill>
                          <a:effectLst/>
                        </a:rPr>
                        <a:t>Concrete Pavement joint expansion</a:t>
                      </a: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23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0" spc="-230" dirty="0" err="1" smtClean="0">
                          <a:solidFill>
                            <a:schemeClr val="tx1"/>
                          </a:solidFill>
                          <a:effectLst/>
                        </a:rPr>
                        <a:t>Delastic</a:t>
                      </a:r>
                      <a:r>
                        <a:rPr lang="en-US" sz="2000" b="0" spc="-23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®</a:t>
                      </a:r>
                      <a:r>
                        <a:rPr lang="en-US" sz="2000" b="0" spc="-230" dirty="0" smtClean="0">
                          <a:solidFill>
                            <a:schemeClr val="tx1"/>
                          </a:solidFill>
                          <a:effectLst/>
                        </a:rPr>
                        <a:t> Preformed Pavement Seals 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414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Public Transport Facilities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effect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 Air conditioned bus stations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7409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Decreased lifetime of Vehicle</a:t>
                      </a:r>
                    </a:p>
                    <a:p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180" dirty="0" smtClean="0">
                          <a:solidFill>
                            <a:schemeClr val="tx1"/>
                          </a:solidFill>
                          <a:effectLst/>
                        </a:rPr>
                        <a:t> The Aerodynamic design solution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180" dirty="0" smtClean="0">
                          <a:solidFill>
                            <a:schemeClr val="tx1"/>
                          </a:solidFill>
                          <a:effectLst/>
                        </a:rPr>
                        <a:t> System design and Material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481169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Private car users Increased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220" dirty="0" smtClean="0">
                          <a:solidFill>
                            <a:schemeClr val="tx1"/>
                          </a:solidFill>
                          <a:effectLst/>
                        </a:rPr>
                        <a:t> I </a:t>
                      </a:r>
                      <a:r>
                        <a:rPr lang="en-US" sz="2000" b="0" spc="-220" dirty="0" err="1" smtClean="0">
                          <a:solidFill>
                            <a:schemeClr val="tx1"/>
                          </a:solidFill>
                          <a:effectLst/>
                        </a:rPr>
                        <a:t>mprove</a:t>
                      </a:r>
                      <a:r>
                        <a:rPr lang="en-US" sz="2000" b="0" spc="-220" dirty="0" smtClean="0">
                          <a:solidFill>
                            <a:schemeClr val="tx1"/>
                          </a:solidFill>
                          <a:effectLst/>
                        </a:rPr>
                        <a:t> Public Transport and Network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10669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</a:rPr>
                        <a:t>Incident &amp; Traffic jam</a:t>
                      </a: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spc="-100" dirty="0" smtClean="0">
                          <a:solidFill>
                            <a:schemeClr val="tx1"/>
                          </a:solidFill>
                          <a:effectLst/>
                        </a:rPr>
                        <a:t> Emergency Service  Improvement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spc="-100" dirty="0" smtClean="0">
                          <a:solidFill>
                            <a:schemeClr val="tx1"/>
                          </a:solidFill>
                          <a:effectLst/>
                        </a:rPr>
                        <a:t>  Information system Improvement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spc="-100" dirty="0" smtClean="0">
                          <a:solidFill>
                            <a:schemeClr val="tx1"/>
                          </a:solidFill>
                          <a:effectLst/>
                        </a:rPr>
                        <a:t>  Incident Management</a:t>
                      </a:r>
                      <a:endParaRPr lang="th-TH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5209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</a:rPr>
                        <a:t>Operators be more exhausted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</a:rPr>
                        <a:t>  ITS and other technologies</a:t>
                      </a:r>
                      <a:endParaRPr lang="th-TH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8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705400"/>
              </p:ext>
            </p:extLst>
          </p:nvPr>
        </p:nvGraphicFramePr>
        <p:xfrm>
          <a:off x="3629" y="0"/>
          <a:ext cx="9144000" cy="6857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58"/>
                <a:gridCol w="5214942"/>
              </a:tblGrid>
              <a:tr h="4447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effectLst/>
                        </a:rPr>
                        <a:t>Precipitation&amp;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effectLst/>
                        </a:rPr>
                        <a:t>Flood Effect </a:t>
                      </a:r>
                      <a:endParaRPr lang="th-TH" sz="2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Adaptation</a:t>
                      </a:r>
                      <a:endParaRPr lang="th-TH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1612633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 smtClean="0">
                          <a:effectLst/>
                        </a:rPr>
                        <a:t>More Flooding area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2400" b="0" spc="-23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Develop Flood Map &amp; Blue Spot Model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spc="-23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increase reservoir capacity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dredging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water drainage</a:t>
                      </a:r>
                      <a:r>
                        <a:rPr lang="en-US" sz="2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infrastructure</a:t>
                      </a:r>
                      <a:endParaRPr lang="th-TH" sz="2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8537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</a:rPr>
                        <a:t>Road &amp; Structural Damage</a:t>
                      </a: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Protect  infrastructure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Develop Evacuation planning </a:t>
                      </a:r>
                      <a:endParaRPr lang="th-TH" sz="2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5054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</a:rPr>
                        <a:t>Public transport facilities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Re-Design Bus stop/Terminal</a:t>
                      </a:r>
                      <a:endParaRPr lang="th-TH" sz="2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12331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</a:rPr>
                        <a:t>Vehicle Damage</a:t>
                      </a: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Develop </a:t>
                      </a:r>
                      <a:r>
                        <a:rPr lang="en-US" sz="24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Ampfibious</a:t>
                      </a: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bus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Climate chamber (Test Climate Effect V.S </a:t>
                      </a:r>
                      <a:r>
                        <a:rPr lang="en-US" sz="2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Operation&amp; service of Vehicle)</a:t>
                      </a:r>
                      <a:endParaRPr lang="th-TH" sz="24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  <a:tr h="474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</a:rPr>
                        <a:t>Traffic jam &amp; Delay</a:t>
                      </a: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Develop Route map and Information</a:t>
                      </a:r>
                      <a:endParaRPr lang="th-TH" sz="2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alpha val="74000"/>
                      </a:schemeClr>
                    </a:solidFill>
                  </a:tcPr>
                </a:tc>
              </a:tr>
              <a:tr h="12331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</a:rPr>
                        <a:t>Construction Delay/Stop</a:t>
                      </a: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Applied </a:t>
                      </a:r>
                      <a:r>
                        <a:rPr lang="en-US" sz="2400" b="0" spc="-18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“Modular construction techniques”</a:t>
                      </a:r>
                      <a:endParaRPr lang="th-TH" sz="2400" b="0" spc="-18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Redirection the construction materials transport</a:t>
                      </a:r>
                      <a:endParaRPr lang="th-TH" sz="2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6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65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4"/>
            <a:ext cx="7086600" cy="680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280" y="0"/>
            <a:ext cx="4551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4306480" cy="3048000"/>
          </a:xfrm>
          <a:solidFill>
            <a:schemeClr val="bg1">
              <a:lumMod val="50000"/>
              <a:lumOff val="50000"/>
              <a:alpha val="44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4.3.2 Adaptations </a:t>
            </a:r>
            <a:r>
              <a:rPr lang="en-US" sz="4000" dirty="0">
                <a:solidFill>
                  <a:schemeClr val="tx1"/>
                </a:solidFill>
              </a:rPr>
              <a:t>of people’s travel behaviors to global warming</a:t>
            </a:r>
            <a:endParaRPr lang="th-TH" sz="40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29" y="3429000"/>
            <a:ext cx="4572000" cy="17543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3000"/>
                </a:schemeClr>
              </a:gs>
              <a:gs pos="4500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tint val="28000"/>
                  <a:satMod val="160000"/>
                </a:schemeClr>
              </a:gs>
            </a:gsLst>
            <a:path path="circle">
              <a:fillToRect l="100000" t="100000" r="100000" b="100000"/>
            </a:path>
          </a:gradFill>
        </p:spPr>
        <p:txBody>
          <a:bodyPr>
            <a:spAutoFit/>
          </a:bodyPr>
          <a:lstStyle/>
          <a:p>
            <a:pPr lvl="0" algn="just"/>
            <a:r>
              <a:rPr lang="en-US" b="1" u="sng" dirty="0" smtClean="0">
                <a:solidFill>
                  <a:schemeClr val="bg2"/>
                </a:solidFill>
                <a:ea typeface="Tahoma" pitchFamily="34" charset="0"/>
                <a:cs typeface="Tahoma" pitchFamily="34" charset="0"/>
              </a:rPr>
              <a:t>TEMPERATURE  IMPACTS:</a:t>
            </a:r>
          </a:p>
          <a:p>
            <a:pPr lvl="0" algn="just"/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“Majority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of 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road users adapted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their travel behaviors to other aspects i.e.,</a:t>
            </a:r>
            <a:r>
              <a:rPr lang="th-TH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using umbrella, putting sun block lotion, wearing long-sleeve shirt, etc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following by 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change to other modes.”</a:t>
            </a:r>
            <a:endParaRPr lang="en-US" b="1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28029" y="5055099"/>
            <a:ext cx="4572000" cy="17543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3000"/>
                </a:schemeClr>
              </a:gs>
              <a:gs pos="4500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tint val="28000"/>
                  <a:satMod val="160000"/>
                </a:schemeClr>
              </a:gs>
            </a:gsLst>
            <a:path path="circle">
              <a:fillToRect l="100000" t="100000" r="100000" b="100000"/>
            </a:path>
          </a:gradFill>
        </p:spPr>
        <p:txBody>
          <a:bodyPr>
            <a:spAutoFit/>
          </a:bodyPr>
          <a:lstStyle/>
          <a:p>
            <a:pPr lvl="0" algn="just"/>
            <a:r>
              <a:rPr lang="en-US" b="1" u="sng" dirty="0" smtClean="0">
                <a:solidFill>
                  <a:schemeClr val="bg2"/>
                </a:solidFill>
                <a:ea typeface="Tahoma" pitchFamily="34" charset="0"/>
                <a:cs typeface="Tahoma" pitchFamily="34" charset="0"/>
              </a:rPr>
              <a:t>RAIN and FLOOD</a:t>
            </a:r>
          </a:p>
          <a:p>
            <a:pPr lvl="0" algn="just"/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“Majority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of 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road users adapted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their travel behaviors to other aspects i.e.,</a:t>
            </a:r>
            <a:r>
              <a:rPr lang="th-TH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wearing boots, avoiding floods, migrating, etc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 following </a:t>
            </a:r>
            <a:r>
              <a:rPr lang="en-US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by </a:t>
            </a:r>
            <a:r>
              <a:rPr lang="en-US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change to other modes.”</a:t>
            </a:r>
            <a:endParaRPr lang="en-US" b="1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5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3200" dirty="0" smtClean="0"/>
              <a:t>4.3.3 Suggestions </a:t>
            </a:r>
            <a:r>
              <a:rPr lang="en-US" sz="3200" dirty="0"/>
              <a:t>to government/municipalities from public sector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b="1" dirty="0"/>
              <a:t>Transportation systems management</a:t>
            </a:r>
            <a:endParaRPr lang="en-US" sz="2600" b="1" dirty="0" smtClean="0"/>
          </a:p>
          <a:p>
            <a:pPr lvl="1"/>
            <a:r>
              <a:rPr lang="en-US" dirty="0" smtClean="0"/>
              <a:t>Improving </a:t>
            </a:r>
            <a:r>
              <a:rPr lang="en-US" dirty="0"/>
              <a:t>traffic management more efficiently</a:t>
            </a:r>
            <a:endParaRPr lang="en-US" sz="1600" dirty="0"/>
          </a:p>
          <a:p>
            <a:pPr lvl="1"/>
            <a:r>
              <a:rPr lang="en-US" dirty="0"/>
              <a:t>Increasing the number of roadside pavilions (for pedestrians/bicycle/motorcycle users)</a:t>
            </a:r>
            <a:endParaRPr lang="en-US" sz="1600" dirty="0"/>
          </a:p>
          <a:p>
            <a:pPr lvl="1"/>
            <a:r>
              <a:rPr lang="en-US" dirty="0"/>
              <a:t>Providing good quality sidewalks, increasing sidewalk width, conducting bridges with roofs, and determining sale or merchandise prohibited in sidewalk areas</a:t>
            </a:r>
            <a:endParaRPr lang="en-US" sz="1600" dirty="0"/>
          </a:p>
          <a:p>
            <a:pPr lvl="1"/>
            <a:r>
              <a:rPr lang="en-US" dirty="0"/>
              <a:t>Promoting the use of public transportation i.e., expanding metro lines and providing 24 hours service stations</a:t>
            </a:r>
            <a:r>
              <a:rPr lang="th-TH" dirty="0"/>
              <a:t>/</a:t>
            </a:r>
            <a:r>
              <a:rPr lang="en-US" dirty="0"/>
              <a:t> increasing number of bogies </a:t>
            </a:r>
            <a:r>
              <a:rPr lang="th-TH" dirty="0"/>
              <a:t>/ </a:t>
            </a:r>
            <a:r>
              <a:rPr lang="en-US" dirty="0"/>
              <a:t>reducing BTS ticket prices</a:t>
            </a:r>
            <a:r>
              <a:rPr lang="th-TH" dirty="0"/>
              <a:t>/ </a:t>
            </a:r>
            <a:r>
              <a:rPr lang="en-US" dirty="0"/>
              <a:t>providing free BTS tickets for students/ elderly people/ monks </a:t>
            </a:r>
            <a:r>
              <a:rPr lang="th-TH" dirty="0"/>
              <a:t>/</a:t>
            </a:r>
            <a:r>
              <a:rPr lang="en-US" dirty="0"/>
              <a:t> increasing number of song-</a:t>
            </a:r>
            <a:r>
              <a:rPr lang="en-US" dirty="0" err="1"/>
              <a:t>taews</a:t>
            </a:r>
            <a:r>
              <a:rPr lang="en-US" dirty="0"/>
              <a:t>/vans/buses/air buses with good condition and/or reducing ticket prices</a:t>
            </a:r>
            <a:endParaRPr lang="en-US" sz="1600" dirty="0"/>
          </a:p>
          <a:p>
            <a:pPr lvl="1"/>
            <a:r>
              <a:rPr lang="en-US" dirty="0"/>
              <a:t>Reducing expressway tolls</a:t>
            </a:r>
            <a:endParaRPr lang="en-US" sz="1600" dirty="0"/>
          </a:p>
          <a:p>
            <a:pPr lvl="1"/>
            <a:r>
              <a:rPr lang="en-US" dirty="0"/>
              <a:t>Issuing laws for controlling motorcycle taxi stations  </a:t>
            </a:r>
            <a:endParaRPr lang="en-US" sz="1600" dirty="0"/>
          </a:p>
          <a:p>
            <a:pPr lvl="1"/>
            <a:r>
              <a:rPr lang="en-US" dirty="0"/>
              <a:t>Determining ‘car-free road’ or ‘car free day’</a:t>
            </a:r>
            <a:endParaRPr lang="en-US" sz="1600" dirty="0"/>
          </a:p>
          <a:p>
            <a:pPr lvl="1"/>
            <a:r>
              <a:rPr lang="en-US" dirty="0"/>
              <a:t>Expanding roads/</a:t>
            </a:r>
            <a:r>
              <a:rPr lang="en-US" dirty="0" err="1"/>
              <a:t>sois</a:t>
            </a:r>
            <a:r>
              <a:rPr lang="en-US" dirty="0"/>
              <a:t> width with good quality</a:t>
            </a:r>
            <a:endParaRPr lang="en-US" sz="1600" dirty="0"/>
          </a:p>
          <a:p>
            <a:pPr lvl="1"/>
            <a:r>
              <a:rPr lang="en-US" dirty="0"/>
              <a:t>Conducting bicycle/motorcycle </a:t>
            </a:r>
            <a:r>
              <a:rPr lang="en-US" dirty="0" smtClean="0"/>
              <a:t>lanes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136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4.3.3 Suggestions </a:t>
            </a:r>
            <a:r>
              <a:rPr lang="en-US" sz="3200" dirty="0"/>
              <a:t>to government/municipalities from public </a:t>
            </a:r>
            <a:r>
              <a:rPr lang="en-US" sz="3200" dirty="0" smtClean="0"/>
              <a:t>sector </a:t>
            </a:r>
            <a:r>
              <a:rPr lang="en-US" sz="3200" dirty="0"/>
              <a:t>(</a:t>
            </a:r>
            <a:r>
              <a:rPr lang="en-US" sz="3200" dirty="0" err="1"/>
              <a:t>cont</a:t>
            </a:r>
            <a:r>
              <a:rPr lang="en-US" sz="3200" dirty="0"/>
              <a:t>) </a:t>
            </a:r>
            <a:endParaRPr lang="th-TH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Global warming management</a:t>
            </a:r>
            <a:endParaRPr lang="en-US" sz="1800" b="1" dirty="0"/>
          </a:p>
          <a:p>
            <a:pPr lvl="1"/>
            <a:r>
              <a:rPr lang="en-US" dirty="0"/>
              <a:t>Providing deforestation campaigns</a:t>
            </a:r>
            <a:endParaRPr lang="en-US" sz="1600" dirty="0"/>
          </a:p>
          <a:p>
            <a:pPr lvl="1"/>
            <a:r>
              <a:rPr lang="en-US" dirty="0"/>
              <a:t>Increasingly planting trees on road shoulder </a:t>
            </a:r>
            <a:endParaRPr lang="en-US" sz="1600" dirty="0"/>
          </a:p>
          <a:p>
            <a:pPr lvl="1"/>
            <a:r>
              <a:rPr lang="en-US" dirty="0"/>
              <a:t>Increasing the number of parks</a:t>
            </a:r>
            <a:endParaRPr lang="en-US" sz="1600" dirty="0"/>
          </a:p>
          <a:p>
            <a:pPr lvl="0"/>
            <a:r>
              <a:rPr lang="en-US" b="1" dirty="0"/>
              <a:t>Flood severity management</a:t>
            </a:r>
            <a:endParaRPr lang="en-US" sz="1800" b="1" dirty="0"/>
          </a:p>
          <a:p>
            <a:pPr lvl="1"/>
            <a:r>
              <a:rPr lang="en-US" dirty="0"/>
              <a:t>Conducting flood protection measures i.e., building/cleaning drainage pipes, building flood tunnels/ the Monkey Cheeks project (</a:t>
            </a:r>
            <a:r>
              <a:rPr lang="en-US" dirty="0" err="1"/>
              <a:t>Kaem</a:t>
            </a:r>
            <a:r>
              <a:rPr lang="en-US" dirty="0"/>
              <a:t> Ling)/ dams for water reserve.</a:t>
            </a:r>
            <a:endParaRPr lang="en-US" sz="1600" dirty="0"/>
          </a:p>
          <a:p>
            <a:pPr lvl="1"/>
            <a:r>
              <a:rPr lang="en-US" dirty="0"/>
              <a:t>Providing more public boats together with rescue center to adequately give food, water and medicines during a flood.</a:t>
            </a:r>
            <a:endParaRPr lang="en-US" sz="1600" dirty="0"/>
          </a:p>
          <a:p>
            <a:pPr lvl="1"/>
            <a:r>
              <a:rPr lang="en-US" dirty="0"/>
              <a:t>Improving public relations during a crisis. </a:t>
            </a:r>
            <a:endParaRPr lang="en-US" sz="1600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8944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0" b="14964"/>
          <a:stretch/>
        </p:blipFill>
        <p:spPr bwMode="auto">
          <a:xfrm>
            <a:off x="-30480" y="-70280"/>
            <a:ext cx="9174480" cy="692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648200"/>
            <a:ext cx="3450986" cy="219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</a:rPr>
              <a:t>Contents</a:t>
            </a:r>
            <a:endParaRPr lang="th-TH" sz="4800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626" y="4724400"/>
            <a:ext cx="319437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1" y="4724400"/>
            <a:ext cx="2945975" cy="22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3407568"/>
          </a:xfrm>
          <a:solidFill>
            <a:srgbClr val="E9ECEB">
              <a:alpha val="60000"/>
            </a:srgbClr>
          </a:solidFill>
        </p:spPr>
        <p:txBody>
          <a:bodyPr>
            <a:normAutofit fontScale="77500" lnSpcReduction="20000"/>
          </a:bodyPr>
          <a:lstStyle/>
          <a:p>
            <a:pPr marL="457200" indent="-457200">
              <a:lnSpc>
                <a:spcPct val="150000"/>
              </a:lnSpc>
              <a:buClrTx/>
              <a:buFont typeface="+mj-lt"/>
              <a:buAutoNum type="arabicPeriod"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</a:rPr>
              <a:t>Background</a:t>
            </a:r>
          </a:p>
          <a:p>
            <a:pPr marL="457200" indent="-457200">
              <a:lnSpc>
                <a:spcPct val="150000"/>
              </a:lnSpc>
              <a:buClrTx/>
              <a:buFont typeface="+mj-lt"/>
              <a:buAutoNum type="arabicPeriod"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</a:rPr>
              <a:t>Objective</a:t>
            </a:r>
          </a:p>
          <a:p>
            <a:pPr marL="457200" indent="-457200">
              <a:lnSpc>
                <a:spcPct val="150000"/>
              </a:lnSpc>
              <a:buClrTx/>
              <a:buFont typeface="+mj-lt"/>
              <a:buAutoNum type="arabicPeriod"/>
            </a:pPr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Research methods/Techniques</a:t>
            </a:r>
            <a:endParaRPr lang="en-US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ClrTx/>
              <a:buFont typeface="+mj-lt"/>
              <a:buAutoNum type="arabicPeriod"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</a:rPr>
              <a:t>Research finding</a:t>
            </a:r>
            <a:endParaRPr lang="en-US" sz="3600" dirty="0">
              <a:solidFill>
                <a:schemeClr val="tx2">
                  <a:lumMod val="50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ClrTx/>
              <a:buFont typeface="+mj-lt"/>
              <a:buAutoNum type="arabicPeriod"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</a:rPr>
              <a:t>Future tasks</a:t>
            </a:r>
            <a:endParaRPr lang="th-TH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4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Develop adaptation planning framework for transport engineers</a:t>
            </a:r>
          </a:p>
          <a:p>
            <a:pPr marL="788670" lvl="1" indent="-514350"/>
            <a:endParaRPr lang="en-US" dirty="0" smtClean="0"/>
          </a:p>
          <a:p>
            <a:pPr marL="788670" lvl="1" indent="-514350"/>
            <a:r>
              <a:rPr lang="en-US" dirty="0" smtClean="0"/>
              <a:t>Adaptation of theories and practices for transport authorities</a:t>
            </a:r>
          </a:p>
          <a:p>
            <a:pPr marL="788670" lvl="1" indent="-514350"/>
            <a:r>
              <a:rPr lang="en-US" dirty="0" smtClean="0"/>
              <a:t>Various aspects (maintenance, operation, design, planning, </a:t>
            </a:r>
            <a:r>
              <a:rPr lang="en-US" dirty="0" err="1" smtClean="0"/>
              <a:t>ems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How?</a:t>
            </a:r>
          </a:p>
          <a:p>
            <a:pPr marL="788670" lvl="1" indent="-514350"/>
            <a:r>
              <a:rPr lang="en-US" dirty="0" smtClean="0"/>
              <a:t>Summarize from 3</a:t>
            </a:r>
            <a:r>
              <a:rPr lang="en-US" baseline="30000" dirty="0" smtClean="0"/>
              <a:t>rd</a:t>
            </a:r>
            <a:r>
              <a:rPr lang="en-US" dirty="0" smtClean="0"/>
              <a:t> step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When?  </a:t>
            </a:r>
          </a:p>
          <a:p>
            <a:pPr lvl="2"/>
            <a:r>
              <a:rPr lang="en-US" dirty="0" smtClean="0"/>
              <a:t>1 month (Aug 2012)</a:t>
            </a:r>
          </a:p>
        </p:txBody>
      </p:sp>
      <p:sp>
        <p:nvSpPr>
          <p:cNvPr id="2" name="Rectangle 1"/>
          <p:cNvSpPr/>
          <p:nvPr/>
        </p:nvSpPr>
        <p:spPr>
          <a:xfrm>
            <a:off x="381000" y="663714"/>
            <a:ext cx="45720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b="1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5. Future Tasks</a:t>
            </a:r>
            <a:endParaRPr lang="th-TH" sz="4000" b="1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565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Potential results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5">
              <a:buNone/>
            </a:pP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1371599"/>
          <a:ext cx="259080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700"/>
                <a:gridCol w="647700"/>
                <a:gridCol w="647700"/>
                <a:gridCol w="647700"/>
              </a:tblGrid>
              <a:tr h="314770"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Issues involved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Experience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Literature/</a:t>
                      </a:r>
                    </a:p>
                    <a:p>
                      <a:r>
                        <a:rPr lang="en-US" sz="1000" dirty="0" smtClean="0"/>
                        <a:t>Theory</a:t>
                      </a:r>
                      <a:endParaRPr lang="th-TH" sz="1000" dirty="0"/>
                    </a:p>
                  </a:txBody>
                  <a:tcPr/>
                </a:tc>
              </a:tr>
              <a:tr h="31477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Public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Pedestrian, Bicyclist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314770"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Public</a:t>
                      </a:r>
                      <a:r>
                        <a:rPr lang="en-US" sz="1000" baseline="0" dirty="0" smtClean="0"/>
                        <a:t> transit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314770"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Cars/Motorcycle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193705"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Residents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31477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Infrastructure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Planning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193705"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Designing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193705"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Operating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</a:tr>
              <a:tr h="435836">
                <a:tc>
                  <a:txBody>
                    <a:bodyPr/>
                    <a:lstStyle/>
                    <a:p>
                      <a:endParaRPr lang="th-TH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Maintenance/</a:t>
                      </a:r>
                    </a:p>
                    <a:p>
                      <a:r>
                        <a:rPr lang="en-US" sz="1000" dirty="0" smtClean="0"/>
                        <a:t>EMS</a:t>
                      </a:r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19600" y="1371600"/>
            <a:ext cx="442512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/>
              <a:t>ADAPTAION PLANNING FRAMEWORK</a:t>
            </a:r>
          </a:p>
          <a:p>
            <a:endParaRPr lang="en-US" b="1" smtClean="0"/>
          </a:p>
          <a:p>
            <a:r>
              <a:rPr lang="en-US" b="1" smtClean="0"/>
              <a:t>Planning</a:t>
            </a:r>
            <a:endParaRPr lang="en-US" b="1" dirty="0" smtClean="0"/>
          </a:p>
          <a:p>
            <a:r>
              <a:rPr lang="en-US" dirty="0" smtClean="0"/>
              <a:t>-&gt; </a:t>
            </a:r>
            <a:r>
              <a:rPr lang="en-US" smtClean="0"/>
              <a:t>national gov. </a:t>
            </a:r>
            <a:endParaRPr lang="en-US" dirty="0" smtClean="0"/>
          </a:p>
          <a:p>
            <a:r>
              <a:rPr lang="en-US" dirty="0" smtClean="0"/>
              <a:t>-&gt; </a:t>
            </a:r>
            <a:r>
              <a:rPr lang="en-US" dirty="0" err="1" smtClean="0"/>
              <a:t>gov</a:t>
            </a:r>
            <a:r>
              <a:rPr lang="en-US" dirty="0" smtClean="0"/>
              <a:t> agencies</a:t>
            </a:r>
          </a:p>
          <a:p>
            <a:endParaRPr lang="en-US" dirty="0" smtClean="0"/>
          </a:p>
          <a:p>
            <a:r>
              <a:rPr lang="en-US" b="1" dirty="0" smtClean="0"/>
              <a:t>Designing </a:t>
            </a:r>
          </a:p>
          <a:p>
            <a:r>
              <a:rPr lang="en-US" dirty="0" smtClean="0"/>
              <a:t>-&gt; Gov agencies </a:t>
            </a:r>
          </a:p>
          <a:p>
            <a:endParaRPr lang="en-US" dirty="0" smtClean="0"/>
          </a:p>
          <a:p>
            <a:endParaRPr lang="en-US" b="1" dirty="0" smtClean="0"/>
          </a:p>
          <a:p>
            <a:r>
              <a:rPr lang="en-US" b="1" smtClean="0"/>
              <a:t>Operation</a:t>
            </a:r>
            <a:endParaRPr lang="en-US" b="1" dirty="0" smtClean="0"/>
          </a:p>
          <a:p>
            <a:r>
              <a:rPr lang="en-US" smtClean="0"/>
              <a:t>-&gt; </a:t>
            </a:r>
            <a:r>
              <a:rPr lang="en-US" dirty="0" smtClean="0"/>
              <a:t>Operators (</a:t>
            </a:r>
            <a:r>
              <a:rPr lang="en-US" dirty="0" err="1" smtClean="0"/>
              <a:t>gov</a:t>
            </a:r>
            <a:r>
              <a:rPr lang="en-US" dirty="0" smtClean="0"/>
              <a:t>, public)</a:t>
            </a:r>
          </a:p>
          <a:p>
            <a:endParaRPr lang="en-US" dirty="0" smtClean="0"/>
          </a:p>
          <a:p>
            <a:r>
              <a:rPr lang="en-US" b="1" dirty="0" smtClean="0"/>
              <a:t>Maintenance</a:t>
            </a:r>
          </a:p>
          <a:p>
            <a:r>
              <a:rPr lang="en-US" dirty="0" smtClean="0"/>
              <a:t>-&gt; Government  (</a:t>
            </a:r>
            <a:r>
              <a:rPr lang="en-US" dirty="0" err="1" smtClean="0"/>
              <a:t>gov</a:t>
            </a:r>
            <a:r>
              <a:rPr lang="en-US" dirty="0" smtClean="0"/>
              <a:t>, public)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8" name="Right Arrow 7"/>
          <p:cNvSpPr/>
          <p:nvPr/>
        </p:nvSpPr>
        <p:spPr>
          <a:xfrm>
            <a:off x="3276600" y="2590800"/>
            <a:ext cx="978408" cy="48463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limatiscvlilebebi.files.wordpress.com/2011/04/climate_chan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"/>
          <a:stretch/>
        </p:blipFill>
        <p:spPr bwMode="auto">
          <a:xfrm>
            <a:off x="25399" y="1"/>
            <a:ext cx="91186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6068" y="762000"/>
            <a:ext cx="3639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Thirayoot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Limanond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762000"/>
            <a:ext cx="3243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Sittha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Jaensirisak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1613" y="1838980"/>
            <a:ext cx="3793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Varameth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Vichiensan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1295400"/>
            <a:ext cx="3259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Sumet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Ongkittikul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2514600"/>
            <a:ext cx="46586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FFFF00"/>
                </a:solidFill>
              </a:rPr>
              <a:t>Thank you </a:t>
            </a:r>
            <a:endParaRPr lang="en-US" sz="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93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http://3.bp.blogspot.com/_4uye_ibjjN4/TVC9z8H882I/AAAAAAAAAB4/ZtybU-M3kYE/s1600/Thai_flood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33400"/>
            <a:ext cx="36195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atic.guim.co.uk/sys-images/Environment/Pix/pictures/2011/01/17/bike-rain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9100"/>
            <a:ext cx="43815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thirdage.com/files/originals/pedestrians-walk-through-snow-storm-chicago-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733800"/>
            <a:ext cx="3933825" cy="28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t1.gstatic.com/images?q=tbn:ANd9GcS3vQAuk4G76QQXTqvoeQn234QjhzIsGuR3K3d-voYGFV-MO5GCztVMcNoq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2" y="1625599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luftigwarren.com/images/thumbs/road_crac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4333875"/>
            <a:ext cx="2406650" cy="240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wwwdelivery.superstock.com/WI/223/1436/PreviewComp/SuperStock_1436R-2695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333375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gcaptain.com/maritime/blog/wp-content/uploads/2009/01/cruising-nightmare-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388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www.whdh.com/images/news_articles/389x205/061004_plane_loga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800" y="0"/>
            <a:ext cx="491620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photos.igougo.com/images/p93661-Chicago-Walkway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3536950" cy="2656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us.123rf.com/400wm/400/400/ia64/ia641002/ia64100200045/6419556-burning-fire-smoke-firefighter-emergency-servic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2552699"/>
            <a:ext cx="64579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://english.ruvr.ru/data/2011/09/13/1254222147/4highres_0000040265777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3955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0" y="2590800"/>
            <a:ext cx="9144001" cy="1333500"/>
          </a:xfrm>
          <a:prstGeom prst="rect">
            <a:avLst/>
          </a:prstGeom>
          <a:solidFill>
            <a:srgbClr val="A6A6A6">
              <a:alpha val="52157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dirty="0" smtClean="0"/>
              <a:t>1. Background</a:t>
            </a:r>
            <a:endParaRPr lang="th-TH" sz="7200" dirty="0"/>
          </a:p>
        </p:txBody>
      </p:sp>
    </p:spTree>
    <p:extLst>
      <p:ext uri="{BB962C8B-B14F-4D97-AF65-F5344CB8AC3E}">
        <p14:creationId xmlns:p14="http://schemas.microsoft.com/office/powerpoint/2010/main" val="379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2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2. Objectives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Gather and summarize the current knowledge on the projection of weather and climate change specific to Thailand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/>
              <a:t>Develop knowledge management of Thai authorities and select groups </a:t>
            </a:r>
            <a:r>
              <a:rPr lang="en-US" dirty="0" smtClean="0"/>
              <a:t>of </a:t>
            </a:r>
            <a:r>
              <a:rPr lang="en-US" dirty="0"/>
              <a:t>people for the climate change impacts on transport and possible counter </a:t>
            </a:r>
            <a:r>
              <a:rPr lang="en-US" dirty="0" smtClean="0"/>
              <a:t>measures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Gather the current knowledge, researches, theories, standards, practices that facilitate safe and efficient transport in Thailand under the climate change </a:t>
            </a:r>
            <a:r>
              <a:rPr lang="en-US" dirty="0" smtClean="0"/>
              <a:t>phenomenon</a:t>
            </a:r>
          </a:p>
          <a:p>
            <a:pPr lvl="0"/>
            <a:endParaRPr lang="en-US" dirty="0"/>
          </a:p>
          <a:p>
            <a:r>
              <a:rPr lang="en-US" dirty="0"/>
              <a:t>Develop appropriate adaptation planning framework for Thai transport engineers</a:t>
            </a:r>
          </a:p>
        </p:txBody>
      </p:sp>
    </p:spTree>
    <p:extLst>
      <p:ext uri="{BB962C8B-B14F-4D97-AF65-F5344CB8AC3E}">
        <p14:creationId xmlns:p14="http://schemas.microsoft.com/office/powerpoint/2010/main" val="1659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3. Research methods/Techniques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b="1" dirty="0" smtClean="0"/>
              <a:t>Knowledge Management</a:t>
            </a:r>
          </a:p>
          <a:p>
            <a:pPr lvl="0"/>
            <a:r>
              <a:rPr lang="en-US" dirty="0" smtClean="0"/>
              <a:t>Seasoned specialists who are responsible for planning, designing, operating and maintaining traffic and transport system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Academia who give lectures and conduct researches for so many years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Normal people who travel on a daily basis</a:t>
            </a:r>
          </a:p>
          <a:p>
            <a:pPr lvl="0"/>
            <a:endParaRPr lang="en-US" dirty="0" smtClean="0"/>
          </a:p>
          <a:p>
            <a:r>
              <a:rPr lang="en-US" dirty="0"/>
              <a:t>Literature </a:t>
            </a:r>
            <a:r>
              <a:rPr lang="en-US" dirty="0" smtClean="0"/>
              <a:t>review (textbooks, study reports, research papers)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64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903" r="11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มนมุมสี่เหลี่ยมหนึ่งมุม 10"/>
          <p:cNvSpPr/>
          <p:nvPr/>
        </p:nvSpPr>
        <p:spPr>
          <a:xfrm>
            <a:off x="0" y="5445224"/>
            <a:ext cx="7812360" cy="1412776"/>
          </a:xfrm>
          <a:prstGeom prst="round1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7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4. </a:t>
            </a:r>
            <a:r>
              <a:rPr lang="en-US" sz="7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Research Finding</a:t>
            </a:r>
            <a:r>
              <a:rPr lang="en-US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endParaRPr lang="th-TH" sz="2800" dirty="0">
              <a:solidFill>
                <a:prstClr val="white"/>
              </a:solidFill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2790056" y="2586607"/>
            <a:ext cx="3563888" cy="3356993"/>
          </a:xfrm>
          <a:prstGeom prst="ellipse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14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prstClr val="white"/>
                </a:solidFill>
              </a:rPr>
              <a:t>4.2 “</a:t>
            </a:r>
            <a:r>
              <a:rPr lang="en-US" sz="4000" b="1" dirty="0" smtClean="0">
                <a:solidFill>
                  <a:prstClr val="white"/>
                </a:solidFill>
              </a:rPr>
              <a:t>Identify</a:t>
            </a:r>
            <a:r>
              <a:rPr lang="en-US" sz="4000" dirty="0" smtClean="0">
                <a:solidFill>
                  <a:prstClr val="white"/>
                </a:solidFill>
              </a:rPr>
              <a:t>”</a:t>
            </a:r>
          </a:p>
          <a:p>
            <a:pPr algn="ctr"/>
            <a:r>
              <a:rPr lang="en-US" sz="2800" dirty="0">
                <a:solidFill>
                  <a:prstClr val="white"/>
                </a:solidFill>
              </a:rPr>
              <a:t>impacts</a:t>
            </a:r>
            <a:endParaRPr lang="th-TH" sz="2800" dirty="0">
              <a:solidFill>
                <a:prstClr val="white"/>
              </a:solidFill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5004048" y="105385"/>
            <a:ext cx="3528392" cy="3368556"/>
          </a:xfrm>
          <a:prstGeom prst="ellipse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14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prstClr val="white"/>
                </a:solidFill>
              </a:rPr>
              <a:t>4.3 “</a:t>
            </a:r>
            <a:r>
              <a:rPr lang="en-US" sz="4000" b="1" dirty="0">
                <a:solidFill>
                  <a:prstClr val="white"/>
                </a:solidFill>
              </a:rPr>
              <a:t>Explore</a:t>
            </a:r>
            <a:r>
              <a:rPr lang="en-US" sz="4000" dirty="0">
                <a:solidFill>
                  <a:prstClr val="white"/>
                </a:solidFill>
              </a:rPr>
              <a:t>”</a:t>
            </a:r>
          </a:p>
          <a:p>
            <a:pPr algn="ctr"/>
            <a:r>
              <a:rPr lang="en-US" sz="3200" dirty="0">
                <a:solidFill>
                  <a:prstClr val="white"/>
                </a:solidFill>
              </a:rPr>
              <a:t>transport </a:t>
            </a:r>
            <a:r>
              <a:rPr lang="en-US" sz="3200" dirty="0" err="1">
                <a:solidFill>
                  <a:prstClr val="white"/>
                </a:solidFill>
              </a:rPr>
              <a:t>knowledges</a:t>
            </a:r>
            <a:endParaRPr lang="th-TH" sz="3200" dirty="0">
              <a:solidFill>
                <a:prstClr val="white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539551" y="33377"/>
            <a:ext cx="3645291" cy="3422047"/>
          </a:xfrm>
          <a:prstGeom prst="ellipse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27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prstClr val="black"/>
                </a:solidFill>
              </a:rPr>
              <a:t>4.1 “</a:t>
            </a:r>
            <a:r>
              <a:rPr lang="en-US" sz="4000" b="1" dirty="0">
                <a:solidFill>
                  <a:prstClr val="black"/>
                </a:solidFill>
              </a:rPr>
              <a:t>Study</a:t>
            </a:r>
            <a:r>
              <a:rPr lang="en-US" sz="4000" dirty="0">
                <a:solidFill>
                  <a:prstClr val="black"/>
                </a:solidFill>
              </a:rPr>
              <a:t>”</a:t>
            </a:r>
          </a:p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Of Climate </a:t>
            </a:r>
            <a:r>
              <a:rPr lang="en-US" sz="2800" dirty="0">
                <a:solidFill>
                  <a:prstClr val="black"/>
                </a:solidFill>
              </a:rPr>
              <a:t>Change</a:t>
            </a:r>
          </a:p>
          <a:p>
            <a:pPr algn="ctr"/>
            <a:endParaRPr lang="th-TH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4.1 Expected climate </a:t>
            </a:r>
            <a:r>
              <a:rPr lang="en-US" dirty="0"/>
              <a:t>change </a:t>
            </a:r>
            <a:r>
              <a:rPr lang="en-US" dirty="0" smtClean="0"/>
              <a:t>in Thailand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b="1" u="sng" dirty="0" smtClean="0">
                <a:solidFill>
                  <a:srgbClr val="FF0000"/>
                </a:solidFill>
              </a:rPr>
              <a:t>Variables</a:t>
            </a:r>
            <a:r>
              <a:rPr lang="en-US" b="1" u="sng" dirty="0">
                <a:solidFill>
                  <a:srgbClr val="FF0000"/>
                </a:solidFill>
              </a:rPr>
              <a:t> related to temperature.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- </a:t>
            </a:r>
            <a:r>
              <a:rPr lang="en-US" dirty="0"/>
              <a:t>Increase in the highest temperature during the summer by 4 </a:t>
            </a:r>
            <a:r>
              <a:rPr lang="en-US" dirty="0">
                <a:sym typeface="Symbol"/>
              </a:rPr>
              <a:t></a:t>
            </a:r>
            <a:r>
              <a:rPr lang="en-US" dirty="0"/>
              <a:t>C in all regions of Thailand.</a:t>
            </a:r>
            <a:endParaRPr lang="th-TH" dirty="0"/>
          </a:p>
          <a:p>
            <a:pPr>
              <a:lnSpc>
                <a:spcPct val="110000"/>
              </a:lnSpc>
            </a:pPr>
            <a:r>
              <a:rPr lang="en-US" dirty="0" smtClean="0"/>
              <a:t>-</a:t>
            </a:r>
            <a:r>
              <a:rPr lang="en-US" dirty="0"/>
              <a:t> Increase in the no. of hot days (above 35 </a:t>
            </a:r>
            <a:r>
              <a:rPr lang="en-US" dirty="0">
                <a:sym typeface="Symbol"/>
              </a:rPr>
              <a:t></a:t>
            </a:r>
            <a:r>
              <a:rPr lang="en-US" dirty="0"/>
              <a:t>C) by 2-4 months</a:t>
            </a:r>
            <a:br>
              <a:rPr lang="en-US" dirty="0"/>
            </a:br>
            <a:r>
              <a:rPr lang="en-US" b="1" u="sng" dirty="0">
                <a:solidFill>
                  <a:srgbClr val="FF0000"/>
                </a:solidFill>
              </a:rPr>
              <a:t>Variables related to </a:t>
            </a:r>
            <a:r>
              <a:rPr lang="en-US" b="1" u="sng" dirty="0" smtClean="0">
                <a:solidFill>
                  <a:srgbClr val="FF0000"/>
                </a:solidFill>
              </a:rPr>
              <a:t>rainfall and flood.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-</a:t>
            </a:r>
            <a:r>
              <a:rPr lang="en-US" dirty="0"/>
              <a:t> 30% increase in flood severity from the experienced extreme flood </a:t>
            </a:r>
            <a:r>
              <a:rPr lang="en-US" dirty="0" smtClean="0"/>
              <a:t>severity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-</a:t>
            </a:r>
            <a:r>
              <a:rPr lang="en-US" dirty="0"/>
              <a:t> Change in the number of raining days, (number of days per year</a:t>
            </a:r>
            <a:r>
              <a:rPr lang="en-US" dirty="0" smtClean="0"/>
              <a:t>).  </a:t>
            </a:r>
            <a:r>
              <a:rPr lang="en-US" dirty="0"/>
              <a:t>(+7 to 17 days from 2010)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343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hawat\Desktop\Climate change adaptation for Infrastructure\PICTURE\thaiflood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6200"/>
            <a:ext cx="6705600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มุมมน 5"/>
          <p:cNvSpPr/>
          <p:nvPr/>
        </p:nvSpPr>
        <p:spPr>
          <a:xfrm>
            <a:off x="5562600" y="1752600"/>
            <a:ext cx="3505200" cy="3389087"/>
          </a:xfrm>
          <a:prstGeom prst="roundRect">
            <a:avLst>
              <a:gd name="adj" fmla="val 10012"/>
            </a:avLst>
          </a:prstGeom>
          <a:solidFill>
            <a:srgbClr val="FFFF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</a:rPr>
              <a:t>Various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aspects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Traffic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Vehicle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Passenger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Station/Terminal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Road Users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Traffic Operation</a:t>
            </a:r>
            <a:endParaRPr lang="th-TH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มนมุมสี่เหลี่ยมหนึ่งมุม 7"/>
          <p:cNvSpPr/>
          <p:nvPr/>
        </p:nvSpPr>
        <p:spPr>
          <a:xfrm>
            <a:off x="557808" y="0"/>
            <a:ext cx="8028384" cy="1752600"/>
          </a:xfrm>
          <a:prstGeom prst="round1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4.2 Impacts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Transport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&amp;Climate Change </a:t>
            </a:r>
          </a:p>
          <a:p>
            <a:pPr algn="ctr"/>
            <a:endParaRPr lang="th-TH" dirty="0"/>
          </a:p>
        </p:txBody>
      </p:sp>
      <p:sp>
        <p:nvSpPr>
          <p:cNvPr id="3" name="Rounded Rectangle 2"/>
          <p:cNvSpPr/>
          <p:nvPr/>
        </p:nvSpPr>
        <p:spPr>
          <a:xfrm>
            <a:off x="-50800" y="1828800"/>
            <a:ext cx="4089400" cy="3770087"/>
          </a:xfrm>
          <a:prstGeom prst="round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Group </a:t>
            </a:r>
            <a:r>
              <a:rPr lang="en-US" sz="2400" b="1" dirty="0">
                <a:solidFill>
                  <a:srgbClr val="FF0000"/>
                </a:solidFill>
              </a:rPr>
              <a:t>of respondents. 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261938" indent="-261938"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Government</a:t>
            </a:r>
            <a:r>
              <a:rPr lang="en-US" sz="2000" b="1" dirty="0">
                <a:solidFill>
                  <a:schemeClr val="tx1"/>
                </a:solidFill>
              </a:rPr>
              <a:t> officials responsible for infrastructure. (DOH DOR SRT MRTA).</a:t>
            </a:r>
          </a:p>
          <a:p>
            <a:pPr marL="261938" indent="-261938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Drivers from both public and private. (SRT,  BMTA, BTS, MRTA)</a:t>
            </a:r>
          </a:p>
          <a:p>
            <a:pPr marL="261938" indent="-261938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Traffic police and EMS officials (traffic police and EMS</a:t>
            </a:r>
            <a:r>
              <a:rPr lang="en-US" sz="2000" b="1" dirty="0" smtClean="0">
                <a:solidFill>
                  <a:schemeClr val="tx1"/>
                </a:solidFill>
              </a:rPr>
              <a:t>).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114800" y="3200400"/>
            <a:ext cx="1524000" cy="648150"/>
          </a:xfrm>
          <a:prstGeom prst="rightArrow">
            <a:avLst/>
          </a:prstGeom>
          <a:solidFill>
            <a:srgbClr val="FF0000">
              <a:alpha val="36078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Oval 9"/>
          <p:cNvSpPr/>
          <p:nvPr/>
        </p:nvSpPr>
        <p:spPr>
          <a:xfrm>
            <a:off x="762000" y="5791200"/>
            <a:ext cx="7391400" cy="914400"/>
          </a:xfrm>
          <a:prstGeom prst="ellipse">
            <a:avLst/>
          </a:prstGeom>
          <a:solidFill>
            <a:srgbClr val="00B05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The </a:t>
            </a:r>
            <a:r>
              <a:rPr lang="en-US" sz="2400" b="1" dirty="0" smtClean="0">
                <a:solidFill>
                  <a:schemeClr val="tx1"/>
                </a:solidFill>
              </a:rPr>
              <a:t>public: </a:t>
            </a:r>
            <a:r>
              <a:rPr lang="en-US" sz="2400" b="1" dirty="0" smtClean="0">
                <a:solidFill>
                  <a:srgbClr val="FFFF00"/>
                </a:solidFill>
              </a:rPr>
              <a:t>Impacts on travel behavior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5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2200275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4.2.1 Examples of Impacts </a:t>
            </a:r>
            <a:r>
              <a:rPr lang="en-US" sz="4000" dirty="0"/>
              <a:t>of the identified climate change to transport system</a:t>
            </a:r>
            <a:endParaRPr lang="th-TH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4595813"/>
            <a:ext cx="7772400" cy="1500187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Government officials responsible for infrastructure</a:t>
            </a:r>
            <a:endParaRPr lang="th-TH" sz="2000" dirty="0"/>
          </a:p>
          <a:p>
            <a:pPr marL="342900" indent="-342900" fontAlgn="t">
              <a:buFont typeface="Arial" pitchFamily="34" charset="0"/>
              <a:buChar char="•"/>
            </a:pPr>
            <a:r>
              <a:rPr lang="en-US" sz="2000" dirty="0"/>
              <a:t>Drivers from both public and private</a:t>
            </a:r>
            <a:endParaRPr lang="th-TH" sz="2000" dirty="0"/>
          </a:p>
          <a:p>
            <a:pPr marL="342900" indent="-342900" fontAlgn="t">
              <a:buFont typeface="Arial" pitchFamily="34" charset="0"/>
              <a:buChar char="•"/>
            </a:pPr>
            <a:r>
              <a:rPr lang="en-US" sz="2000" dirty="0"/>
              <a:t>traffic police and EMS officials</a:t>
            </a:r>
            <a:endParaRPr lang="th-TH" sz="2000" dirty="0"/>
          </a:p>
          <a:p>
            <a:endParaRPr lang="th-TH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57912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b="0" kern="1200" cap="all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Returned: 117 samples (47.18 %)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530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3874</TotalTime>
  <Words>1128</Words>
  <Application>Microsoft Office PowerPoint</Application>
  <PresentationFormat>On-screen Show (4:3)</PresentationFormat>
  <Paragraphs>261</Paragraphs>
  <Slides>22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Clarity</vt:lpstr>
      <vt:lpstr>ชุดรูปแบบของ Office</vt:lpstr>
      <vt:lpstr>1_ชุดรูปแบบของ Office</vt:lpstr>
      <vt:lpstr>PowerPoint Presentation</vt:lpstr>
      <vt:lpstr>Contents</vt:lpstr>
      <vt:lpstr>PowerPoint Presentation</vt:lpstr>
      <vt:lpstr>2. Objectives</vt:lpstr>
      <vt:lpstr>3. Research methods/Techniques</vt:lpstr>
      <vt:lpstr>PowerPoint Presentation</vt:lpstr>
      <vt:lpstr>4.1 Expected climate change in Thailand</vt:lpstr>
      <vt:lpstr>PowerPoint Presentation</vt:lpstr>
      <vt:lpstr>4.2.1 Examples of Impacts of the identified climate change to transport system</vt:lpstr>
      <vt:lpstr>PowerPoint Presentation</vt:lpstr>
      <vt:lpstr>PowerPoint Presentation</vt:lpstr>
      <vt:lpstr>4.2.2 Examples of Impacts of the identified climate change to public</vt:lpstr>
      <vt:lpstr>4.2.2 Impact summary</vt:lpstr>
      <vt:lpstr>4.3.1 Example Of Adaptations and suggestions from traffic and transportation authorities’ staff and Experts</vt:lpstr>
      <vt:lpstr>PowerPoint Presentation</vt:lpstr>
      <vt:lpstr>PowerPoint Presentation</vt:lpstr>
      <vt:lpstr>4.3.2 Adaptations of people’s travel behaviors to global warming</vt:lpstr>
      <vt:lpstr>4.3.3 Suggestions to government/municipalities from public sector</vt:lpstr>
      <vt:lpstr>4.3.3 Suggestions to government/municipalities from public sector (cont) </vt:lpstr>
      <vt:lpstr>PowerPoint Presentation</vt:lpstr>
      <vt:lpstr>Potential results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Thirayoot</dc:creator>
  <cp:lastModifiedBy>Thirayoot</cp:lastModifiedBy>
  <cp:revision>187</cp:revision>
  <cp:lastPrinted>2012-05-16T16:18:45Z</cp:lastPrinted>
  <dcterms:created xsi:type="dcterms:W3CDTF">2011-09-20T16:24:44Z</dcterms:created>
  <dcterms:modified xsi:type="dcterms:W3CDTF">2012-08-20T16:12:24Z</dcterms:modified>
</cp:coreProperties>
</file>