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2" r:id="rId2"/>
    <p:sldId id="263" r:id="rId3"/>
    <p:sldId id="264" r:id="rId4"/>
    <p:sldId id="274" r:id="rId5"/>
    <p:sldId id="257" r:id="rId6"/>
    <p:sldId id="258" r:id="rId7"/>
    <p:sldId id="268" r:id="rId8"/>
    <p:sldId id="265" r:id="rId9"/>
    <p:sldId id="269" r:id="rId10"/>
    <p:sldId id="270" r:id="rId11"/>
    <p:sldId id="277" r:id="rId12"/>
    <p:sldId id="272" r:id="rId13"/>
    <p:sldId id="275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59" r:id="rId24"/>
    <p:sldId id="276" r:id="rId25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444" autoAdjust="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FE31CC-B743-4B6C-9749-7DC12935D100}" type="doc">
      <dgm:prSet loTypeId="urn:microsoft.com/office/officeart/2005/8/layout/gear1" loCatId="process" qsTypeId="urn:microsoft.com/office/officeart/2005/8/quickstyle/3d6" qsCatId="3D" csTypeId="urn:microsoft.com/office/officeart/2005/8/colors/accent1_2#1" csCatId="accent1" phldr="1"/>
      <dgm:spPr/>
    </dgm:pt>
    <dgm:pt modelId="{A59AA831-3279-4ECC-AAF6-1F848E470B82}">
      <dgm:prSet phldrT="[Text]" custT="1"/>
      <dgm:spPr/>
      <dgm:t>
        <a:bodyPr/>
        <a:lstStyle/>
        <a:p>
          <a:r>
            <a:rPr lang="en-US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Hardware</a:t>
          </a:r>
          <a:endParaRPr lang="th-TH" sz="1200" b="1" dirty="0">
            <a:solidFill>
              <a:schemeClr val="tx1"/>
            </a:solidFill>
            <a:latin typeface="Arial" pitchFamily="34" charset="0"/>
          </a:endParaRPr>
        </a:p>
      </dgm:t>
    </dgm:pt>
    <dgm:pt modelId="{7669418A-CABC-41AF-8B01-BBEB938BA987}" type="parTrans" cxnId="{3667B5C5-1353-45F1-B076-87467DCC1F2D}">
      <dgm:prSet/>
      <dgm:spPr/>
      <dgm:t>
        <a:bodyPr/>
        <a:lstStyle/>
        <a:p>
          <a:endParaRPr lang="th-TH" sz="1800"/>
        </a:p>
      </dgm:t>
    </dgm:pt>
    <dgm:pt modelId="{B1B8FA9A-76BC-448E-8130-AE89C1F68062}" type="sibTrans" cxnId="{3667B5C5-1353-45F1-B076-87467DCC1F2D}">
      <dgm:prSet/>
      <dgm:spPr/>
      <dgm:t>
        <a:bodyPr/>
        <a:lstStyle/>
        <a:p>
          <a:endParaRPr lang="th-TH" sz="1800"/>
        </a:p>
      </dgm:t>
    </dgm:pt>
    <dgm:pt modelId="{6354782A-66BC-4874-926C-FF10062D1B2A}">
      <dgm:prSet phldrT="[Text]"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Software</a:t>
          </a:r>
          <a:endParaRPr lang="th-TH" sz="1400" b="1" dirty="0">
            <a:solidFill>
              <a:schemeClr val="tx1"/>
            </a:solidFill>
            <a:latin typeface="Arial" pitchFamily="34" charset="0"/>
          </a:endParaRPr>
        </a:p>
      </dgm:t>
    </dgm:pt>
    <dgm:pt modelId="{6892D29F-E951-453B-AA95-D908CFCA0D4B}" type="parTrans" cxnId="{291B7223-A714-4C32-8068-859E080A8AAC}">
      <dgm:prSet/>
      <dgm:spPr/>
      <dgm:t>
        <a:bodyPr/>
        <a:lstStyle/>
        <a:p>
          <a:endParaRPr lang="th-TH" sz="1800"/>
        </a:p>
      </dgm:t>
    </dgm:pt>
    <dgm:pt modelId="{4A39555D-EE61-49A0-83F9-C118858B3186}" type="sibTrans" cxnId="{291B7223-A714-4C32-8068-859E080A8AAC}">
      <dgm:prSet/>
      <dgm:spPr/>
      <dgm:t>
        <a:bodyPr/>
        <a:lstStyle/>
        <a:p>
          <a:endParaRPr lang="th-TH" sz="1800"/>
        </a:p>
      </dgm:t>
    </dgm:pt>
    <dgm:pt modelId="{04624B9E-50CA-448E-B08B-2687E3DB093F}">
      <dgm:prSet phldrT="[Text]" custT="1"/>
      <dgm:spPr/>
      <dgm:t>
        <a:bodyPr/>
        <a:lstStyle/>
        <a:p>
          <a:r>
            <a:rPr lang="en-US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People</a:t>
          </a:r>
        </a:p>
        <a:p>
          <a:r>
            <a:rPr lang="en-US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ware</a:t>
          </a:r>
          <a:endParaRPr lang="th-TH" sz="1200" b="1" dirty="0">
            <a:solidFill>
              <a:schemeClr val="tx1"/>
            </a:solidFill>
            <a:latin typeface="Arial" pitchFamily="34" charset="0"/>
          </a:endParaRPr>
        </a:p>
      </dgm:t>
    </dgm:pt>
    <dgm:pt modelId="{83CD8903-499A-454F-B245-1FAFA9C79AF4}" type="parTrans" cxnId="{106D48BF-277F-46E5-9635-FA504A367538}">
      <dgm:prSet/>
      <dgm:spPr/>
      <dgm:t>
        <a:bodyPr/>
        <a:lstStyle/>
        <a:p>
          <a:endParaRPr lang="th-TH" sz="1800"/>
        </a:p>
      </dgm:t>
    </dgm:pt>
    <dgm:pt modelId="{E9360B90-8350-4D74-A294-895A7FEA6093}" type="sibTrans" cxnId="{106D48BF-277F-46E5-9635-FA504A367538}">
      <dgm:prSet/>
      <dgm:spPr/>
      <dgm:t>
        <a:bodyPr/>
        <a:lstStyle/>
        <a:p>
          <a:endParaRPr lang="th-TH" sz="1800"/>
        </a:p>
      </dgm:t>
    </dgm:pt>
    <dgm:pt modelId="{3B7CB0B1-6471-4F02-BA29-47CF0AC9A5C6}" type="pres">
      <dgm:prSet presAssocID="{5FFE31CC-B743-4B6C-9749-7DC12935D100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CC152EBA-A70C-4347-8278-A77D13E32B11}" type="pres">
      <dgm:prSet presAssocID="{A59AA831-3279-4ECC-AAF6-1F848E470B82}" presName="gear1" presStyleLbl="node1" presStyleIdx="0" presStyleCnt="3" custScaleX="81818" custScaleY="75000" custLinFactY="-2170" custLinFactNeighborX="-55758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AC3ED18-CCA3-4F92-B276-B8CD8F1755A5}" type="pres">
      <dgm:prSet presAssocID="{A59AA831-3279-4ECC-AAF6-1F848E470B82}" presName="gear1srcNode" presStyleLbl="node1" presStyleIdx="0" presStyleCnt="3"/>
      <dgm:spPr/>
      <dgm:t>
        <a:bodyPr/>
        <a:lstStyle/>
        <a:p>
          <a:endParaRPr lang="th-TH"/>
        </a:p>
      </dgm:t>
    </dgm:pt>
    <dgm:pt modelId="{E4A53664-EEB1-4141-8A84-0475E50276E8}" type="pres">
      <dgm:prSet presAssocID="{A59AA831-3279-4ECC-AAF6-1F848E470B82}" presName="gear1dstNode" presStyleLbl="node1" presStyleIdx="0" presStyleCnt="3"/>
      <dgm:spPr/>
      <dgm:t>
        <a:bodyPr/>
        <a:lstStyle/>
        <a:p>
          <a:endParaRPr lang="th-TH"/>
        </a:p>
      </dgm:t>
    </dgm:pt>
    <dgm:pt modelId="{FA1F4211-5AAE-4175-B295-1C1355DD9068}" type="pres">
      <dgm:prSet presAssocID="{6354782A-66BC-4874-926C-FF10062D1B2A}" presName="gear2" presStyleLbl="node1" presStyleIdx="1" presStyleCnt="3" custScaleX="121250" custScaleY="121250" custLinFactNeighborX="-40000" custLinFactNeighborY="45795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CE71A35-0516-4FE1-B151-B3B7703ABC07}" type="pres">
      <dgm:prSet presAssocID="{6354782A-66BC-4874-926C-FF10062D1B2A}" presName="gear2srcNode" presStyleLbl="node1" presStyleIdx="1" presStyleCnt="3"/>
      <dgm:spPr/>
      <dgm:t>
        <a:bodyPr/>
        <a:lstStyle/>
        <a:p>
          <a:endParaRPr lang="th-TH"/>
        </a:p>
      </dgm:t>
    </dgm:pt>
    <dgm:pt modelId="{BFDD538D-6C60-474C-9CB0-6AC2E48292BB}" type="pres">
      <dgm:prSet presAssocID="{6354782A-66BC-4874-926C-FF10062D1B2A}" presName="gear2dstNode" presStyleLbl="node1" presStyleIdx="1" presStyleCnt="3"/>
      <dgm:spPr/>
      <dgm:t>
        <a:bodyPr/>
        <a:lstStyle/>
        <a:p>
          <a:endParaRPr lang="th-TH"/>
        </a:p>
      </dgm:t>
    </dgm:pt>
    <dgm:pt modelId="{88090682-DC12-41A4-B86F-F32B0D14500D}" type="pres">
      <dgm:prSet presAssocID="{04624B9E-50CA-448E-B08B-2687E3DB093F}" presName="gear3" presStyleLbl="node1" presStyleIdx="2" presStyleCnt="3" custLinFactNeighborX="25781" custLinFactNeighborY="95975"/>
      <dgm:spPr/>
      <dgm:t>
        <a:bodyPr/>
        <a:lstStyle/>
        <a:p>
          <a:endParaRPr lang="th-TH"/>
        </a:p>
      </dgm:t>
    </dgm:pt>
    <dgm:pt modelId="{4491C419-837F-4E55-A9F5-E42E6ACFAE64}" type="pres">
      <dgm:prSet presAssocID="{04624B9E-50CA-448E-B08B-2687E3DB093F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24F0E61-11D0-404B-AA88-E5937026E941}" type="pres">
      <dgm:prSet presAssocID="{04624B9E-50CA-448E-B08B-2687E3DB093F}" presName="gear3srcNode" presStyleLbl="node1" presStyleIdx="2" presStyleCnt="3"/>
      <dgm:spPr/>
      <dgm:t>
        <a:bodyPr/>
        <a:lstStyle/>
        <a:p>
          <a:endParaRPr lang="th-TH"/>
        </a:p>
      </dgm:t>
    </dgm:pt>
    <dgm:pt modelId="{69453B27-0DF4-4210-B877-A94CB6390718}" type="pres">
      <dgm:prSet presAssocID="{04624B9E-50CA-448E-B08B-2687E3DB093F}" presName="gear3dstNode" presStyleLbl="node1" presStyleIdx="2" presStyleCnt="3"/>
      <dgm:spPr/>
      <dgm:t>
        <a:bodyPr/>
        <a:lstStyle/>
        <a:p>
          <a:endParaRPr lang="th-TH"/>
        </a:p>
      </dgm:t>
    </dgm:pt>
    <dgm:pt modelId="{341AFB67-C6BB-4CFD-9AF6-7D236BE37884}" type="pres">
      <dgm:prSet presAssocID="{B1B8FA9A-76BC-448E-8130-AE89C1F68062}" presName="connector1" presStyleLbl="sibTrans2D1" presStyleIdx="0" presStyleCnt="3" custLinFactNeighborX="-12231" custLinFactNeighborY="-21346"/>
      <dgm:spPr/>
      <dgm:t>
        <a:bodyPr/>
        <a:lstStyle/>
        <a:p>
          <a:endParaRPr lang="th-TH"/>
        </a:p>
      </dgm:t>
    </dgm:pt>
    <dgm:pt modelId="{7A8D57F8-7EA9-46DA-B7AD-3019C04A5F7E}" type="pres">
      <dgm:prSet presAssocID="{4A39555D-EE61-49A0-83F9-C118858B3186}" presName="connector2" presStyleLbl="sibTrans2D1" presStyleIdx="1" presStyleCnt="3" custLinFactNeighborX="-5086" custLinFactNeighborY="314"/>
      <dgm:spPr/>
      <dgm:t>
        <a:bodyPr/>
        <a:lstStyle/>
        <a:p>
          <a:endParaRPr lang="th-TH"/>
        </a:p>
      </dgm:t>
    </dgm:pt>
    <dgm:pt modelId="{E8FA3D9A-3CA9-4CBD-A1DC-DBC98D0C2987}" type="pres">
      <dgm:prSet presAssocID="{E9360B90-8350-4D74-A294-895A7FEA6093}" presName="connector3" presStyleLbl="sibTrans2D1" presStyleIdx="2" presStyleCnt="3"/>
      <dgm:spPr/>
      <dgm:t>
        <a:bodyPr/>
        <a:lstStyle/>
        <a:p>
          <a:endParaRPr lang="th-TH"/>
        </a:p>
      </dgm:t>
    </dgm:pt>
  </dgm:ptLst>
  <dgm:cxnLst>
    <dgm:cxn modelId="{E9EB0597-408D-47C6-87F6-8264441834E5}" type="presOf" srcId="{6354782A-66BC-4874-926C-FF10062D1B2A}" destId="{5CE71A35-0516-4FE1-B151-B3B7703ABC07}" srcOrd="1" destOrd="0" presId="urn:microsoft.com/office/officeart/2005/8/layout/gear1"/>
    <dgm:cxn modelId="{5FB93E1F-90C1-4A3A-86FA-7DE4C95A751D}" type="presOf" srcId="{B1B8FA9A-76BC-448E-8130-AE89C1F68062}" destId="{341AFB67-C6BB-4CFD-9AF6-7D236BE37884}" srcOrd="0" destOrd="0" presId="urn:microsoft.com/office/officeart/2005/8/layout/gear1"/>
    <dgm:cxn modelId="{1A139280-1ED3-43D3-828D-61BAA5A806F6}" type="presOf" srcId="{04624B9E-50CA-448E-B08B-2687E3DB093F}" destId="{88090682-DC12-41A4-B86F-F32B0D14500D}" srcOrd="0" destOrd="0" presId="urn:microsoft.com/office/officeart/2005/8/layout/gear1"/>
    <dgm:cxn modelId="{3667B5C5-1353-45F1-B076-87467DCC1F2D}" srcId="{5FFE31CC-B743-4B6C-9749-7DC12935D100}" destId="{A59AA831-3279-4ECC-AAF6-1F848E470B82}" srcOrd="0" destOrd="0" parTransId="{7669418A-CABC-41AF-8B01-BBEB938BA987}" sibTransId="{B1B8FA9A-76BC-448E-8130-AE89C1F68062}"/>
    <dgm:cxn modelId="{106D48BF-277F-46E5-9635-FA504A367538}" srcId="{5FFE31CC-B743-4B6C-9749-7DC12935D100}" destId="{04624B9E-50CA-448E-B08B-2687E3DB093F}" srcOrd="2" destOrd="0" parTransId="{83CD8903-499A-454F-B245-1FAFA9C79AF4}" sibTransId="{E9360B90-8350-4D74-A294-895A7FEA6093}"/>
    <dgm:cxn modelId="{4DC18C62-FD61-4898-8CCB-269E3A5AD621}" type="presOf" srcId="{4A39555D-EE61-49A0-83F9-C118858B3186}" destId="{7A8D57F8-7EA9-46DA-B7AD-3019C04A5F7E}" srcOrd="0" destOrd="0" presId="urn:microsoft.com/office/officeart/2005/8/layout/gear1"/>
    <dgm:cxn modelId="{C86CA662-2194-41BB-A950-6A142A664DE5}" type="presOf" srcId="{A59AA831-3279-4ECC-AAF6-1F848E470B82}" destId="{E4A53664-EEB1-4141-8A84-0475E50276E8}" srcOrd="2" destOrd="0" presId="urn:microsoft.com/office/officeart/2005/8/layout/gear1"/>
    <dgm:cxn modelId="{4E2D2D0B-BB64-4B9A-8AC0-98FF34ABD1A0}" type="presOf" srcId="{04624B9E-50CA-448E-B08B-2687E3DB093F}" destId="{424F0E61-11D0-404B-AA88-E5937026E941}" srcOrd="2" destOrd="0" presId="urn:microsoft.com/office/officeart/2005/8/layout/gear1"/>
    <dgm:cxn modelId="{6FF5AF25-4C9E-4294-81AA-F5C3E4A32EC4}" type="presOf" srcId="{5FFE31CC-B743-4B6C-9749-7DC12935D100}" destId="{3B7CB0B1-6471-4F02-BA29-47CF0AC9A5C6}" srcOrd="0" destOrd="0" presId="urn:microsoft.com/office/officeart/2005/8/layout/gear1"/>
    <dgm:cxn modelId="{C33701A4-0312-4CD5-9D6D-B2F9F9C93318}" type="presOf" srcId="{04624B9E-50CA-448E-B08B-2687E3DB093F}" destId="{4491C419-837F-4E55-A9F5-E42E6ACFAE64}" srcOrd="1" destOrd="0" presId="urn:microsoft.com/office/officeart/2005/8/layout/gear1"/>
    <dgm:cxn modelId="{291B7223-A714-4C32-8068-859E080A8AAC}" srcId="{5FFE31CC-B743-4B6C-9749-7DC12935D100}" destId="{6354782A-66BC-4874-926C-FF10062D1B2A}" srcOrd="1" destOrd="0" parTransId="{6892D29F-E951-453B-AA95-D908CFCA0D4B}" sibTransId="{4A39555D-EE61-49A0-83F9-C118858B3186}"/>
    <dgm:cxn modelId="{3935C4D6-A2D0-44B4-8706-BA0982FDF098}" type="presOf" srcId="{6354782A-66BC-4874-926C-FF10062D1B2A}" destId="{FA1F4211-5AAE-4175-B295-1C1355DD9068}" srcOrd="0" destOrd="0" presId="urn:microsoft.com/office/officeart/2005/8/layout/gear1"/>
    <dgm:cxn modelId="{C7B5A0E0-3C49-4897-B023-3490FD50162C}" type="presOf" srcId="{04624B9E-50CA-448E-B08B-2687E3DB093F}" destId="{69453B27-0DF4-4210-B877-A94CB6390718}" srcOrd="3" destOrd="0" presId="urn:microsoft.com/office/officeart/2005/8/layout/gear1"/>
    <dgm:cxn modelId="{66972070-8DDC-4C69-9C55-D9BB27A4719F}" type="presOf" srcId="{6354782A-66BC-4874-926C-FF10062D1B2A}" destId="{BFDD538D-6C60-474C-9CB0-6AC2E48292BB}" srcOrd="2" destOrd="0" presId="urn:microsoft.com/office/officeart/2005/8/layout/gear1"/>
    <dgm:cxn modelId="{170A8407-B451-453E-A437-76E1492E8E96}" type="presOf" srcId="{A59AA831-3279-4ECC-AAF6-1F848E470B82}" destId="{CAC3ED18-CCA3-4F92-B276-B8CD8F1755A5}" srcOrd="1" destOrd="0" presId="urn:microsoft.com/office/officeart/2005/8/layout/gear1"/>
    <dgm:cxn modelId="{2EFAB9D2-16E0-49CC-BA91-0BB34F352F79}" type="presOf" srcId="{E9360B90-8350-4D74-A294-895A7FEA6093}" destId="{E8FA3D9A-3CA9-4CBD-A1DC-DBC98D0C2987}" srcOrd="0" destOrd="0" presId="urn:microsoft.com/office/officeart/2005/8/layout/gear1"/>
    <dgm:cxn modelId="{D139A557-8F24-45BC-920F-20C17F1235D3}" type="presOf" srcId="{A59AA831-3279-4ECC-AAF6-1F848E470B82}" destId="{CC152EBA-A70C-4347-8278-A77D13E32B11}" srcOrd="0" destOrd="0" presId="urn:microsoft.com/office/officeart/2005/8/layout/gear1"/>
    <dgm:cxn modelId="{8E0CDC58-63B0-40DA-9001-DF114BD03E44}" type="presParOf" srcId="{3B7CB0B1-6471-4F02-BA29-47CF0AC9A5C6}" destId="{CC152EBA-A70C-4347-8278-A77D13E32B11}" srcOrd="0" destOrd="0" presId="urn:microsoft.com/office/officeart/2005/8/layout/gear1"/>
    <dgm:cxn modelId="{FC38B37D-ACDC-4AD9-A35E-AB55FAA793D0}" type="presParOf" srcId="{3B7CB0B1-6471-4F02-BA29-47CF0AC9A5C6}" destId="{CAC3ED18-CCA3-4F92-B276-B8CD8F1755A5}" srcOrd="1" destOrd="0" presId="urn:microsoft.com/office/officeart/2005/8/layout/gear1"/>
    <dgm:cxn modelId="{FC4B6DD4-C69E-465A-93BD-C997DD8ACB57}" type="presParOf" srcId="{3B7CB0B1-6471-4F02-BA29-47CF0AC9A5C6}" destId="{E4A53664-EEB1-4141-8A84-0475E50276E8}" srcOrd="2" destOrd="0" presId="urn:microsoft.com/office/officeart/2005/8/layout/gear1"/>
    <dgm:cxn modelId="{8B92F37B-9AF5-48AC-AD5E-3E0750722E4A}" type="presParOf" srcId="{3B7CB0B1-6471-4F02-BA29-47CF0AC9A5C6}" destId="{FA1F4211-5AAE-4175-B295-1C1355DD9068}" srcOrd="3" destOrd="0" presId="urn:microsoft.com/office/officeart/2005/8/layout/gear1"/>
    <dgm:cxn modelId="{58E38CB1-0E8E-48D9-8DC1-0ADF711BD088}" type="presParOf" srcId="{3B7CB0B1-6471-4F02-BA29-47CF0AC9A5C6}" destId="{5CE71A35-0516-4FE1-B151-B3B7703ABC07}" srcOrd="4" destOrd="0" presId="urn:microsoft.com/office/officeart/2005/8/layout/gear1"/>
    <dgm:cxn modelId="{B4271B9A-E38D-480A-A8FF-41E84A60BB26}" type="presParOf" srcId="{3B7CB0B1-6471-4F02-BA29-47CF0AC9A5C6}" destId="{BFDD538D-6C60-474C-9CB0-6AC2E48292BB}" srcOrd="5" destOrd="0" presId="urn:microsoft.com/office/officeart/2005/8/layout/gear1"/>
    <dgm:cxn modelId="{31BBCAAA-6DC8-468A-A338-5FB0D2283CA8}" type="presParOf" srcId="{3B7CB0B1-6471-4F02-BA29-47CF0AC9A5C6}" destId="{88090682-DC12-41A4-B86F-F32B0D14500D}" srcOrd="6" destOrd="0" presId="urn:microsoft.com/office/officeart/2005/8/layout/gear1"/>
    <dgm:cxn modelId="{E68805E2-C36A-49C4-ACD9-BF5FF3049895}" type="presParOf" srcId="{3B7CB0B1-6471-4F02-BA29-47CF0AC9A5C6}" destId="{4491C419-837F-4E55-A9F5-E42E6ACFAE64}" srcOrd="7" destOrd="0" presId="urn:microsoft.com/office/officeart/2005/8/layout/gear1"/>
    <dgm:cxn modelId="{036B8305-AD91-43BB-8379-8B89ED34A35F}" type="presParOf" srcId="{3B7CB0B1-6471-4F02-BA29-47CF0AC9A5C6}" destId="{424F0E61-11D0-404B-AA88-E5937026E941}" srcOrd="8" destOrd="0" presId="urn:microsoft.com/office/officeart/2005/8/layout/gear1"/>
    <dgm:cxn modelId="{EEF8941C-245F-48B8-A294-DEAF2031A822}" type="presParOf" srcId="{3B7CB0B1-6471-4F02-BA29-47CF0AC9A5C6}" destId="{69453B27-0DF4-4210-B877-A94CB6390718}" srcOrd="9" destOrd="0" presId="urn:microsoft.com/office/officeart/2005/8/layout/gear1"/>
    <dgm:cxn modelId="{17BB2F0E-2107-48D0-809E-4DED245016BB}" type="presParOf" srcId="{3B7CB0B1-6471-4F02-BA29-47CF0AC9A5C6}" destId="{341AFB67-C6BB-4CFD-9AF6-7D236BE37884}" srcOrd="10" destOrd="0" presId="urn:microsoft.com/office/officeart/2005/8/layout/gear1"/>
    <dgm:cxn modelId="{B0FC3BCB-C4F1-4880-B5F3-0F46983E3138}" type="presParOf" srcId="{3B7CB0B1-6471-4F02-BA29-47CF0AC9A5C6}" destId="{7A8D57F8-7EA9-46DA-B7AD-3019C04A5F7E}" srcOrd="11" destOrd="0" presId="urn:microsoft.com/office/officeart/2005/8/layout/gear1"/>
    <dgm:cxn modelId="{BED5B9FD-1447-409D-8B9A-8136F317BFFF}" type="presParOf" srcId="{3B7CB0B1-6471-4F02-BA29-47CF0AC9A5C6}" destId="{E8FA3D9A-3CA9-4CBD-A1DC-DBC98D0C2987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C152EBA-A70C-4347-8278-A77D13E32B11}">
      <dsp:nvSpPr>
        <dsp:cNvPr id="0" name=""/>
        <dsp:cNvSpPr/>
      </dsp:nvSpPr>
      <dsp:spPr>
        <a:xfrm>
          <a:off x="2682498" y="0"/>
          <a:ext cx="1309834" cy="1467505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Hardware</a:t>
          </a:r>
          <a:endParaRPr lang="th-TH" sz="1200" b="1" kern="1200" dirty="0">
            <a:solidFill>
              <a:schemeClr val="tx1"/>
            </a:solidFill>
            <a:latin typeface="Arial" pitchFamily="34" charset="0"/>
          </a:endParaRPr>
        </a:p>
      </dsp:txBody>
      <dsp:txXfrm>
        <a:off x="2682498" y="0"/>
        <a:ext cx="1309834" cy="1467505"/>
      </dsp:txXfrm>
    </dsp:sp>
    <dsp:sp modelId="{FA1F4211-5AAE-4175-B295-1C1355DD9068}">
      <dsp:nvSpPr>
        <dsp:cNvPr id="0" name=""/>
        <dsp:cNvSpPr/>
      </dsp:nvSpPr>
      <dsp:spPr>
        <a:xfrm>
          <a:off x="1570755" y="1709850"/>
          <a:ext cx="1725431" cy="1725431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Software</a:t>
          </a:r>
          <a:endParaRPr lang="th-TH" sz="1400" b="1" kern="1200" dirty="0">
            <a:solidFill>
              <a:schemeClr val="tx1"/>
            </a:solidFill>
            <a:latin typeface="Arial" pitchFamily="34" charset="0"/>
          </a:endParaRPr>
        </a:p>
      </dsp:txBody>
      <dsp:txXfrm>
        <a:off x="1570755" y="1709850"/>
        <a:ext cx="1725431" cy="1725431"/>
      </dsp:txXfrm>
    </dsp:sp>
    <dsp:sp modelId="{88090682-DC12-41A4-B86F-F32B0D14500D}">
      <dsp:nvSpPr>
        <dsp:cNvPr id="0" name=""/>
        <dsp:cNvSpPr/>
      </dsp:nvSpPr>
      <dsp:spPr>
        <a:xfrm rot="20700000">
          <a:off x="3528460" y="1866529"/>
          <a:ext cx="1394284" cy="1394284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People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ware</a:t>
          </a:r>
          <a:endParaRPr lang="th-TH" sz="1200" b="1" kern="1200" dirty="0">
            <a:solidFill>
              <a:schemeClr val="tx1"/>
            </a:solidFill>
            <a:latin typeface="Arial" pitchFamily="34" charset="0"/>
          </a:endParaRPr>
        </a:p>
      </dsp:txBody>
      <dsp:txXfrm>
        <a:off x="3834267" y="2172337"/>
        <a:ext cx="782669" cy="782669"/>
      </dsp:txXfrm>
    </dsp:sp>
    <dsp:sp modelId="{341AFB67-C6BB-4CFD-9AF6-7D236BE37884}">
      <dsp:nvSpPr>
        <dsp:cNvPr id="0" name=""/>
        <dsp:cNvSpPr/>
      </dsp:nvSpPr>
      <dsp:spPr>
        <a:xfrm>
          <a:off x="2965946" y="845860"/>
          <a:ext cx="2504543" cy="2504543"/>
        </a:xfrm>
        <a:prstGeom prst="circularArrow">
          <a:avLst>
            <a:gd name="adj1" fmla="val 4688"/>
            <a:gd name="adj2" fmla="val 299029"/>
            <a:gd name="adj3" fmla="val 2498919"/>
            <a:gd name="adj4" fmla="val 15898942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tint val="6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A8D57F8-7EA9-46DA-B7AD-3019C04A5F7E}">
      <dsp:nvSpPr>
        <dsp:cNvPr id="0" name=""/>
        <dsp:cNvSpPr/>
      </dsp:nvSpPr>
      <dsp:spPr>
        <a:xfrm>
          <a:off x="1946600" y="902950"/>
          <a:ext cx="1819707" cy="1819707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tint val="6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8FA3D9A-3CA9-4CBD-A1DC-DBC98D0C2987}">
      <dsp:nvSpPr>
        <dsp:cNvPr id="0" name=""/>
        <dsp:cNvSpPr/>
      </dsp:nvSpPr>
      <dsp:spPr>
        <a:xfrm>
          <a:off x="2765700" y="-75049"/>
          <a:ext cx="1962010" cy="1962010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tint val="6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A4E226-2C92-4C30-A2B8-23F93C4AA7BC}" type="datetimeFigureOut">
              <a:rPr lang="th-TH" smtClean="0"/>
              <a:pPr/>
              <a:t>22/08/55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9BF58F-E471-481B-8DFF-4494B63F3A2F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65F94C-A238-4E98-A376-ABD186DB9FAA}" type="slidenum">
              <a:rPr lang="en-US" smtClean="0"/>
              <a:pPr/>
              <a:t>2</a:t>
            </a:fld>
            <a:endParaRPr lang="th-TH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10318" indent="-410318" defTabSz="844083">
              <a:spcBef>
                <a:spcPct val="50000"/>
              </a:spcBef>
            </a:pP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GMS Corridor in Thailand</a:t>
            </a:r>
            <a:endParaRPr lang="th-TH" sz="1700" dirty="0" smtClean="0">
              <a:latin typeface="Microsoft Sans Serif" pitchFamily="34" charset="0"/>
              <a:cs typeface="Microsoft Sans Serif" pitchFamily="34" charset="0"/>
            </a:endParaRPr>
          </a:p>
          <a:p>
            <a:pPr marL="410318" indent="-410318">
              <a:spcBef>
                <a:spcPct val="50000"/>
              </a:spcBef>
            </a:pPr>
            <a:endParaRPr lang="th-TH" sz="1700" dirty="0" smtClean="0">
              <a:latin typeface="Microsoft Sans Serif" pitchFamily="34" charset="0"/>
              <a:cs typeface="Microsoft Sans Serif" pitchFamily="34" charset="0"/>
            </a:endParaRPr>
          </a:p>
          <a:p>
            <a:pPr marL="410318" indent="-410318">
              <a:spcBef>
                <a:spcPct val="50000"/>
              </a:spcBef>
            </a:pP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ประกอบด้วย 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4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แนวเส้นทาง คือ</a:t>
            </a:r>
          </a:p>
          <a:p>
            <a:pPr marL="410318" indent="-410318">
              <a:spcBef>
                <a:spcPct val="50000"/>
              </a:spcBef>
            </a:pP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R1 </a:t>
            </a:r>
            <a:r>
              <a:rPr lang="th-TH" sz="1700" b="1" dirty="0" smtClean="0">
                <a:latin typeface="Microsoft Sans Serif" pitchFamily="34" charset="0"/>
                <a:cs typeface="Microsoft Sans Serif" pitchFamily="34" charset="0"/>
              </a:rPr>
              <a:t>กรุงเทพ</a:t>
            </a:r>
            <a:r>
              <a:rPr lang="en-US" sz="1700" b="1" dirty="0" smtClean="0"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b="1" dirty="0" smtClean="0">
                <a:latin typeface="Microsoft Sans Serif" pitchFamily="34" charset="0"/>
                <a:cs typeface="Microsoft Sans Serif" pitchFamily="34" charset="0"/>
              </a:rPr>
              <a:t>พนมเปญ</a:t>
            </a:r>
            <a:r>
              <a:rPr lang="en-US" sz="1700" b="1" dirty="0" smtClean="0"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b="1" dirty="0" smtClean="0">
                <a:latin typeface="Microsoft Sans Serif" pitchFamily="34" charset="0"/>
                <a:cs typeface="Microsoft Sans Serif" pitchFamily="34" charset="0"/>
              </a:rPr>
              <a:t>โฮ</a:t>
            </a:r>
            <a:r>
              <a:rPr lang="th-TH" sz="1700" b="1" dirty="0" err="1" smtClean="0">
                <a:latin typeface="Microsoft Sans Serif" pitchFamily="34" charset="0"/>
                <a:cs typeface="Microsoft Sans Serif" pitchFamily="34" charset="0"/>
              </a:rPr>
              <a:t>จิมินต์ซิตี้</a:t>
            </a:r>
            <a:r>
              <a:rPr lang="en-US" sz="1700" b="1" dirty="0" smtClean="0">
                <a:latin typeface="Microsoft Sans Serif" pitchFamily="34" charset="0"/>
                <a:cs typeface="Microsoft Sans Serif" pitchFamily="34" charset="0"/>
              </a:rPr>
              <a:t/>
            </a:r>
            <a:br>
              <a:rPr lang="en-US" sz="1700" b="1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th-TH" sz="1500" dirty="0" smtClean="0">
                <a:latin typeface="Microsoft Sans Serif" pitchFamily="34" charset="0"/>
                <a:cs typeface="Microsoft Sans Serif" pitchFamily="34" charset="0"/>
              </a:rPr>
              <a:t>(ส่วนของไทย  กรุงเทพ – ปราจีนบุรี (อรัญฯ))</a:t>
            </a:r>
            <a:r>
              <a:rPr lang="en-US" sz="1500" dirty="0" smtClean="0">
                <a:latin typeface="Microsoft Sans Serif" pitchFamily="34" charset="0"/>
                <a:cs typeface="Microsoft Sans Serif" pitchFamily="34" charset="0"/>
              </a:rPr>
              <a:t> </a:t>
            </a:r>
          </a:p>
          <a:p>
            <a:pPr marL="410318" indent="-410318">
              <a:spcBef>
                <a:spcPct val="50000"/>
              </a:spcBef>
            </a:pP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R2 </a:t>
            </a:r>
            <a:r>
              <a:rPr lang="th-TH" sz="1700" b="1" dirty="0" smtClean="0">
                <a:latin typeface="Microsoft Sans Serif" pitchFamily="34" charset="0"/>
                <a:cs typeface="Microsoft Sans Serif" pitchFamily="34" charset="0"/>
              </a:rPr>
              <a:t>พม่า</a:t>
            </a:r>
            <a:r>
              <a:rPr lang="en-US" sz="1700" b="1" dirty="0" smtClean="0"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b="1" dirty="0" smtClean="0">
                <a:latin typeface="Microsoft Sans Serif" pitchFamily="34" charset="0"/>
                <a:cs typeface="Microsoft Sans Serif" pitchFamily="34" charset="0"/>
              </a:rPr>
              <a:t>ไทย</a:t>
            </a:r>
            <a:r>
              <a:rPr lang="en-US" sz="1700" b="1" dirty="0" smtClean="0"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b="1" dirty="0" smtClean="0">
                <a:latin typeface="Microsoft Sans Serif" pitchFamily="34" charset="0"/>
                <a:cs typeface="Microsoft Sans Serif" pitchFamily="34" charset="0"/>
              </a:rPr>
              <a:t>ลาว</a:t>
            </a:r>
            <a:r>
              <a:rPr lang="en-US" sz="1700" b="1" dirty="0" smtClean="0"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th-TH" sz="1700" b="1" dirty="0" smtClean="0">
                <a:latin typeface="Microsoft Sans Serif" pitchFamily="34" charset="0"/>
                <a:cs typeface="Microsoft Sans Serif" pitchFamily="34" charset="0"/>
              </a:rPr>
              <a:t>– เวียดนาม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 </a:t>
            </a:r>
            <a:br>
              <a:rPr lang="th-TH" sz="1700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th-TH" sz="1500" dirty="0" smtClean="0">
                <a:latin typeface="Microsoft Sans Serif" pitchFamily="34" charset="0"/>
                <a:cs typeface="Microsoft Sans Serif" pitchFamily="34" charset="0"/>
              </a:rPr>
              <a:t>(ส่วนของไทย มุกดาหาร – ตาก (แม่สอด))</a:t>
            </a:r>
            <a:endParaRPr lang="en-US" sz="1500" dirty="0" smtClean="0">
              <a:latin typeface="Microsoft Sans Serif" pitchFamily="34" charset="0"/>
              <a:cs typeface="Microsoft Sans Serif" pitchFamily="34" charset="0"/>
            </a:endParaRPr>
          </a:p>
          <a:p>
            <a:pPr marL="410318" indent="-410318">
              <a:spcBef>
                <a:spcPct val="50000"/>
              </a:spcBef>
            </a:pP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R3 </a:t>
            </a:r>
            <a:r>
              <a:rPr lang="th-TH" sz="1700" b="1" dirty="0" smtClean="0">
                <a:latin typeface="Microsoft Sans Serif" pitchFamily="34" charset="0"/>
                <a:cs typeface="Microsoft Sans Serif" pitchFamily="34" charset="0"/>
              </a:rPr>
              <a:t>ไทย</a:t>
            </a:r>
            <a:r>
              <a:rPr lang="en-US" sz="1700" b="1" dirty="0" smtClean="0"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b="1" dirty="0" smtClean="0">
                <a:latin typeface="Microsoft Sans Serif" pitchFamily="34" charset="0"/>
                <a:cs typeface="Microsoft Sans Serif" pitchFamily="34" charset="0"/>
              </a:rPr>
              <a:t>ลาว</a:t>
            </a:r>
            <a:r>
              <a:rPr lang="en-US" sz="1700" b="1" dirty="0" smtClean="0"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b="1" dirty="0" smtClean="0">
                <a:latin typeface="Microsoft Sans Serif" pitchFamily="34" charset="0"/>
                <a:cs typeface="Microsoft Sans Serif" pitchFamily="34" charset="0"/>
              </a:rPr>
              <a:t>จีน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</a:t>
            </a:r>
            <a:br>
              <a:rPr lang="en-US" sz="1700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th-TH" sz="1500" dirty="0" smtClean="0">
                <a:latin typeface="Microsoft Sans Serif" pitchFamily="34" charset="0"/>
                <a:cs typeface="Microsoft Sans Serif" pitchFamily="34" charset="0"/>
              </a:rPr>
              <a:t>(ส่วนของไทย  เชียงราย - กรุงเทพ)</a:t>
            </a:r>
          </a:p>
          <a:p>
            <a:pPr marL="410318" indent="-410318">
              <a:spcBef>
                <a:spcPct val="50000"/>
              </a:spcBef>
            </a:pP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R10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th-TH" sz="1700" b="1" dirty="0" smtClean="0">
                <a:latin typeface="Microsoft Sans Serif" pitchFamily="34" charset="0"/>
                <a:cs typeface="Microsoft Sans Serif" pitchFamily="34" charset="0"/>
              </a:rPr>
              <a:t>กรุงเทพ</a:t>
            </a:r>
            <a:r>
              <a:rPr lang="en-US" sz="1700" b="1" dirty="0" smtClean="0"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b="1" dirty="0" smtClean="0">
                <a:latin typeface="Microsoft Sans Serif" pitchFamily="34" charset="0"/>
                <a:cs typeface="Microsoft Sans Serif" pitchFamily="34" charset="0"/>
              </a:rPr>
              <a:t>ตราด</a:t>
            </a:r>
            <a:r>
              <a:rPr lang="en-US" sz="1700" b="1" dirty="0" smtClean="0"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b="1" dirty="0" smtClean="0">
                <a:latin typeface="Microsoft Sans Serif" pitchFamily="34" charset="0"/>
                <a:cs typeface="Microsoft Sans Serif" pitchFamily="34" charset="0"/>
              </a:rPr>
              <a:t>เกาะกง</a:t>
            </a:r>
            <a:r>
              <a:rPr lang="en-US" sz="1700" b="1" dirty="0" smtClean="0"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b="1" dirty="0" smtClean="0">
                <a:latin typeface="Microsoft Sans Serif" pitchFamily="34" charset="0"/>
                <a:cs typeface="Microsoft Sans Serif" pitchFamily="34" charset="0"/>
              </a:rPr>
              <a:t>สะแร</a:t>
            </a:r>
            <a:r>
              <a:rPr lang="th-TH" sz="1700" b="1" dirty="0" err="1" smtClean="0">
                <a:latin typeface="Microsoft Sans Serif" pitchFamily="34" charset="0"/>
                <a:cs typeface="Microsoft Sans Serif" pitchFamily="34" charset="0"/>
              </a:rPr>
              <a:t>อัมเปิล</a:t>
            </a:r>
            <a:r>
              <a:rPr lang="en-US" sz="1700" b="1" dirty="0" smtClean="0"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b="1" dirty="0" smtClean="0">
                <a:latin typeface="Microsoft Sans Serif" pitchFamily="34" charset="0"/>
                <a:cs typeface="Microsoft Sans Serif" pitchFamily="34" charset="0"/>
              </a:rPr>
              <a:t>คาเมา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</a:t>
            </a:r>
            <a:br>
              <a:rPr lang="en-US" sz="1700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th-TH" sz="1500" dirty="0" smtClean="0">
                <a:latin typeface="Microsoft Sans Serif" pitchFamily="34" charset="0"/>
                <a:cs typeface="Microsoft Sans Serif" pitchFamily="34" charset="0"/>
              </a:rPr>
              <a:t>(ส่วนของไทย  กรุงเทพ – ตราด (หาดเล็ก))</a:t>
            </a: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C6C45-88A2-44D1-A34E-4355CBF1E722}" type="slidenum">
              <a:rPr lang="th-TH" smtClean="0"/>
              <a:pPr/>
              <a:t>17</a:t>
            </a:fld>
            <a:endParaRPr lang="th-TH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>
              <a:spcBef>
                <a:spcPct val="50000"/>
              </a:spcBef>
            </a:pPr>
            <a:r>
              <a:rPr lang="th-TH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พม่า</a:t>
            </a:r>
            <a:r>
              <a:rPr lang="en-US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ไทย</a:t>
            </a:r>
            <a:r>
              <a:rPr lang="en-US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ลาว</a:t>
            </a:r>
            <a:r>
              <a:rPr lang="en-US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th-TH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– เวียดนาม </a:t>
            </a:r>
            <a:r>
              <a:rPr lang="en-US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(R</a:t>
            </a:r>
            <a:r>
              <a:rPr lang="th-TH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2</a:t>
            </a:r>
            <a:r>
              <a:rPr lang="en-US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)</a:t>
            </a:r>
          </a:p>
          <a:p>
            <a:pPr>
              <a:spcBef>
                <a:spcPct val="50000"/>
              </a:spcBef>
            </a:pPr>
            <a:r>
              <a:rPr lang="th-TH" sz="1700" u="sng" dirty="0" smtClean="0">
                <a:solidFill>
                  <a:schemeClr val="accent2"/>
                </a:solidFill>
                <a:latin typeface="Microsoft Sans Serif" pitchFamily="34" charset="0"/>
                <a:cs typeface="Microsoft Sans Serif" pitchFamily="34" charset="0"/>
              </a:rPr>
              <a:t>สะพาน</a:t>
            </a:r>
            <a:endParaRPr lang="en-US" sz="1700" u="sng" dirty="0" smtClean="0">
              <a:solidFill>
                <a:schemeClr val="accent2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สะพานข้ามแม่น้ำโขงแห่งที่ 2 (มุกดาหาร/</a:t>
            </a:r>
            <a:r>
              <a:rPr lang="th-TH" sz="1700" dirty="0" err="1" smtClean="0">
                <a:latin typeface="Microsoft Sans Serif" pitchFamily="34" charset="0"/>
                <a:cs typeface="Microsoft Sans Serif" pitchFamily="34" charset="0"/>
              </a:rPr>
              <a:t>สะหวัน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นะเขต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-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ก่อสร้างแล้วเสร็จภายใต้เงินกู้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JBIC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มีพิธีเปิดวันที่ 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20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ธ.ค. 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49</a:t>
            </a:r>
            <a:endParaRPr lang="th-TH" sz="1700" dirty="0" smtClean="0">
              <a:latin typeface="Microsoft Sans Serif" pitchFamily="34" charset="0"/>
              <a:cs typeface="Microsoft Sans Serif" pitchFamily="34" charset="0"/>
            </a:endParaRPr>
          </a:p>
          <a:p>
            <a:pPr>
              <a:spcBef>
                <a:spcPct val="50000"/>
              </a:spcBef>
            </a:pPr>
            <a:r>
              <a:rPr lang="th-TH" sz="1700" u="sng" dirty="0" smtClean="0">
                <a:solidFill>
                  <a:schemeClr val="accent2"/>
                </a:solidFill>
                <a:latin typeface="Microsoft Sans Serif" pitchFamily="34" charset="0"/>
                <a:cs typeface="Microsoft Sans Serif" pitchFamily="34" charset="0"/>
              </a:rPr>
              <a:t>ถนน</a:t>
            </a:r>
            <a:endParaRPr lang="en-US" sz="1700" u="sng" dirty="0" smtClean="0">
              <a:solidFill>
                <a:schemeClr val="accent2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spcBef>
                <a:spcPct val="50000"/>
              </a:spcBef>
            </a:pP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พม่า – 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200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กม. ถนนยังไม่ได้มาตรฐาน</a:t>
            </a:r>
          </a:p>
          <a:p>
            <a:pPr>
              <a:spcBef>
                <a:spcPct val="50000"/>
              </a:spcBef>
            </a:pP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ไทย – 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840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กม. 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4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ช่องจราจร 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302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 กม.  </a:t>
            </a:r>
          </a:p>
          <a:p>
            <a:pPr>
              <a:spcBef>
                <a:spcPct val="50000"/>
              </a:spcBef>
            </a:pP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ลาว – 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240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กม. 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2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ช่องจราจร ได้มาตรฐาน</a:t>
            </a:r>
          </a:p>
          <a:p>
            <a:pPr>
              <a:spcBef>
                <a:spcPct val="50000"/>
              </a:spcBef>
            </a:pP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เวียดนาม – 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260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กม. 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2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ช่องจราจร </a:t>
            </a:r>
          </a:p>
          <a:p>
            <a:pPr>
              <a:spcBef>
                <a:spcPct val="50000"/>
              </a:spcBef>
            </a:pPr>
            <a:endParaRPr lang="th-TH" sz="1700" dirty="0" smtClean="0">
              <a:latin typeface="Microsoft Sans Serif" pitchFamily="34" charset="0"/>
              <a:cs typeface="Microsoft Sans Serif" pitchFamily="34" charset="0"/>
            </a:endParaRPr>
          </a:p>
          <a:p>
            <a:pPr defTabSz="844083">
              <a:spcBef>
                <a:spcPct val="50000"/>
              </a:spcBef>
            </a:pPr>
            <a:r>
              <a:rPr lang="th-TH" dirty="0" smtClean="0">
                <a:latin typeface="Microsoft Sans Serif" pitchFamily="34" charset="0"/>
                <a:cs typeface="Microsoft Sans Serif" pitchFamily="34" charset="0"/>
              </a:rPr>
              <a:t>ระยะทาง(ในไทย)</a:t>
            </a:r>
            <a:br>
              <a:rPr lang="th-TH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th-TH" dirty="0" smtClean="0">
                <a:latin typeface="Microsoft Sans Serif" pitchFamily="34" charset="0"/>
                <a:cs typeface="Microsoft Sans Serif" pitchFamily="34" charset="0"/>
              </a:rPr>
              <a:t>ทั้งหมด 		840 กม.</a:t>
            </a:r>
            <a:br>
              <a:rPr lang="th-TH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th-TH" dirty="0" smtClean="0">
                <a:latin typeface="Microsoft Sans Serif" pitchFamily="34" charset="0"/>
                <a:cs typeface="Microsoft Sans Serif" pitchFamily="34" charset="0"/>
              </a:rPr>
              <a:t>4 ช่องจราจร 		302 กม.</a:t>
            </a:r>
            <a:br>
              <a:rPr lang="th-TH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th-TH" dirty="0" smtClean="0">
                <a:latin typeface="Microsoft Sans Serif" pitchFamily="34" charset="0"/>
                <a:cs typeface="Microsoft Sans Serif" pitchFamily="34" charset="0"/>
              </a:rPr>
              <a:t>2 ช่องจราจร 		538 กม.</a:t>
            </a:r>
          </a:p>
          <a:p>
            <a:pPr>
              <a:spcBef>
                <a:spcPct val="50000"/>
              </a:spcBef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C6C45-88A2-44D1-A34E-4355CBF1E722}" type="slidenum">
              <a:rPr lang="th-TH" smtClean="0"/>
              <a:pPr/>
              <a:t>18</a:t>
            </a:fld>
            <a:endParaRPr lang="th-TH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pPr defTabSz="844083"/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North – South Economic Corridor (R3)</a:t>
            </a:r>
            <a:endParaRPr lang="th-TH" sz="1700" dirty="0" smtClean="0">
              <a:latin typeface="Microsoft Sans Serif" pitchFamily="34" charset="0"/>
              <a:cs typeface="Microsoft Sans Serif" pitchFamily="34" charset="0"/>
            </a:endParaRPr>
          </a:p>
          <a:p>
            <a:pPr>
              <a:spcBef>
                <a:spcPct val="50000"/>
              </a:spcBef>
            </a:pPr>
            <a:r>
              <a:rPr lang="th-TH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ไทย</a:t>
            </a:r>
            <a:r>
              <a:rPr lang="en-US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ลาว</a:t>
            </a:r>
            <a:r>
              <a:rPr lang="en-US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จีน</a:t>
            </a:r>
            <a:r>
              <a:rPr lang="en-US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 (R3A </a:t>
            </a:r>
            <a:r>
              <a:rPr lang="th-TH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หรือ </a:t>
            </a:r>
            <a:r>
              <a:rPr lang="en-US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R3E)</a:t>
            </a:r>
          </a:p>
          <a:p>
            <a:pPr>
              <a:spcBef>
                <a:spcPct val="50000"/>
              </a:spcBef>
            </a:pPr>
            <a:r>
              <a:rPr lang="th-TH" sz="1700" u="sng" dirty="0" smtClean="0">
                <a:solidFill>
                  <a:schemeClr val="accent2"/>
                </a:solidFill>
                <a:latin typeface="Microsoft Sans Serif" pitchFamily="34" charset="0"/>
                <a:cs typeface="Microsoft Sans Serif" pitchFamily="34" charset="0"/>
              </a:rPr>
              <a:t>ถนน</a:t>
            </a:r>
            <a:endParaRPr lang="en-US" sz="1700" u="sng" dirty="0" smtClean="0">
              <a:solidFill>
                <a:schemeClr val="accent2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กรุงเทพ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เชียงราย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(830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กม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) –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ทางหลวง 4 ช่องจราจร</a:t>
            </a:r>
            <a:endParaRPr lang="en-US" sz="1700" dirty="0" smtClean="0">
              <a:latin typeface="Microsoft Sans Serif" pitchFamily="34" charset="0"/>
              <a:cs typeface="Microsoft Sans Serif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เชียงราย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เชียงของ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(110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กม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) –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ทางหลวงขนาด 2 ช่องจราจร  มีแผนที่จะปรับปรุงเป็น 4 ช่องจราจร</a:t>
            </a:r>
            <a:endParaRPr lang="en-US" sz="1700" dirty="0" smtClean="0">
              <a:latin typeface="Microsoft Sans Serif" pitchFamily="34" charset="0"/>
              <a:cs typeface="Microsoft Sans Serif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ถนนในลาว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(228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กม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) –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อยู่ระหว่างการก่อสร้าง โดยเงินกู้จาก ไทย + 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ADB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+ จีน</a:t>
            </a:r>
          </a:p>
          <a:p>
            <a:pPr>
              <a:spcBef>
                <a:spcPct val="50000"/>
              </a:spcBef>
            </a:pPr>
            <a:r>
              <a:rPr lang="th-TH" sz="1700" u="sng" dirty="0" smtClean="0">
                <a:solidFill>
                  <a:schemeClr val="accent2"/>
                </a:solidFill>
                <a:latin typeface="Microsoft Sans Serif" pitchFamily="34" charset="0"/>
                <a:cs typeface="Microsoft Sans Serif" pitchFamily="34" charset="0"/>
              </a:rPr>
              <a:t>สะพาน</a:t>
            </a:r>
            <a:endParaRPr lang="en-US" sz="1700" u="sng" dirty="0" smtClean="0">
              <a:solidFill>
                <a:schemeClr val="accent2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โครงการสะพานข้ามแม่น้ำโขงที่ เชียงของ/ห้วยทราย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/>
            </a:r>
            <a:br>
              <a:rPr lang="th-TH" sz="1700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ไทยและจีนจะออกค่าก่อสร้างฝ่ายละครึ่งหนึ่ง โดยไทยช่วยเหลือออกแบบ</a:t>
            </a:r>
          </a:p>
          <a:p>
            <a:endParaRPr lang="th-TH" dirty="0" smtClean="0"/>
          </a:p>
          <a:p>
            <a:pPr>
              <a:spcBef>
                <a:spcPct val="50000"/>
              </a:spcBef>
            </a:pPr>
            <a:r>
              <a:rPr lang="th-TH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ไทย</a:t>
            </a:r>
            <a:r>
              <a:rPr lang="en-US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พม่า</a:t>
            </a:r>
            <a:r>
              <a:rPr lang="en-US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จีน </a:t>
            </a:r>
            <a:r>
              <a:rPr lang="en-US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 (R3B </a:t>
            </a:r>
            <a:r>
              <a:rPr lang="th-TH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หรือ </a:t>
            </a:r>
            <a:r>
              <a:rPr lang="en-US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R3W)</a:t>
            </a:r>
          </a:p>
          <a:p>
            <a:pPr>
              <a:spcBef>
                <a:spcPct val="50000"/>
              </a:spcBef>
            </a:pPr>
            <a:r>
              <a:rPr lang="th-TH" sz="1700" u="sng" dirty="0" smtClean="0">
                <a:solidFill>
                  <a:schemeClr val="accent2"/>
                </a:solidFill>
                <a:latin typeface="Microsoft Sans Serif" pitchFamily="34" charset="0"/>
                <a:cs typeface="Microsoft Sans Serif" pitchFamily="34" charset="0"/>
              </a:rPr>
              <a:t>ถนน</a:t>
            </a:r>
            <a:endParaRPr lang="en-US" sz="1700" u="sng" dirty="0" smtClean="0">
              <a:solidFill>
                <a:schemeClr val="accent2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กรุงเทพ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แม่สาย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(890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 กม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) -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ทางหลวงขนาด 4 ช่องจราจร</a:t>
            </a:r>
            <a:endParaRPr lang="en-US" sz="1700" dirty="0" smtClean="0">
              <a:latin typeface="Microsoft Sans Serif" pitchFamily="34" charset="0"/>
              <a:cs typeface="Microsoft Sans Serif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ทางเลี่ยงเมืองแม่สาย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(8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 กม.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) -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กำลังก่อสร้าง</a:t>
            </a:r>
          </a:p>
          <a:p>
            <a:pPr>
              <a:spcBef>
                <a:spcPct val="50000"/>
              </a:spcBef>
            </a:pPr>
            <a:r>
              <a:rPr lang="th-TH" sz="1700" u="sng" dirty="0" smtClean="0">
                <a:solidFill>
                  <a:schemeClr val="accent2"/>
                </a:solidFill>
                <a:latin typeface="Microsoft Sans Serif" pitchFamily="34" charset="0"/>
                <a:cs typeface="Microsoft Sans Serif" pitchFamily="34" charset="0"/>
              </a:rPr>
              <a:t>สะพาน</a:t>
            </a:r>
            <a:endParaRPr lang="en-US" sz="1700" u="sng" dirty="0" smtClean="0">
              <a:solidFill>
                <a:schemeClr val="accent2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สะพานข้ามแม่น้ำสายแห่งที่ 2 ก่อสร้างแล้วเสร็จ มีพิธีเปิดในวันที่ 21 มกราคม 2549</a:t>
            </a:r>
          </a:p>
          <a:p>
            <a:endParaRPr lang="th-TH" dirty="0" smtClean="0"/>
          </a:p>
          <a:p>
            <a:pPr defTabSz="844083"/>
            <a:r>
              <a:rPr lang="th-TH" sz="1700" b="1" dirty="0" smtClean="0">
                <a:latin typeface="Microsoft Sans Serif" pitchFamily="34" charset="0"/>
                <a:cs typeface="Microsoft Sans Serif" pitchFamily="34" charset="0"/>
              </a:rPr>
              <a:t>ระยะทาง(ในไทย) ทั้งหมด	830 กม.</a:t>
            </a:r>
            <a:br>
              <a:rPr lang="th-TH" sz="1700" b="1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th-TH" sz="1700" b="1" dirty="0" smtClean="0">
                <a:latin typeface="Microsoft Sans Serif" pitchFamily="34" charset="0"/>
                <a:cs typeface="Microsoft Sans Serif" pitchFamily="34" charset="0"/>
              </a:rPr>
              <a:t>4 ช่องจราจร 		830 กม.</a:t>
            </a:r>
            <a:br>
              <a:rPr lang="th-TH" sz="1700" b="1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th-TH" sz="1700" b="1" dirty="0" smtClean="0">
                <a:latin typeface="Microsoft Sans Serif" pitchFamily="34" charset="0"/>
                <a:cs typeface="Microsoft Sans Serif" pitchFamily="34" charset="0"/>
              </a:rPr>
              <a:t>2 ช่องจราจร 		- กม.</a:t>
            </a: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C6C45-88A2-44D1-A34E-4355CBF1E722}" type="slidenum">
              <a:rPr lang="th-TH" smtClean="0"/>
              <a:pPr/>
              <a:t>19</a:t>
            </a:fld>
            <a:endParaRPr lang="th-TH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pPr defTabSz="844083"/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Southern Economic Corridor (R1)</a:t>
            </a:r>
            <a:endParaRPr lang="th-TH" sz="1700" dirty="0" smtClean="0">
              <a:latin typeface="Microsoft Sans Serif" pitchFamily="34" charset="0"/>
              <a:cs typeface="Microsoft Sans Serif" pitchFamily="34" charset="0"/>
            </a:endParaRPr>
          </a:p>
          <a:p>
            <a:pPr>
              <a:spcBef>
                <a:spcPct val="50000"/>
              </a:spcBef>
            </a:pPr>
            <a:r>
              <a:rPr lang="th-TH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กรุงเทพ</a:t>
            </a:r>
            <a:r>
              <a:rPr lang="en-US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พนมเปญ</a:t>
            </a:r>
            <a:r>
              <a:rPr lang="en-US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โฮ</a:t>
            </a:r>
            <a:r>
              <a:rPr lang="th-TH" sz="1700" b="1" dirty="0" err="1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จิมินต์ซิตี้</a:t>
            </a:r>
            <a:r>
              <a:rPr lang="en-US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 (R1)</a:t>
            </a:r>
          </a:p>
          <a:p>
            <a:pPr>
              <a:spcBef>
                <a:spcPct val="50000"/>
              </a:spcBef>
            </a:pPr>
            <a:r>
              <a:rPr lang="th-TH" sz="1700" u="sng" dirty="0" smtClean="0">
                <a:solidFill>
                  <a:schemeClr val="accent2"/>
                </a:solidFill>
                <a:latin typeface="Microsoft Sans Serif" pitchFamily="34" charset="0"/>
                <a:cs typeface="Microsoft Sans Serif" pitchFamily="34" charset="0"/>
              </a:rPr>
              <a:t>ถนน</a:t>
            </a:r>
            <a:endParaRPr lang="en-US" sz="1700" u="sng" dirty="0" smtClean="0">
              <a:solidFill>
                <a:schemeClr val="accent2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กรุงเทพ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พนมสารคาม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กบินทร์บุรี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(173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กม.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) –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ทางหลวงขนาด 4 ช่องจราจร</a:t>
            </a:r>
            <a:endParaRPr lang="en-US" sz="1700" dirty="0" smtClean="0">
              <a:latin typeface="Microsoft Sans Serif" pitchFamily="34" charset="0"/>
              <a:cs typeface="Microsoft Sans Serif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สระแก้ว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อรัญประเทศ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(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ชายแดน ไทย/กัมพูชา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) (55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 กม.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) –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/>
            </a:r>
            <a:br>
              <a:rPr lang="th-TH" sz="1700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การก่อสร้างเป็น 4 ช่องจราจรแล้วเสร็จ</a:t>
            </a:r>
            <a:endParaRPr lang="en-US" sz="1700" dirty="0" smtClean="0">
              <a:latin typeface="Microsoft Sans Serif" pitchFamily="34" charset="0"/>
              <a:cs typeface="Microsoft Sans Serif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กบินทร์บุรี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สระแก้ว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(54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กม.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) –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กำลังก่อสร้าง</a:t>
            </a:r>
            <a:endParaRPr lang="en-US" sz="1700" dirty="0" smtClean="0">
              <a:latin typeface="Microsoft Sans Serif" pitchFamily="34" charset="0"/>
              <a:cs typeface="Microsoft Sans Serif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เส้นทางแนวใหม่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(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พนมสารคาม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สระแก้ว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) (72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กม.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) – 2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 ช่องจราจรแล้วเสร็จ</a:t>
            </a:r>
          </a:p>
          <a:p>
            <a:pPr defTabSz="844083"/>
            <a:r>
              <a:rPr lang="th-TH" dirty="0" smtClean="0">
                <a:latin typeface="Microsoft Sans Serif" pitchFamily="34" charset="0"/>
                <a:cs typeface="Microsoft Sans Serif" pitchFamily="34" charset="0"/>
              </a:rPr>
              <a:t>ระยะทาง(ในไทย)</a:t>
            </a:r>
            <a:br>
              <a:rPr lang="th-TH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th-TH" dirty="0" smtClean="0">
                <a:latin typeface="Microsoft Sans Serif" pitchFamily="34" charset="0"/>
                <a:cs typeface="Microsoft Sans Serif" pitchFamily="34" charset="0"/>
              </a:rPr>
              <a:t>ทั้งหมด 		282 กม.</a:t>
            </a:r>
            <a:br>
              <a:rPr lang="th-TH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th-TH" dirty="0" smtClean="0">
                <a:latin typeface="Microsoft Sans Serif" pitchFamily="34" charset="0"/>
                <a:cs typeface="Microsoft Sans Serif" pitchFamily="34" charset="0"/>
              </a:rPr>
              <a:t>4 ช่องจราจร 		228 กม.</a:t>
            </a:r>
            <a:br>
              <a:rPr lang="th-TH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th-TH" dirty="0" smtClean="0">
                <a:latin typeface="Microsoft Sans Serif" pitchFamily="34" charset="0"/>
                <a:cs typeface="Microsoft Sans Serif" pitchFamily="34" charset="0"/>
              </a:rPr>
              <a:t>2 ช่องจราจร 		54 กม.</a:t>
            </a:r>
          </a:p>
          <a:p>
            <a:endParaRPr lang="en-US" dirty="0" smtClean="0"/>
          </a:p>
          <a:p>
            <a:pPr defTabSz="844083"/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Southern Coastal Economic Corridor (R10)</a:t>
            </a:r>
            <a:endParaRPr lang="th-TH" sz="1700" dirty="0" smtClean="0">
              <a:latin typeface="Microsoft Sans Serif" pitchFamily="34" charset="0"/>
              <a:cs typeface="Microsoft Sans Serif" pitchFamily="34" charset="0"/>
            </a:endParaRPr>
          </a:p>
          <a:p>
            <a:pPr>
              <a:spcBef>
                <a:spcPct val="50000"/>
              </a:spcBef>
            </a:pPr>
            <a:r>
              <a:rPr lang="th-TH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กรุงเทพ</a:t>
            </a:r>
            <a:r>
              <a:rPr lang="en-US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ตราด</a:t>
            </a:r>
            <a:r>
              <a:rPr lang="en-US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เกาะกง</a:t>
            </a:r>
            <a:r>
              <a:rPr lang="en-US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สะแร</a:t>
            </a:r>
            <a:r>
              <a:rPr lang="th-TH" sz="1700" b="1" dirty="0" err="1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อัมเปิล</a:t>
            </a:r>
            <a:r>
              <a:rPr lang="en-US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คาเมา</a:t>
            </a:r>
            <a:r>
              <a:rPr lang="en-US" sz="1700" b="1" dirty="0" smtClean="0">
                <a:solidFill>
                  <a:srgbClr val="CC0000"/>
                </a:solidFill>
                <a:latin typeface="Microsoft Sans Serif" pitchFamily="34" charset="0"/>
                <a:cs typeface="Microsoft Sans Serif" pitchFamily="34" charset="0"/>
              </a:rPr>
              <a:t> (R10)</a:t>
            </a:r>
          </a:p>
          <a:p>
            <a:pPr>
              <a:spcBef>
                <a:spcPct val="50000"/>
              </a:spcBef>
            </a:pPr>
            <a:r>
              <a:rPr lang="th-TH" sz="1700" u="sng" dirty="0" smtClean="0">
                <a:solidFill>
                  <a:schemeClr val="accent2"/>
                </a:solidFill>
                <a:latin typeface="Microsoft Sans Serif" pitchFamily="34" charset="0"/>
                <a:cs typeface="Microsoft Sans Serif" pitchFamily="34" charset="0"/>
              </a:rPr>
              <a:t>ไทย</a:t>
            </a:r>
            <a:endParaRPr lang="en-US" sz="1700" u="sng" dirty="0" smtClean="0">
              <a:solidFill>
                <a:schemeClr val="accent2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กรุงเทพ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ตราด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(290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กม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)	-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ทางหลวงขนาด 4 ช่องจราจร</a:t>
            </a:r>
            <a:endParaRPr lang="en-US" sz="1700" dirty="0" smtClean="0">
              <a:latin typeface="Microsoft Sans Serif" pitchFamily="34" charset="0"/>
              <a:cs typeface="Microsoft Sans Serif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ตราด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หาดเล็ก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(89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 กม.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)	-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มีแผนงานจะก่อสร้างเป็น 4 ช่องจราจร</a:t>
            </a:r>
          </a:p>
          <a:p>
            <a:pPr>
              <a:spcBef>
                <a:spcPct val="50000"/>
              </a:spcBef>
            </a:pPr>
            <a:r>
              <a:rPr lang="th-TH" sz="1700" u="sng" dirty="0" smtClean="0">
                <a:solidFill>
                  <a:schemeClr val="accent2"/>
                </a:solidFill>
                <a:latin typeface="Microsoft Sans Serif" pitchFamily="34" charset="0"/>
                <a:cs typeface="Microsoft Sans Serif" pitchFamily="34" charset="0"/>
              </a:rPr>
              <a:t>กัมพูชา</a:t>
            </a:r>
            <a:endParaRPr lang="en-US" sz="1700" u="sng" dirty="0" smtClean="0">
              <a:solidFill>
                <a:schemeClr val="accent2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เกาะกง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–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สะแร</a:t>
            </a:r>
            <a:r>
              <a:rPr lang="th-TH" sz="1700" dirty="0" err="1" smtClean="0">
                <a:latin typeface="Microsoft Sans Serif" pitchFamily="34" charset="0"/>
                <a:cs typeface="Microsoft Sans Serif" pitchFamily="34" charset="0"/>
              </a:rPr>
              <a:t>อัมเปิล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(151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กม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) +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สะพานขนาดใหญ่ 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4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ตัว</a:t>
            </a:r>
            <a:r>
              <a:rPr lang="en-US" sz="1700" dirty="0" smtClean="0">
                <a:latin typeface="Microsoft Sans Serif" pitchFamily="34" charset="0"/>
                <a:cs typeface="Microsoft Sans Serif" pitchFamily="34" charset="0"/>
              </a:rPr>
              <a:t>  - </a:t>
            </a:r>
            <a:r>
              <a:rPr lang="th-TH" sz="1700" dirty="0" smtClean="0">
                <a:latin typeface="Microsoft Sans Serif" pitchFamily="34" charset="0"/>
                <a:cs typeface="Microsoft Sans Serif" pitchFamily="34" charset="0"/>
              </a:rPr>
              <a:t>ไทยให้ความช่วยเหลือ</a:t>
            </a:r>
          </a:p>
          <a:p>
            <a:pPr defTabSz="844083"/>
            <a:r>
              <a:rPr lang="th-TH" dirty="0" smtClean="0">
                <a:latin typeface="Microsoft Sans Serif" pitchFamily="34" charset="0"/>
                <a:cs typeface="Microsoft Sans Serif" pitchFamily="34" charset="0"/>
              </a:rPr>
              <a:t>ระยะทาง(ในไทย)</a:t>
            </a:r>
            <a:br>
              <a:rPr lang="th-TH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th-TH" dirty="0" smtClean="0">
                <a:latin typeface="Microsoft Sans Serif" pitchFamily="34" charset="0"/>
                <a:cs typeface="Microsoft Sans Serif" pitchFamily="34" charset="0"/>
              </a:rPr>
              <a:t>ทั้งหมด 		379 กม.</a:t>
            </a:r>
            <a:br>
              <a:rPr lang="th-TH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th-TH" dirty="0" smtClean="0">
                <a:latin typeface="Microsoft Sans Serif" pitchFamily="34" charset="0"/>
                <a:cs typeface="Microsoft Sans Serif" pitchFamily="34" charset="0"/>
              </a:rPr>
              <a:t>4 ช่องจราจร 		290 กม.</a:t>
            </a:r>
            <a:br>
              <a:rPr lang="th-TH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th-TH" dirty="0" smtClean="0">
                <a:latin typeface="Microsoft Sans Serif" pitchFamily="34" charset="0"/>
                <a:cs typeface="Microsoft Sans Serif" pitchFamily="34" charset="0"/>
              </a:rPr>
              <a:t>2 ช่องจราจร 		89 กม.</a:t>
            </a:r>
          </a:p>
          <a:p>
            <a:endParaRPr lang="th-TH" dirty="0" smtClean="0"/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C6C45-88A2-44D1-A34E-4355CBF1E722}" type="slidenum">
              <a:rPr lang="th-TH" smtClean="0"/>
              <a:pPr/>
              <a:t>20</a:t>
            </a:fld>
            <a:endParaRPr lang="th-TH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6930" y="685065"/>
            <a:ext cx="4984142" cy="3432676"/>
          </a:xfrm>
          <a:prstGeom prst="rect">
            <a:avLst/>
          </a:prstGeom>
          <a:ln/>
        </p:spPr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481" y="4344137"/>
            <a:ext cx="5487040" cy="4114799"/>
          </a:xfrm>
          <a:prstGeom prst="rect">
            <a:avLst/>
          </a:prstGeom>
          <a:noFill/>
        </p:spPr>
        <p:txBody>
          <a:bodyPr>
            <a:normAutofit fontScale="92500"/>
          </a:bodyPr>
          <a:lstStyle/>
          <a:p>
            <a:pPr defTabSz="877593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th-TH" dirty="0" smtClean="0"/>
              <a:t>โครงการที่อยู่ระหว่างการก่อสร้างและโครงการในอนาคต</a:t>
            </a:r>
          </a:p>
          <a:p>
            <a:pPr defTabSz="877593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baseline="0" dirty="0" smtClean="0"/>
          </a:p>
          <a:p>
            <a:pPr defTabSz="877593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baseline="0" dirty="0" smtClean="0"/>
              <a:t>1 </a:t>
            </a:r>
            <a:r>
              <a:rPr lang="th-TH" baseline="0" dirty="0" smtClean="0"/>
              <a:t>สะพานข้ามแม่น้ำโขงแห่งที่ </a:t>
            </a:r>
            <a:r>
              <a:rPr lang="en-US" baseline="0" dirty="0" smtClean="0"/>
              <a:t>4 </a:t>
            </a:r>
            <a:r>
              <a:rPr lang="th-TH" baseline="0" dirty="0" smtClean="0"/>
              <a:t>ที่ อ.เชียงของ จ.เชียงราย </a:t>
            </a:r>
            <a:r>
              <a:rPr lang="en-US" baseline="0" dirty="0" smtClean="0"/>
              <a:t>(</a:t>
            </a:r>
            <a:r>
              <a:rPr lang="th-TH" baseline="0" dirty="0" smtClean="0"/>
              <a:t>อยู่</a:t>
            </a:r>
            <a:r>
              <a:rPr lang="th-TH" dirty="0" smtClean="0"/>
              <a:t>ระหว่างการก่อสร้าง</a:t>
            </a:r>
            <a:r>
              <a:rPr lang="en-US" baseline="0" dirty="0" smtClean="0"/>
              <a:t>)</a:t>
            </a:r>
          </a:p>
          <a:p>
            <a:pPr defTabSz="877593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baseline="0" dirty="0" smtClean="0"/>
              <a:t>2 </a:t>
            </a:r>
            <a:r>
              <a:rPr lang="th-TH" baseline="0" dirty="0" smtClean="0"/>
              <a:t>สะพานข้ามแม่น้ำ</a:t>
            </a:r>
            <a:r>
              <a:rPr lang="th-TH" baseline="0" dirty="0" err="1" smtClean="0"/>
              <a:t>เมย</a:t>
            </a:r>
            <a:r>
              <a:rPr lang="th-TH" baseline="0" dirty="0" smtClean="0"/>
              <a:t>แห่งที่ </a:t>
            </a:r>
            <a:r>
              <a:rPr lang="en-US" baseline="0" dirty="0" smtClean="0"/>
              <a:t>2 </a:t>
            </a:r>
            <a:r>
              <a:rPr lang="th-TH" baseline="0" dirty="0" smtClean="0"/>
              <a:t>ที่ อ.แม่สอด จ.ตาก </a:t>
            </a:r>
            <a:r>
              <a:rPr lang="en-US" baseline="0" dirty="0" smtClean="0"/>
              <a:t>(</a:t>
            </a:r>
            <a:r>
              <a:rPr lang="th-TH" baseline="0" dirty="0" smtClean="0"/>
              <a:t>อยู่ระหว่างการศึกษาความเหมาะสม</a:t>
            </a:r>
            <a:r>
              <a:rPr lang="en-US" baseline="0" dirty="0" smtClean="0"/>
              <a:t>)</a:t>
            </a:r>
          </a:p>
          <a:p>
            <a:pPr defTabSz="877593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baseline="0" dirty="0" smtClean="0"/>
              <a:t>3 </a:t>
            </a:r>
            <a:r>
              <a:rPr lang="th-TH" baseline="0" dirty="0" smtClean="0"/>
              <a:t>ทางหลวงพิเศษระหว่างเมือง </a:t>
            </a:r>
            <a:r>
              <a:rPr lang="en-US" baseline="0" dirty="0" smtClean="0"/>
              <a:t>(Motorway) </a:t>
            </a:r>
            <a:r>
              <a:rPr lang="th-TH" baseline="0" dirty="0" smtClean="0"/>
              <a:t>สายบางใหญ่</a:t>
            </a:r>
            <a:r>
              <a:rPr lang="en-US" baseline="0" dirty="0" smtClean="0"/>
              <a:t>-</a:t>
            </a:r>
            <a:r>
              <a:rPr lang="th-TH" baseline="0" dirty="0" smtClean="0"/>
              <a:t>นครปฐม</a:t>
            </a:r>
            <a:r>
              <a:rPr lang="en-US" baseline="0" dirty="0" smtClean="0"/>
              <a:t>-</a:t>
            </a:r>
            <a:r>
              <a:rPr lang="th-TH" baseline="0" dirty="0" smtClean="0"/>
              <a:t>กาญจนบุรี </a:t>
            </a:r>
            <a:r>
              <a:rPr lang="en-US" baseline="0" dirty="0" smtClean="0"/>
              <a:t>(</a:t>
            </a:r>
            <a:r>
              <a:rPr lang="th-TH" baseline="0" dirty="0" smtClean="0"/>
              <a:t>อยู่</a:t>
            </a:r>
            <a:r>
              <a:rPr lang="th-TH" dirty="0" smtClean="0"/>
              <a:t>ระหว่างการออก </a:t>
            </a:r>
            <a:r>
              <a:rPr lang="th-TH" dirty="0" err="1" smtClean="0"/>
              <a:t>พรฎ.</a:t>
            </a:r>
            <a:r>
              <a:rPr lang="th-TH" dirty="0" smtClean="0"/>
              <a:t>เวนคืนที่ดิน</a:t>
            </a:r>
            <a:r>
              <a:rPr lang="en-US" baseline="0" dirty="0" smtClean="0"/>
              <a:t>) </a:t>
            </a:r>
            <a:r>
              <a:rPr lang="th-TH" baseline="0" dirty="0" smtClean="0"/>
              <a:t>และ ทางหลวงพิเศษระหว่างเมือง </a:t>
            </a:r>
            <a:r>
              <a:rPr lang="en-US" baseline="0" dirty="0" smtClean="0"/>
              <a:t>(Motorway) </a:t>
            </a:r>
            <a:r>
              <a:rPr lang="th-TH" baseline="0" dirty="0" smtClean="0"/>
              <a:t>สาย</a:t>
            </a:r>
            <a:r>
              <a:rPr lang="en-US" baseline="0" dirty="0" smtClean="0"/>
              <a:t> </a:t>
            </a:r>
            <a:r>
              <a:rPr lang="th-TH" baseline="0" dirty="0" smtClean="0"/>
              <a:t>กาญจนบุรี</a:t>
            </a:r>
            <a:r>
              <a:rPr lang="en-US" baseline="0" dirty="0" smtClean="0"/>
              <a:t>-</a:t>
            </a:r>
            <a:r>
              <a:rPr lang="th-TH" baseline="0" dirty="0" smtClean="0"/>
              <a:t>ชายแดนไทยพม่า</a:t>
            </a:r>
            <a:r>
              <a:rPr lang="en-US" baseline="0" dirty="0" smtClean="0"/>
              <a:t>(</a:t>
            </a:r>
            <a:r>
              <a:rPr lang="th-TH" baseline="0" dirty="0" smtClean="0"/>
              <a:t>บ้านพุน้ำร้อน</a:t>
            </a:r>
            <a:r>
              <a:rPr lang="en-US" baseline="0" dirty="0" smtClean="0"/>
              <a:t>)</a:t>
            </a:r>
            <a:r>
              <a:rPr lang="th-TH" baseline="0" dirty="0" smtClean="0"/>
              <a:t> </a:t>
            </a:r>
            <a:r>
              <a:rPr lang="en-US" baseline="0" dirty="0" smtClean="0"/>
              <a:t>(</a:t>
            </a:r>
            <a:r>
              <a:rPr lang="th-TH" baseline="0" dirty="0" smtClean="0"/>
              <a:t>อยู่ระหว่างการศึกษาความเหมาะสม</a:t>
            </a:r>
            <a:r>
              <a:rPr lang="en-US" baseline="0" dirty="0" smtClean="0"/>
              <a:t>)</a:t>
            </a:r>
          </a:p>
          <a:p>
            <a:pPr defTabSz="877593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baseline="0" dirty="0" smtClean="0"/>
              <a:t>4 </a:t>
            </a:r>
            <a:r>
              <a:rPr lang="th-TH" baseline="0" dirty="0" smtClean="0"/>
              <a:t>ทางหลวงพิเศษระหว่างเมือง </a:t>
            </a:r>
            <a:r>
              <a:rPr lang="en-US" baseline="0" dirty="0" smtClean="0"/>
              <a:t>(Motorway) </a:t>
            </a:r>
            <a:r>
              <a:rPr lang="th-TH" baseline="0" dirty="0" smtClean="0"/>
              <a:t>สายหาดใหญ่</a:t>
            </a:r>
            <a:r>
              <a:rPr lang="en-US" baseline="0" dirty="0" smtClean="0"/>
              <a:t>-</a:t>
            </a:r>
            <a:r>
              <a:rPr lang="th-TH" baseline="0" dirty="0" smtClean="0"/>
              <a:t>ชายแดนไทยมาเลเซีย</a:t>
            </a:r>
            <a:r>
              <a:rPr lang="en-US" baseline="0" dirty="0" smtClean="0"/>
              <a:t>(</a:t>
            </a:r>
            <a:r>
              <a:rPr lang="th-TH" baseline="0" dirty="0" smtClean="0"/>
              <a:t>อ.สะเดา</a:t>
            </a:r>
            <a:r>
              <a:rPr lang="en-US" baseline="0" dirty="0" smtClean="0"/>
              <a:t>)</a:t>
            </a:r>
            <a:r>
              <a:rPr lang="th-TH" baseline="0" dirty="0" smtClean="0"/>
              <a:t> </a:t>
            </a:r>
            <a:r>
              <a:rPr lang="en-US" baseline="0" dirty="0" smtClean="0"/>
              <a:t>(</a:t>
            </a:r>
            <a:r>
              <a:rPr lang="th-TH" baseline="0" dirty="0" smtClean="0"/>
              <a:t>อยู่ระหว่างการศึกษาความเหมาะสม</a:t>
            </a:r>
            <a:r>
              <a:rPr lang="en-US" baseline="0" dirty="0" smtClean="0"/>
              <a:t>)</a:t>
            </a:r>
            <a:endParaRPr lang="th-TH" baseline="0" dirty="0" smtClean="0"/>
          </a:p>
          <a:p>
            <a:pPr defTabSz="877593" fontAlgn="base">
              <a:spcBef>
                <a:spcPct val="30000"/>
              </a:spcBef>
              <a:spcAft>
                <a:spcPct val="0"/>
              </a:spcAft>
              <a:defRPr/>
            </a:pPr>
            <a:endParaRPr lang="th-TH" baseline="0" dirty="0" smtClean="0"/>
          </a:p>
          <a:p>
            <a:pPr defTabSz="877593" fontAlgn="base">
              <a:spcBef>
                <a:spcPct val="30000"/>
              </a:spcBef>
              <a:spcAft>
                <a:spcPct val="0"/>
              </a:spcAft>
              <a:defRPr/>
            </a:pPr>
            <a:endParaRPr lang="th-TH" baseline="0" dirty="0" smtClean="0"/>
          </a:p>
          <a:p>
            <a:pPr defTabSz="877593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th-TH" baseline="0" dirty="0" smtClean="0"/>
              <a:t> </a:t>
            </a:r>
          </a:p>
          <a:p>
            <a:pPr defTabSz="877593" fontAlgn="base">
              <a:spcBef>
                <a:spcPct val="30000"/>
              </a:spcBef>
              <a:spcAft>
                <a:spcPct val="0"/>
              </a:spcAft>
              <a:defRPr/>
            </a:pPr>
            <a:endParaRPr lang="th-TH" baseline="0" dirty="0" smtClean="0"/>
          </a:p>
          <a:p>
            <a:pPr defTabSz="877593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  <a:p>
            <a:pPr eaLnBrk="1" hangingPunct="1"/>
            <a:endParaRPr lang="th-TH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6930" y="685065"/>
            <a:ext cx="4984142" cy="3432676"/>
          </a:xfrm>
          <a:prstGeom prst="rect">
            <a:avLst/>
          </a:prstGeom>
          <a:ln/>
        </p:spPr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481" y="4344137"/>
            <a:ext cx="5487040" cy="4114799"/>
          </a:xfrm>
          <a:prstGeom prst="rect">
            <a:avLst/>
          </a:prstGeom>
          <a:noFill/>
        </p:spPr>
        <p:txBody>
          <a:bodyPr/>
          <a:lstStyle/>
          <a:p>
            <a:pPr defTabSz="877593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th-TH" dirty="0" smtClean="0"/>
              <a:t>โครงการ</a:t>
            </a:r>
            <a:r>
              <a:rPr lang="th-TH" baseline="0" dirty="0" smtClean="0"/>
              <a:t>ทางหลวงพิเศษระหว่างเมืองระยะเร่งด่วน  </a:t>
            </a:r>
            <a:endParaRPr lang="th-TH" dirty="0" smtClean="0"/>
          </a:p>
          <a:p>
            <a:pPr defTabSz="877593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baseline="0" dirty="0" smtClean="0"/>
          </a:p>
          <a:p>
            <a:pPr defTabSz="877593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baseline="0" dirty="0" smtClean="0"/>
              <a:t>1 </a:t>
            </a:r>
            <a:r>
              <a:rPr lang="th-TH" baseline="0" dirty="0" smtClean="0"/>
              <a:t>ทางหลวงพิเศษระหว่างเมือง </a:t>
            </a:r>
            <a:r>
              <a:rPr lang="en-US" baseline="0" dirty="0" smtClean="0"/>
              <a:t>(Motorway) </a:t>
            </a:r>
            <a:r>
              <a:rPr lang="th-TH" baseline="0" dirty="0" smtClean="0"/>
              <a:t>หมายเลข </a:t>
            </a:r>
            <a:r>
              <a:rPr lang="en-US" baseline="0" dirty="0" smtClean="0"/>
              <a:t>6 </a:t>
            </a:r>
            <a:r>
              <a:rPr lang="th-TH" baseline="0" dirty="0" smtClean="0"/>
              <a:t>สายบางปะอิน </a:t>
            </a:r>
            <a:r>
              <a:rPr lang="en-US" baseline="0" dirty="0" smtClean="0"/>
              <a:t>(</a:t>
            </a:r>
            <a:r>
              <a:rPr lang="th-TH" baseline="0" dirty="0" smtClean="0"/>
              <a:t>อยู่</a:t>
            </a:r>
            <a:r>
              <a:rPr lang="th-TH" dirty="0" smtClean="0"/>
              <a:t>ระหว่างการออก </a:t>
            </a:r>
            <a:r>
              <a:rPr lang="th-TH" dirty="0" err="1" smtClean="0"/>
              <a:t>พรฎ.</a:t>
            </a:r>
            <a:r>
              <a:rPr lang="th-TH" dirty="0" smtClean="0"/>
              <a:t>เวนคืนที่ดิน</a:t>
            </a:r>
            <a:r>
              <a:rPr lang="en-US" dirty="0" smtClean="0"/>
              <a:t>+</a:t>
            </a:r>
            <a:r>
              <a:rPr lang="th-TH" dirty="0" smtClean="0"/>
              <a:t>ศึกษารูปแบบการลงทุน</a:t>
            </a:r>
            <a:r>
              <a:rPr lang="en-US" baseline="0" dirty="0" smtClean="0"/>
              <a:t>) </a:t>
            </a:r>
            <a:endParaRPr lang="th-TH" baseline="0" dirty="0" smtClean="0"/>
          </a:p>
          <a:p>
            <a:pPr defTabSz="877593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baseline="0" dirty="0" smtClean="0"/>
              <a:t>2 </a:t>
            </a:r>
            <a:r>
              <a:rPr lang="th-TH" baseline="0" dirty="0" smtClean="0"/>
              <a:t>ทางหลวงพิเศษระหว่างเมือง </a:t>
            </a:r>
            <a:r>
              <a:rPr lang="en-US" baseline="0" dirty="0" smtClean="0"/>
              <a:t>(Motorway) </a:t>
            </a:r>
            <a:r>
              <a:rPr lang="th-TH" baseline="0" dirty="0" smtClean="0"/>
              <a:t>หมายเลข </a:t>
            </a:r>
            <a:r>
              <a:rPr lang="en-US" baseline="0" dirty="0" smtClean="0"/>
              <a:t>81 </a:t>
            </a:r>
            <a:r>
              <a:rPr lang="th-TH" baseline="0" dirty="0" smtClean="0"/>
              <a:t>สายบางใหญ่</a:t>
            </a:r>
            <a:r>
              <a:rPr lang="en-US" baseline="0" dirty="0" smtClean="0"/>
              <a:t>-</a:t>
            </a:r>
            <a:r>
              <a:rPr lang="th-TH" baseline="0" dirty="0" smtClean="0"/>
              <a:t>นครปฐม</a:t>
            </a:r>
            <a:r>
              <a:rPr lang="en-US" baseline="0" dirty="0" smtClean="0"/>
              <a:t>-</a:t>
            </a:r>
            <a:r>
              <a:rPr lang="th-TH" baseline="0" dirty="0" smtClean="0"/>
              <a:t>กาญจนบุรี </a:t>
            </a:r>
            <a:r>
              <a:rPr lang="en-US" baseline="0" dirty="0" smtClean="0"/>
              <a:t>(</a:t>
            </a:r>
            <a:r>
              <a:rPr lang="th-TH" baseline="0" dirty="0" smtClean="0"/>
              <a:t>อยู่</a:t>
            </a:r>
            <a:r>
              <a:rPr lang="th-TH" dirty="0" smtClean="0"/>
              <a:t>ระหว่างการออก </a:t>
            </a:r>
            <a:r>
              <a:rPr lang="th-TH" dirty="0" err="1" smtClean="0"/>
              <a:t>พรฎ.</a:t>
            </a:r>
            <a:r>
              <a:rPr lang="th-TH" dirty="0" smtClean="0"/>
              <a:t>เวนคืนที่ดิน</a:t>
            </a:r>
            <a:r>
              <a:rPr lang="en-US" dirty="0" smtClean="0"/>
              <a:t>+</a:t>
            </a:r>
            <a:r>
              <a:rPr lang="th-TH" dirty="0" smtClean="0"/>
              <a:t>ศึกษารูปแบบการลงทุน</a:t>
            </a:r>
            <a:r>
              <a:rPr lang="en-US" baseline="0" dirty="0" smtClean="0"/>
              <a:t>) </a:t>
            </a:r>
            <a:endParaRPr lang="th-TH" baseline="0" dirty="0" smtClean="0"/>
          </a:p>
          <a:p>
            <a:pPr defTabSz="877593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baseline="0" dirty="0" smtClean="0"/>
              <a:t>3 </a:t>
            </a:r>
            <a:r>
              <a:rPr lang="th-TH" baseline="0" dirty="0" smtClean="0"/>
              <a:t>ทางหลวงพิเศษระหว่างเมือง </a:t>
            </a:r>
            <a:r>
              <a:rPr lang="en-US" baseline="0" dirty="0" smtClean="0"/>
              <a:t>(Motorway) </a:t>
            </a:r>
            <a:r>
              <a:rPr lang="th-TH" baseline="0" dirty="0" smtClean="0"/>
              <a:t>หมายเลข </a:t>
            </a:r>
            <a:r>
              <a:rPr lang="en-US" baseline="0" dirty="0" smtClean="0"/>
              <a:t>8 </a:t>
            </a:r>
            <a:r>
              <a:rPr lang="th-TH" baseline="0" dirty="0" smtClean="0"/>
              <a:t>สายชลบุรี</a:t>
            </a:r>
            <a:r>
              <a:rPr lang="en-US" baseline="0" dirty="0" smtClean="0"/>
              <a:t>-</a:t>
            </a:r>
            <a:r>
              <a:rPr lang="th-TH" baseline="0" dirty="0" smtClean="0"/>
              <a:t>พัทยา</a:t>
            </a:r>
            <a:r>
              <a:rPr lang="en-US" baseline="0" dirty="0" smtClean="0"/>
              <a:t>-</a:t>
            </a:r>
            <a:r>
              <a:rPr lang="th-TH" baseline="0" dirty="0" smtClean="0"/>
              <a:t>มาบตาพุด </a:t>
            </a:r>
            <a:r>
              <a:rPr lang="en-US" baseline="0" dirty="0" smtClean="0"/>
              <a:t>(</a:t>
            </a:r>
            <a:r>
              <a:rPr lang="th-TH" baseline="0" dirty="0" smtClean="0"/>
              <a:t>ออกแบบแล้วเสร็จ</a:t>
            </a:r>
            <a:r>
              <a:rPr lang="en-US" baseline="0" dirty="0" smtClean="0"/>
              <a:t>)</a:t>
            </a:r>
          </a:p>
          <a:p>
            <a:pPr defTabSz="877593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baseline="0" dirty="0" smtClean="0"/>
              <a:t>4 </a:t>
            </a:r>
            <a:r>
              <a:rPr lang="th-TH" baseline="0" dirty="0" smtClean="0"/>
              <a:t>ทางหลวงพิเศษระหว่างเมือง </a:t>
            </a:r>
            <a:r>
              <a:rPr lang="en-US" baseline="0" dirty="0" smtClean="0"/>
              <a:t>(Motorway) </a:t>
            </a:r>
            <a:r>
              <a:rPr lang="th-TH" baseline="0" dirty="0" smtClean="0"/>
              <a:t>หมายเลข </a:t>
            </a:r>
            <a:r>
              <a:rPr lang="en-US" baseline="0" dirty="0" smtClean="0"/>
              <a:t>8 </a:t>
            </a:r>
            <a:r>
              <a:rPr lang="th-TH" baseline="0" dirty="0" smtClean="0"/>
              <a:t>สายนครปฐม</a:t>
            </a:r>
            <a:r>
              <a:rPr lang="en-US" baseline="0" dirty="0" smtClean="0"/>
              <a:t>-</a:t>
            </a:r>
            <a:r>
              <a:rPr lang="th-TH" baseline="0" dirty="0" smtClean="0"/>
              <a:t>ชะอำ</a:t>
            </a:r>
            <a:r>
              <a:rPr lang="en-US" baseline="0" dirty="0" smtClean="0"/>
              <a:t> (</a:t>
            </a:r>
            <a:r>
              <a:rPr lang="th-TH" baseline="0" dirty="0" smtClean="0"/>
              <a:t>การศึกษาความเหมาะสมแล้วเสร็จ</a:t>
            </a:r>
            <a:r>
              <a:rPr lang="en-US" baseline="0" dirty="0" smtClean="0"/>
              <a:t>)</a:t>
            </a:r>
          </a:p>
          <a:p>
            <a:pPr defTabSz="877593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baseline="0" dirty="0" smtClean="0"/>
              <a:t>4 </a:t>
            </a:r>
            <a:r>
              <a:rPr lang="th-TH" baseline="0" dirty="0" smtClean="0"/>
              <a:t>ทางหลวงพิเศษระหว่างเมือง </a:t>
            </a:r>
            <a:r>
              <a:rPr lang="en-US" baseline="0" dirty="0" smtClean="0"/>
              <a:t>(Motorway) </a:t>
            </a:r>
            <a:r>
              <a:rPr lang="th-TH" baseline="0" dirty="0" smtClean="0"/>
              <a:t>หมายเลข </a:t>
            </a:r>
            <a:r>
              <a:rPr lang="en-US" baseline="0" dirty="0" smtClean="0"/>
              <a:t>5 </a:t>
            </a:r>
            <a:r>
              <a:rPr lang="th-TH" baseline="0" dirty="0" smtClean="0"/>
              <a:t>สายบางปะอิน</a:t>
            </a:r>
            <a:r>
              <a:rPr lang="en-US" baseline="0" dirty="0" smtClean="0"/>
              <a:t>-</a:t>
            </a:r>
            <a:r>
              <a:rPr lang="th-TH" baseline="0" dirty="0" smtClean="0"/>
              <a:t>โคราช</a:t>
            </a:r>
            <a:r>
              <a:rPr lang="en-US" baseline="0" dirty="0" smtClean="0"/>
              <a:t> (</a:t>
            </a:r>
            <a:r>
              <a:rPr lang="th-TH" baseline="0" dirty="0" smtClean="0"/>
              <a:t>ศึกษาความเหมาะสมแล้วเสร็จ</a:t>
            </a:r>
            <a:r>
              <a:rPr lang="en-US" baseline="0" dirty="0" smtClean="0"/>
              <a:t>)</a:t>
            </a:r>
            <a:endParaRPr lang="th-TH" baseline="0" dirty="0" smtClean="0"/>
          </a:p>
          <a:p>
            <a:pPr eaLnBrk="1" hangingPunct="1"/>
            <a:endParaRPr lang="th-TH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FE000F-9FF0-4824-9548-7E5FB2FCB249}" type="slidenum">
              <a:rPr lang="en-US" smtClean="0"/>
              <a:pPr/>
              <a:t>24</a:t>
            </a:fld>
            <a:endParaRPr lang="th-TH" smtClean="0"/>
          </a:p>
        </p:txBody>
      </p:sp>
      <p:sp>
        <p:nvSpPr>
          <p:cNvPr id="96259" name="Rectangle 7"/>
          <p:cNvSpPr txBox="1">
            <a:spLocks noGrp="1" noChangeArrowheads="1"/>
          </p:cNvSpPr>
          <p:nvPr/>
        </p:nvSpPr>
        <p:spPr bwMode="auto">
          <a:xfrm>
            <a:off x="3884613" y="86868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717" tIns="45859" rIns="91717" bIns="45859" anchor="b"/>
          <a:lstStyle/>
          <a:p>
            <a:pPr algn="r" defTabSz="917575"/>
            <a:fld id="{8B105C63-E990-48C3-A362-A5C7F9198945}" type="slidenum">
              <a:rPr lang="en-US" sz="1200"/>
              <a:pPr algn="r" defTabSz="917575"/>
              <a:t>24</a:t>
            </a:fld>
            <a:endParaRPr lang="th-TH" sz="1200"/>
          </a:p>
        </p:txBody>
      </p:sp>
      <p:sp>
        <p:nvSpPr>
          <p:cNvPr id="9626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02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85" tIns="45444" rIns="90885" bIns="45444" anchor="b"/>
          <a:lstStyle/>
          <a:p>
            <a:pPr algn="r" defTabSz="909638"/>
            <a:fld id="{BAD9601B-069E-455C-9AA2-8304C418FA97}" type="slidenum">
              <a:rPr lang="en-US" sz="1200">
                <a:cs typeface="Cordia New" pitchFamily="34" charset="-34"/>
              </a:rPr>
              <a:pPr algn="r" defTabSz="909638"/>
              <a:t>24</a:t>
            </a:fld>
            <a:endParaRPr lang="th-TH" sz="1200">
              <a:cs typeface="Cordia New" pitchFamily="34" charset="-34"/>
            </a:endParaRPr>
          </a:p>
        </p:txBody>
      </p:sp>
      <p:sp>
        <p:nvSpPr>
          <p:cNvPr id="962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85800"/>
            <a:ext cx="4567237" cy="3425825"/>
          </a:xfrm>
          <a:ln/>
        </p:spPr>
      </p:sp>
      <p:sp>
        <p:nvSpPr>
          <p:cNvPr id="962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 lIns="90885" tIns="45444" rIns="90885" bIns="45444"/>
          <a:lstStyle/>
          <a:p>
            <a:pPr eaLnBrk="1" hangingPunct="1"/>
            <a:endParaRPr lang="th-TH" sz="1400" b="1" u="sng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AEA9B5-D59E-4C2E-BF93-8A1FC937D760}" type="slidenum">
              <a:rPr lang="en-US" smtClean="0"/>
              <a:pPr/>
              <a:t>3</a:t>
            </a:fld>
            <a:endParaRPr lang="th-TH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9350" y="685800"/>
            <a:ext cx="4570413" cy="3427413"/>
          </a:xfrm>
          <a:ln w="12700" cap="flat"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8163"/>
            <a:ext cx="5486400" cy="4114800"/>
          </a:xfrm>
          <a:noFill/>
          <a:ln/>
        </p:spPr>
        <p:txBody>
          <a:bodyPr lIns="92069" tIns="46036" rIns="92069" bIns="46036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>
              <a:cs typeface="Cordia New" pitchFamily="34" charset="-34"/>
            </a:endParaRPr>
          </a:p>
        </p:txBody>
      </p:sp>
      <p:sp>
        <p:nvSpPr>
          <p:cNvPr id="22532" name="Slide Number Placeholder 3"/>
          <p:cNvSpPr txBox="1">
            <a:spLocks noGrp="1"/>
          </p:cNvSpPr>
          <p:nvPr/>
        </p:nvSpPr>
        <p:spPr bwMode="auto">
          <a:xfrm>
            <a:off x="3883852" y="8684826"/>
            <a:ext cx="2972547" cy="457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D38020D-26E3-45FC-B14E-1C2D9E41D2C2}" type="slidenum">
              <a:rPr lang="en-US" sz="1200">
                <a:latin typeface="Calibri" pitchFamily="34" charset="0"/>
                <a:cs typeface="Cordia New" pitchFamily="34" charset="-34"/>
              </a:rPr>
              <a:pPr algn="r"/>
              <a:t>5</a:t>
            </a:fld>
            <a:endParaRPr lang="en-US" sz="1200">
              <a:latin typeface="Calibri" pitchFamily="34" charset="0"/>
              <a:cs typeface="Cordia New" pitchFamily="34" charset="-34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91169B-D947-4B4A-8AF1-D71768CDBAAC}" type="slidenum">
              <a:rPr lang="en-US"/>
              <a:pPr/>
              <a:t>7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A9B179-7DC8-4AA3-ADA0-EDE2495BB2C5}" type="slidenum">
              <a:rPr lang="en-US" smtClean="0"/>
              <a:pPr/>
              <a:t>10</a:t>
            </a:fld>
            <a:endParaRPr lang="th-TH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11322B-6D23-49F4-BD07-AF5587BBF235}" type="slidenum">
              <a:rPr lang="en-US"/>
              <a:pPr/>
              <a:t>12</a:t>
            </a:fld>
            <a:endParaRPr lang="th-TH"/>
          </a:p>
        </p:txBody>
      </p:sp>
      <p:sp>
        <p:nvSpPr>
          <p:cNvPr id="523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3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1760E-55BC-48F2-ACFF-6EA945166083}" type="slidenum">
              <a:rPr lang="en-US"/>
              <a:pPr/>
              <a:t>14</a:t>
            </a:fld>
            <a:endParaRPr lang="en-US"/>
          </a:p>
        </p:txBody>
      </p:sp>
      <p:sp>
        <p:nvSpPr>
          <p:cNvPr id="196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7500" lnSpcReduction="2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700" dirty="0" smtClean="0"/>
              <a:t>กรมทางหลวงได้พัฒนาทางหลวงสายอาเซียน ระยะทาง ๖</a:t>
            </a:r>
            <a:r>
              <a:rPr lang="en-US" sz="1700" dirty="0" smtClean="0"/>
              <a:t>,</a:t>
            </a:r>
            <a:r>
              <a:rPr lang="th-TH" sz="1700" dirty="0" smtClean="0"/>
              <a:t>๓๔๘ กม. และติดตั้งป้ายจราจรและป้ายสัญลักษณ์ตามที่อาเซียนกำหนดไว้แล้ว </a:t>
            </a:r>
            <a:endParaRPr lang="th-TH" sz="1600" dirty="0" smtClean="0"/>
          </a:p>
          <a:p>
            <a:endParaRPr lang="th-TH" sz="1700" b="1" dirty="0" smtClean="0"/>
          </a:p>
          <a:p>
            <a:r>
              <a:rPr lang="th-TH" sz="1700" b="1" dirty="0" smtClean="0"/>
              <a:t>การพัฒนาทางหลวงเอเชียในประเทศไทย</a:t>
            </a:r>
            <a:endParaRPr lang="th-TH" sz="1700" dirty="0" smtClean="0"/>
          </a:p>
          <a:p>
            <a:r>
              <a:rPr lang="th-TH" sz="1700" dirty="0" smtClean="0"/>
              <a:t>ประเทศไทยได้ให้ความร่วมมือในการพัฒนาทางหลวงเอเชียอย่างเข้มแข็งมาโดยตลอด ความก้าวหน้าในช่วงระยะเวลาที่ผ่านมา (พ.ศ.2540-2554) การดำเนินงานได้สัมฤทธิ์ผลทั้งในด้านการวางโครงข่ายทางหลวงเอเชีย การกำหนดมาตรฐานทางหลวงเอเชีย และการติดตั้งป้ายหมายเลขทางหลวงเอเชีย ทั้งนี้ โดยมีนายสุนันท์ เกลี้ยงประดิษฐ์ และนายอัศวิน กรรณสูต เป็นผู้แทนสำคัญในการร่วมประชุมเจรจาและพิจารณาอยู่ด้วย ประเทศไทยโดยกรมทางหลวงได้ดำเนินงานในเรื่องต่างๆ ดังกล่าวข้างต้นอย่างสอดคล้องกับความตกลงระหว่างรัฐบาลว่าด้วยโครงข่ายทางหลวงเอเชีย ซึ่งได้มีการลงนามในปี 2547 แล้ว</a:t>
            </a:r>
          </a:p>
          <a:p>
            <a:r>
              <a:rPr lang="th-TH" sz="1700" dirty="0" smtClean="0"/>
              <a:t>กรมทางหลวงได้เสนอทางหลวงในประเทศให้รวมอยู่ในโครงข่ายทางหลวงเอเชียโดยใช้หลักเกณฑ์การคัดเลือกเส้นทางภายใต้โครงการพัฒนาโครงสร้างพื้นฐานการขนส่งทางบกแห่งภูมิภาคเอเชีย  ทั้งนี้ เส้นทางที่ได้รับการคัดเลือกจะต้องเป็นไปตามหลักเกณฑ์ดังต่อไปนี้ อย่างน้อย 1 หลักเกณฑ์</a:t>
            </a:r>
          </a:p>
          <a:p>
            <a:r>
              <a:rPr lang="th-TH" sz="1700" dirty="0" smtClean="0"/>
              <a:t>1. เส้นทางเชื่อมโยงระหว่างเมืองหลวงกับเมืองหลวงสำหรับการขนส่งระหว่างประเทศ</a:t>
            </a:r>
          </a:p>
          <a:p>
            <a:r>
              <a:rPr lang="th-TH" sz="1700" dirty="0" smtClean="0"/>
              <a:t>2. เส้นทางเชื่อมโยงสู่ศูนย์กลางอุตสาหกรรมและเกษตรกรรม</a:t>
            </a:r>
          </a:p>
          <a:p>
            <a:r>
              <a:rPr lang="th-TH" sz="1700" dirty="0" smtClean="0"/>
              <a:t>3. เส้นทางเชื่อมโยงสู่ท่าเรือหลักที่สำคัญ </a:t>
            </a:r>
          </a:p>
          <a:p>
            <a:r>
              <a:rPr lang="th-TH" sz="1700" dirty="0" smtClean="0"/>
              <a:t>4. เส้นทางเชื่อมโยงสู่สถานีขนถ่ายสินค้าหลักที่สำคัญ</a:t>
            </a:r>
          </a:p>
          <a:p>
            <a:endParaRPr lang="th-TH" sz="1700" b="1" dirty="0" smtClean="0"/>
          </a:p>
          <a:p>
            <a:r>
              <a:rPr lang="th-TH" sz="1700" b="1" dirty="0" smtClean="0"/>
              <a:t>โครงข่ายทางหลวงเอเชียในประเทศไทย</a:t>
            </a:r>
            <a:endParaRPr lang="th-TH" sz="1700" dirty="0" smtClean="0"/>
          </a:p>
          <a:p>
            <a:r>
              <a:rPr lang="th-TH" sz="1700" dirty="0" smtClean="0"/>
              <a:t>ทางหลวงเอเชียในประเทศไทย แบ่งได้เป็น 2 ประเภท คือ ทางหลวงเอเชียสายหลัก ได้แก่ </a:t>
            </a:r>
            <a:r>
              <a:rPr lang="en-US" sz="1700" dirty="0" smtClean="0"/>
              <a:t>AH 1, AH 2 </a:t>
            </a:r>
            <a:r>
              <a:rPr lang="th-TH" sz="1700" dirty="0" smtClean="0"/>
              <a:t>และ </a:t>
            </a:r>
            <a:r>
              <a:rPr lang="en-US" sz="1700" dirty="0" smtClean="0"/>
              <a:t>AH 3 </a:t>
            </a:r>
            <a:r>
              <a:rPr lang="th-TH" sz="1700" dirty="0" smtClean="0"/>
              <a:t>และทางหลวงเอเชียสายรอง ได้แก่ </a:t>
            </a:r>
            <a:r>
              <a:rPr lang="en-US" sz="1700" dirty="0" smtClean="0"/>
              <a:t>AH 12, AH 13, AH 15, AH 16, </a:t>
            </a:r>
          </a:p>
          <a:p>
            <a:r>
              <a:rPr lang="en-US" sz="1700" dirty="0" smtClean="0"/>
              <a:t>AH 18 </a:t>
            </a:r>
            <a:r>
              <a:rPr lang="th-TH" sz="1700" dirty="0" smtClean="0"/>
              <a:t>และ </a:t>
            </a:r>
            <a:r>
              <a:rPr lang="en-US" sz="1700" dirty="0" smtClean="0"/>
              <a:t>AH 19 </a:t>
            </a:r>
            <a:r>
              <a:rPr lang="th-TH" sz="1700" dirty="0" smtClean="0"/>
              <a:t>รวมระยะทางทั้งสิ้นประมาณ 5,129 กิโลเมตร (ไม่รวมช่วงของสาย </a:t>
            </a:r>
            <a:r>
              <a:rPr lang="en-US" sz="1700" dirty="0" smtClean="0"/>
              <a:t>AH 1 </a:t>
            </a:r>
            <a:r>
              <a:rPr lang="th-TH" sz="1700" dirty="0" smtClean="0"/>
              <a:t>และ </a:t>
            </a:r>
            <a:r>
              <a:rPr lang="en-US" sz="1700" dirty="0" smtClean="0"/>
              <a:t>AH 2 </a:t>
            </a:r>
            <a:r>
              <a:rPr lang="th-TH" sz="1700" dirty="0" smtClean="0"/>
              <a:t>ที่ทับกันช่วงจังหวัดตาก ถึงแยกบางปะอิน ระยะทาง 370 กิโลเมตร) จากการที่ได้ปรับปรุง</a:t>
            </a:r>
            <a:r>
              <a:rPr lang="th-TH" sz="1700" dirty="0" err="1" smtClean="0"/>
              <a:t>ฐานขัอ</a:t>
            </a:r>
            <a:r>
              <a:rPr lang="th-TH" sz="1700" dirty="0" smtClean="0"/>
              <a:t>มูลทางหลวงอาเซียน (ซึ่งจะนำเสนอในโอกาสต่อไป) ในระยะ 2-3 ปีที่ผ่านมา ทำให้รายละเอียดสายทางของทางหลวงเอเชียล่าสุด มีดังต่อไปนี้</a:t>
            </a:r>
          </a:p>
          <a:p>
            <a:r>
              <a:rPr lang="th-TH" sz="1700" dirty="0" smtClean="0"/>
              <a:t>1. </a:t>
            </a:r>
            <a:r>
              <a:rPr lang="th-TH" sz="1700" b="1" dirty="0" smtClean="0"/>
              <a:t>ทางหลวงเอเชียสาย </a:t>
            </a:r>
            <a:r>
              <a:rPr lang="en-US" sz="1700" b="1" dirty="0" smtClean="0"/>
              <a:t>AH 1</a:t>
            </a:r>
            <a:r>
              <a:rPr lang="en-US" sz="1700" dirty="0" smtClean="0"/>
              <a:t>: </a:t>
            </a:r>
            <a:r>
              <a:rPr lang="th-TH" sz="1700" dirty="0" smtClean="0"/>
              <a:t>ชายแดนกัมพูชา – อรัญประเทศ - กรุงเทพฯ (แยกบางปะอิน) –นครสวรรค์ – ตาก – แม่สอด – สะพานมิตรภาพไทย – พม่า รวม 715.5 กม.</a:t>
            </a:r>
          </a:p>
          <a:p>
            <a:r>
              <a:rPr lang="th-TH" sz="1700" dirty="0" smtClean="0"/>
              <a:t>2. </a:t>
            </a:r>
            <a:r>
              <a:rPr lang="th-TH" sz="1700" b="1" dirty="0" smtClean="0"/>
              <a:t>ทางหลวงเอเชียสาย </a:t>
            </a:r>
            <a:r>
              <a:rPr lang="en-US" sz="1700" b="1" dirty="0" smtClean="0"/>
              <a:t>AH 2</a:t>
            </a:r>
            <a:r>
              <a:rPr lang="en-US" sz="1700" dirty="0" smtClean="0"/>
              <a:t>: </a:t>
            </a:r>
            <a:r>
              <a:rPr lang="th-TH" sz="1700" dirty="0" smtClean="0"/>
              <a:t>ด่านจัง</a:t>
            </a:r>
            <a:r>
              <a:rPr lang="th-TH" sz="1700" dirty="0" err="1" smtClean="0"/>
              <a:t>โหลน</a:t>
            </a:r>
            <a:r>
              <a:rPr lang="th-TH" sz="1700" dirty="0" smtClean="0"/>
              <a:t> - อ.สะเดา – หาดใหญ่ – พัทลุง – ชุมพร – ประจวบคีรีขันธ์ – ปากท่อ - กรุงเทพฯ (แยกบางปะอิน) – นครสวรรค์ – ตาก – ลำปาง – เชียงราย – แม่สาย (ชายแดนพม่า) รวม 1,913.5 กม.</a:t>
            </a:r>
          </a:p>
          <a:p>
            <a:r>
              <a:rPr lang="th-TH" sz="1700" dirty="0" smtClean="0"/>
              <a:t>3. </a:t>
            </a:r>
            <a:r>
              <a:rPr lang="th-TH" sz="1700" b="1" dirty="0" smtClean="0"/>
              <a:t>ทางหลวงเอเชียสาย </a:t>
            </a:r>
            <a:r>
              <a:rPr lang="en-US" sz="1700" b="1" dirty="0" smtClean="0"/>
              <a:t>AH 3</a:t>
            </a:r>
            <a:r>
              <a:rPr lang="en-US" sz="1700" dirty="0" smtClean="0"/>
              <a:t>: </a:t>
            </a:r>
            <a:r>
              <a:rPr lang="th-TH" sz="1700" dirty="0" smtClean="0"/>
              <a:t>เชียงราย – เชียงของ (ชายแดนลาว – จีน) รวม 121 กม.</a:t>
            </a:r>
          </a:p>
          <a:p>
            <a:r>
              <a:rPr lang="th-TH" sz="1700" dirty="0" smtClean="0"/>
              <a:t>4. </a:t>
            </a:r>
            <a:r>
              <a:rPr lang="th-TH" sz="1700" b="1" dirty="0" smtClean="0"/>
              <a:t>ทางหลวงเอเชียสาย </a:t>
            </a:r>
            <a:r>
              <a:rPr lang="en-US" sz="1700" b="1" dirty="0" smtClean="0"/>
              <a:t>AH 12</a:t>
            </a:r>
            <a:r>
              <a:rPr lang="en-US" sz="1700" dirty="0" smtClean="0"/>
              <a:t>: </a:t>
            </a:r>
            <a:r>
              <a:rPr lang="th-TH" sz="1700" dirty="0" smtClean="0"/>
              <a:t>สะพานมิตรภาพไทย-ลาว – หนองคาย – นครราชสีมา – ขอนแก่น – สระบุรี – กรุงเทพฯ (แยกหินกอง) รวม 571.3 กม.</a:t>
            </a:r>
          </a:p>
          <a:p>
            <a:r>
              <a:rPr lang="th-TH" sz="1700" dirty="0" smtClean="0"/>
              <a:t>5. </a:t>
            </a:r>
            <a:r>
              <a:rPr lang="th-TH" sz="1700" b="1" dirty="0" smtClean="0"/>
              <a:t>ทางหลวงเอเชียสาย </a:t>
            </a:r>
            <a:r>
              <a:rPr lang="en-US" sz="1700" b="1" dirty="0" smtClean="0"/>
              <a:t>AH 13</a:t>
            </a:r>
            <a:r>
              <a:rPr lang="en-US" sz="1700" dirty="0" smtClean="0"/>
              <a:t>: </a:t>
            </a:r>
            <a:r>
              <a:rPr lang="th-TH" sz="1700" dirty="0" smtClean="0"/>
              <a:t>ห้วยโก๋น – น่าน – แพร่ – พิษณุโลก – นครสวรรค์ รวม 550.5 กม.</a:t>
            </a:r>
          </a:p>
          <a:p>
            <a:r>
              <a:rPr lang="th-TH" sz="1700" dirty="0" smtClean="0"/>
              <a:t>6. </a:t>
            </a:r>
            <a:r>
              <a:rPr lang="th-TH" sz="1700" b="1" dirty="0" smtClean="0"/>
              <a:t>ทางหลวงเอเชียสาย </a:t>
            </a:r>
            <a:r>
              <a:rPr lang="en-US" sz="1700" b="1" dirty="0" smtClean="0"/>
              <a:t>AH 15</a:t>
            </a:r>
            <a:r>
              <a:rPr lang="en-US" sz="1700" dirty="0" smtClean="0"/>
              <a:t>: </a:t>
            </a:r>
            <a:r>
              <a:rPr lang="th-TH" sz="1700" dirty="0" smtClean="0"/>
              <a:t>ชายแดนไทย-ลาว (นครพนม) – อุดรธานี รวม 248.6 กม.</a:t>
            </a:r>
          </a:p>
          <a:p>
            <a:r>
              <a:rPr lang="th-TH" sz="1700" dirty="0" smtClean="0"/>
              <a:t>7. </a:t>
            </a:r>
            <a:r>
              <a:rPr lang="th-TH" sz="1700" b="1" dirty="0" smtClean="0"/>
              <a:t>ทางหลวงเอเชียสาย </a:t>
            </a:r>
            <a:r>
              <a:rPr lang="en-US" sz="1700" b="1" dirty="0" smtClean="0"/>
              <a:t>AH 16</a:t>
            </a:r>
            <a:r>
              <a:rPr lang="en-US" sz="1700" dirty="0" smtClean="0"/>
              <a:t>: </a:t>
            </a:r>
            <a:r>
              <a:rPr lang="th-TH" sz="1700" dirty="0" smtClean="0"/>
              <a:t>ชายแดนไทย-ลาว (มุกดาหาร) – กาฬสินธุ์ – ขอนแก่น – พิษณุโลก – สุโขทัย – ตาก รวม 703.4 กม.</a:t>
            </a:r>
          </a:p>
          <a:p>
            <a:r>
              <a:rPr lang="th-TH" sz="1700" dirty="0" smtClean="0"/>
              <a:t>8. </a:t>
            </a:r>
            <a:r>
              <a:rPr lang="th-TH" sz="1700" b="1" dirty="0" smtClean="0"/>
              <a:t>ทางหลวงเอเชียสาย </a:t>
            </a:r>
            <a:r>
              <a:rPr lang="en-US" sz="1700" b="1" dirty="0" smtClean="0"/>
              <a:t>AH 18</a:t>
            </a:r>
            <a:r>
              <a:rPr lang="en-US" sz="1700" dirty="0" smtClean="0"/>
              <a:t>: </a:t>
            </a:r>
            <a:r>
              <a:rPr lang="th-TH" sz="1700" dirty="0" smtClean="0"/>
              <a:t>ชายแดนมาเลเซีย (อ.สุ</a:t>
            </a:r>
            <a:r>
              <a:rPr lang="th-TH" sz="1700" dirty="0" err="1" smtClean="0"/>
              <a:t>ไหง</a:t>
            </a:r>
            <a:r>
              <a:rPr lang="th-TH" sz="1700" dirty="0" smtClean="0"/>
              <a:t>โกลก) – อ.ตากใบ – นราธิวาส – ปัตตานี – อ.หนองจิก – อ.จะนะ – หาดใหญ่  รวม 311 กม.</a:t>
            </a:r>
          </a:p>
          <a:p>
            <a:r>
              <a:rPr lang="th-TH" sz="1700" dirty="0" smtClean="0"/>
              <a:t>9. </a:t>
            </a:r>
            <a:r>
              <a:rPr lang="th-TH" sz="1700" b="1" dirty="0" smtClean="0"/>
              <a:t>ทางหลวงเอเชียสาย </a:t>
            </a:r>
            <a:r>
              <a:rPr lang="en-US" sz="1700" b="1" dirty="0" smtClean="0"/>
              <a:t>AH 19</a:t>
            </a:r>
            <a:r>
              <a:rPr lang="en-US" sz="1700" dirty="0" smtClean="0"/>
              <a:t>: </a:t>
            </a:r>
            <a:r>
              <a:rPr lang="th-TH" sz="1700" dirty="0" smtClean="0"/>
              <a:t>นครราชสีมา – กบินทร์บุรี – อ.แปลงยาว – แหลมฉบัง – กรุงเทพฯ  รวม 364 กม.</a:t>
            </a:r>
          </a:p>
          <a:p>
            <a:r>
              <a:rPr lang="th-TH" sz="1700" dirty="0" smtClean="0"/>
              <a:t> </a:t>
            </a:r>
          </a:p>
          <a:p>
            <a:r>
              <a:rPr lang="th-TH" sz="1700" dirty="0" smtClean="0"/>
              <a:t> </a:t>
            </a:r>
          </a:p>
          <a:p>
            <a:r>
              <a:rPr lang="th-TH" sz="1700" dirty="0" smtClean="0"/>
              <a:t>     ทางหลวงเอเชียสาย </a:t>
            </a:r>
            <a:r>
              <a:rPr lang="en-US" sz="1700" dirty="0" smtClean="0"/>
              <a:t>AH-16 </a:t>
            </a:r>
            <a:r>
              <a:rPr lang="th-TH" sz="1700" dirty="0" smtClean="0"/>
              <a:t>และ </a:t>
            </a:r>
            <a:r>
              <a:rPr lang="en-US" sz="1700" dirty="0" smtClean="0"/>
              <a:t>AH-19 </a:t>
            </a:r>
            <a:r>
              <a:rPr lang="th-TH" sz="1700" dirty="0" smtClean="0"/>
              <a:t>เป็นเส้นทางใหม่ที่ประเทศไทยได้เสนอต่อที่ประชุมกลุ่มผู้เชี่ยวชาญด้านการพัฒนาโครงข่ายทางหลวงเอเชีย เมื่อวันที่ 8-10 พฤษภาคม 2545 ณ ศูนย์การประชุมสหประชาชาติ กรุงเทพฯ รวมทั้งได้เสนอปรับแนวเส้นทาง </a:t>
            </a:r>
            <a:r>
              <a:rPr lang="en-US" sz="1700" dirty="0" smtClean="0"/>
              <a:t>AH-2 </a:t>
            </a:r>
            <a:r>
              <a:rPr lang="th-TH" sz="1700" dirty="0" smtClean="0"/>
              <a:t>และ </a:t>
            </a:r>
            <a:r>
              <a:rPr lang="en-US" sz="1700" dirty="0" smtClean="0"/>
              <a:t>AH-1 </a:t>
            </a:r>
            <a:r>
              <a:rPr lang="th-TH" sz="1700" dirty="0" smtClean="0"/>
              <a:t>จากแยกบางปะอิน – กรุงเทพฯ ให้มาใช้ทางหลวงหมายเลข 9 แทน และปรับแนวเส้นทาง </a:t>
            </a:r>
            <a:r>
              <a:rPr lang="en-US" sz="1700" dirty="0" smtClean="0"/>
              <a:t>AH-3 </a:t>
            </a:r>
            <a:r>
              <a:rPr lang="th-TH" sz="1700" dirty="0" smtClean="0"/>
              <a:t>จากเชียงราย – เชียงของ โดยแทนทางหลวงหมายเลข 1020 เดิมด้วยทางหลวงหมายเลข 1152 ช่วงจาก บ.หัวดอย – </a:t>
            </a:r>
            <a:r>
              <a:rPr lang="th-TH" sz="1700" dirty="0" err="1" smtClean="0"/>
              <a:t>บ.ต้า</a:t>
            </a:r>
            <a:r>
              <a:rPr lang="th-TH" sz="1700" dirty="0" smtClean="0"/>
              <a:t>ตลาด ส่วนเส้นทาง </a:t>
            </a:r>
            <a:r>
              <a:rPr lang="en-US" sz="1700" dirty="0" smtClean="0"/>
              <a:t>AH-13 </a:t>
            </a:r>
            <a:r>
              <a:rPr lang="th-TH" sz="1700" dirty="0" smtClean="0"/>
              <a:t>ได้เพิ่มเข้ามาในโครงข่ายทางหลวงเอเชียภายหลัง </a:t>
            </a: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C6C45-88A2-44D1-A34E-4355CBF1E722}" type="slidenum">
              <a:rPr lang="th-TH" smtClean="0"/>
              <a:pPr/>
              <a:t>15</a:t>
            </a:fld>
            <a:endParaRPr lang="th-TH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sz="1700" dirty="0" smtClean="0"/>
              <a:t>กรมทางหลวงได้พัฒนาทางหลวงสายอาเซียน ระยะทาง ๖</a:t>
            </a:r>
            <a:r>
              <a:rPr lang="en-US" sz="1700" dirty="0" smtClean="0"/>
              <a:t>,</a:t>
            </a:r>
            <a:r>
              <a:rPr lang="th-TH" sz="1700" dirty="0" smtClean="0"/>
              <a:t>๓๔๘ กม. และติดตั้งป้ายจราจรและป้ายสัญลักษณ์ตามที่อาเซียนกำหนดไว้แล้ว 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C6C45-88A2-44D1-A34E-4355CBF1E722}" type="slidenum">
              <a:rPr lang="th-TH" smtClean="0"/>
              <a:pPr/>
              <a:t>16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BAFD-F4D9-4183-94AE-66088CD9FF80}" type="datetimeFigureOut">
              <a:rPr lang="th-TH" smtClean="0"/>
              <a:pPr/>
              <a:t>22/08/55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595C9-FC7C-4384-B735-13F3BFC0095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BAFD-F4D9-4183-94AE-66088CD9FF80}" type="datetimeFigureOut">
              <a:rPr lang="th-TH" smtClean="0"/>
              <a:pPr/>
              <a:t>22/08/55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595C9-FC7C-4384-B735-13F3BFC0095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BAFD-F4D9-4183-94AE-66088CD9FF80}" type="datetimeFigureOut">
              <a:rPr lang="th-TH" smtClean="0"/>
              <a:pPr/>
              <a:t>22/08/55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595C9-FC7C-4384-B735-13F3BFC0095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E5EAD2-DF75-4DA6-9AA2-EC1A37AC744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54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1F3765A-559A-480D-A952-405A28A518E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BAFD-F4D9-4183-94AE-66088CD9FF80}" type="datetimeFigureOut">
              <a:rPr lang="th-TH" smtClean="0"/>
              <a:pPr/>
              <a:t>22/08/55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595C9-FC7C-4384-B735-13F3BFC0095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BAFD-F4D9-4183-94AE-66088CD9FF80}" type="datetimeFigureOut">
              <a:rPr lang="th-TH" smtClean="0"/>
              <a:pPr/>
              <a:t>22/08/55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595C9-FC7C-4384-B735-13F3BFC0095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BAFD-F4D9-4183-94AE-66088CD9FF80}" type="datetimeFigureOut">
              <a:rPr lang="th-TH" smtClean="0"/>
              <a:pPr/>
              <a:t>22/08/55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595C9-FC7C-4384-B735-13F3BFC0095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BAFD-F4D9-4183-94AE-66088CD9FF80}" type="datetimeFigureOut">
              <a:rPr lang="th-TH" smtClean="0"/>
              <a:pPr/>
              <a:t>22/08/55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595C9-FC7C-4384-B735-13F3BFC0095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BAFD-F4D9-4183-94AE-66088CD9FF80}" type="datetimeFigureOut">
              <a:rPr lang="th-TH" smtClean="0"/>
              <a:pPr/>
              <a:t>22/08/55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595C9-FC7C-4384-B735-13F3BFC0095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BAFD-F4D9-4183-94AE-66088CD9FF80}" type="datetimeFigureOut">
              <a:rPr lang="th-TH" smtClean="0"/>
              <a:pPr/>
              <a:t>22/08/55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595C9-FC7C-4384-B735-13F3BFC0095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BAFD-F4D9-4183-94AE-66088CD9FF80}" type="datetimeFigureOut">
              <a:rPr lang="th-TH" smtClean="0"/>
              <a:pPr/>
              <a:t>22/08/55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595C9-FC7C-4384-B735-13F3BFC0095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BAFD-F4D9-4183-94AE-66088CD9FF80}" type="datetimeFigureOut">
              <a:rPr lang="th-TH" smtClean="0"/>
              <a:pPr/>
              <a:t>22/08/55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595C9-FC7C-4384-B735-13F3BFC0095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9BAFD-F4D9-4183-94AE-66088CD9FF80}" type="datetimeFigureOut">
              <a:rPr lang="th-TH" smtClean="0"/>
              <a:pPr/>
              <a:t>22/08/55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595C9-FC7C-4384-B735-13F3BFC0095C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00042"/>
            <a:ext cx="9144000" cy="2041529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Governmental Policy </a:t>
            </a:r>
            <a:br>
              <a:rPr lang="en-US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on Preparing Transportation </a:t>
            </a:r>
            <a:br>
              <a:rPr lang="en-US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for ASEAN Integration</a:t>
            </a:r>
            <a:endParaRPr lang="th-TH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14514" y="4000504"/>
            <a:ext cx="6929486" cy="1357312"/>
          </a:xfrm>
        </p:spPr>
        <p:txBody>
          <a:bodyPr>
            <a:noAutofit/>
          </a:bodyPr>
          <a:lstStyle/>
          <a:p>
            <a:pPr algn="l" eaLnBrk="1" hangingPunct="1">
              <a:lnSpc>
                <a:spcPct val="80000"/>
              </a:lnSpc>
              <a:defRPr/>
            </a:pPr>
            <a:r>
              <a:rPr lang="en-US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Presented by : Silpachai Jarukasemratana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en-US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                         Permanent Secretary, 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en-US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                         Ministry of Transport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en-US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                         24</a:t>
            </a:r>
            <a:r>
              <a:rPr lang="en-US" sz="2400" b="1" baseline="30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th</a:t>
            </a:r>
            <a:r>
              <a:rPr lang="en-US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August 2012</a:t>
            </a:r>
            <a:endParaRPr lang="th-TH" sz="2400" b="1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9220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29330"/>
            <a:ext cx="91440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07950" y="3429000"/>
            <a:ext cx="4140200" cy="3429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214282" y="142852"/>
            <a:ext cx="4427537" cy="150019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defTabSz="762000" eaLnBrk="0" hangingPunct="0">
              <a:spcBef>
                <a:spcPct val="0"/>
              </a:spcBef>
              <a:defRPr/>
            </a:pP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Passing Track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MS PGothic" pitchFamily="34" charset="-128"/>
              <a:cs typeface="Tahoma" pitchFamily="34" charset="0"/>
            </a:endParaRPr>
          </a:p>
          <a:p>
            <a:pPr defTabSz="762000" eaLnBrk="0" hangingPunct="0">
              <a:spcBef>
                <a:spcPct val="0"/>
              </a:spcBef>
              <a:defRPr/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Logistics 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Network</a:t>
            </a:r>
            <a:endParaRPr lang="th-TH" sz="3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MS PGothic" pitchFamily="34" charset="-128"/>
              <a:cs typeface="Tahoma" pitchFamily="34" charset="0"/>
            </a:endParaRP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0"/>
            <a:ext cx="4132262" cy="649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0" y="3286124"/>
            <a:ext cx="5357850" cy="2354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33400" indent="-533400"/>
            <a:r>
              <a:rPr lang="en-US" sz="2400" b="1" dirty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Double tracks &amp; </a:t>
            </a:r>
            <a:r>
              <a:rPr lang="en-US" sz="24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Signaling system </a:t>
            </a:r>
          </a:p>
          <a:p>
            <a:pPr marL="533400" indent="-533400"/>
            <a:r>
              <a:rPr lang="en-US" sz="24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On </a:t>
            </a:r>
            <a:r>
              <a:rPr lang="th-TH" sz="2400" b="1" dirty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832 </a:t>
            </a:r>
            <a:r>
              <a:rPr lang="en-US" sz="2400" b="1" dirty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km</a:t>
            </a:r>
            <a:r>
              <a:rPr lang="th-TH" sz="2400" b="1" dirty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.</a:t>
            </a:r>
          </a:p>
          <a:p>
            <a:pPr marL="533400" indent="-533400"/>
            <a:endParaRPr lang="th-TH" sz="900" b="1" dirty="0">
              <a:solidFill>
                <a:srgbClr val="006600"/>
              </a:solidFill>
              <a:latin typeface="Tahoma" pitchFamily="34" charset="0"/>
              <a:cs typeface="Tahoma" pitchFamily="34" charset="0"/>
            </a:endParaRPr>
          </a:p>
          <a:p>
            <a:pPr marL="533400" indent="-533400">
              <a:buFontTx/>
              <a:buAutoNum type="arabicPeriod"/>
            </a:pPr>
            <a:r>
              <a:rPr lang="en-US" sz="2400" b="1" dirty="0">
                <a:latin typeface="Tahoma" pitchFamily="34" charset="0"/>
                <a:cs typeface="Tahoma" pitchFamily="34" charset="0"/>
              </a:rPr>
              <a:t>North line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: 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41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8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km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.</a:t>
            </a:r>
          </a:p>
          <a:p>
            <a:pPr marL="533400" indent="-533400"/>
            <a:endParaRPr lang="th-TH" sz="900" b="1" dirty="0">
              <a:latin typeface="Tahoma" pitchFamily="34" charset="0"/>
              <a:cs typeface="Tahoma" pitchFamily="34" charset="0"/>
            </a:endParaRPr>
          </a:p>
          <a:p>
            <a:pPr marL="533400" indent="-533400">
              <a:buFontTx/>
              <a:buAutoNum type="arabicPeriod" startAt="2"/>
            </a:pPr>
            <a:r>
              <a:rPr lang="en-US" sz="2400" b="1" dirty="0">
                <a:latin typeface="Tahoma" pitchFamily="34" charset="0"/>
                <a:cs typeface="Tahoma" pitchFamily="34" charset="0"/>
              </a:rPr>
              <a:t>East line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: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 7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8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km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.</a:t>
            </a:r>
          </a:p>
          <a:p>
            <a:pPr marL="533400" indent="-533400"/>
            <a:endParaRPr lang="th-TH" sz="900" b="1" dirty="0">
              <a:latin typeface="Tahoma" pitchFamily="34" charset="0"/>
              <a:cs typeface="Tahoma" pitchFamily="34" charset="0"/>
            </a:endParaRPr>
          </a:p>
          <a:p>
            <a:pPr marL="533400" indent="-533400"/>
            <a:r>
              <a:rPr lang="th-TH" sz="2400" b="1" dirty="0">
                <a:latin typeface="Tahoma" pitchFamily="34" charset="0"/>
                <a:cs typeface="Tahoma" pitchFamily="34" charset="0"/>
              </a:rPr>
              <a:t>3.   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South 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line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: 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33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6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km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05" name="Line 2001"/>
          <p:cNvSpPr>
            <a:spLocks noChangeShapeType="1"/>
          </p:cNvSpPr>
          <p:nvPr/>
        </p:nvSpPr>
        <p:spPr bwMode="auto">
          <a:xfrm>
            <a:off x="1135063" y="1025525"/>
            <a:ext cx="3175" cy="39688"/>
          </a:xfrm>
          <a:prstGeom prst="line">
            <a:avLst/>
          </a:prstGeom>
          <a:noFill/>
          <a:ln w="19050">
            <a:solidFill>
              <a:srgbClr val="FF0000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23511" name="Freeform 2007"/>
          <p:cNvSpPr>
            <a:spLocks/>
          </p:cNvSpPr>
          <p:nvPr/>
        </p:nvSpPr>
        <p:spPr bwMode="auto">
          <a:xfrm>
            <a:off x="2360613" y="3067050"/>
            <a:ext cx="179387" cy="57150"/>
          </a:xfrm>
          <a:custGeom>
            <a:avLst/>
            <a:gdLst>
              <a:gd name="T0" fmla="*/ 63 w 63"/>
              <a:gd name="T1" fmla="*/ 20 h 20"/>
              <a:gd name="T2" fmla="*/ 38 w 63"/>
              <a:gd name="T3" fmla="*/ 14 h 20"/>
              <a:gd name="T4" fmla="*/ 0 w 63"/>
              <a:gd name="T5" fmla="*/ 0 h 20"/>
              <a:gd name="T6" fmla="*/ 0 60000 65536"/>
              <a:gd name="T7" fmla="*/ 0 60000 65536"/>
              <a:gd name="T8" fmla="*/ 0 60000 65536"/>
              <a:gd name="T9" fmla="*/ 0 w 63"/>
              <a:gd name="T10" fmla="*/ 0 h 20"/>
              <a:gd name="T11" fmla="*/ 63 w 63"/>
              <a:gd name="T12" fmla="*/ 20 h 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" h="20">
                <a:moveTo>
                  <a:pt x="63" y="20"/>
                </a:moveTo>
                <a:lnTo>
                  <a:pt x="38" y="14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800000"/>
            </a:solidFill>
            <a:prstDash val="sysDash"/>
            <a:round/>
            <a:headEnd/>
            <a:tailEnd/>
          </a:ln>
        </p:spPr>
        <p:txBody>
          <a:bodyPr/>
          <a:lstStyle/>
          <a:p>
            <a:pPr algn="l" eaLnBrk="1" hangingPunct="1"/>
            <a:endParaRPr lang="th-TH" sz="2800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23512" name="Line 2008"/>
          <p:cNvSpPr>
            <a:spLocks noChangeShapeType="1"/>
          </p:cNvSpPr>
          <p:nvPr/>
        </p:nvSpPr>
        <p:spPr bwMode="auto">
          <a:xfrm flipH="1" flipV="1">
            <a:off x="2284413" y="3008313"/>
            <a:ext cx="76200" cy="58737"/>
          </a:xfrm>
          <a:prstGeom prst="line">
            <a:avLst/>
          </a:prstGeom>
          <a:noFill/>
          <a:ln w="19050">
            <a:solidFill>
              <a:srgbClr val="800000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79388" y="981075"/>
            <a:ext cx="3529012" cy="5876925"/>
            <a:chOff x="167" y="0"/>
            <a:chExt cx="2404" cy="4320"/>
          </a:xfrm>
        </p:grpSpPr>
        <p:pic>
          <p:nvPicPr>
            <p:cNvPr id="71688" name="Picture 8" descr="ทางรถไฟ_Ev1_New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7" y="0"/>
              <a:ext cx="2404" cy="432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3481" name="Freeform 1977"/>
            <p:cNvSpPr>
              <a:spLocks/>
            </p:cNvSpPr>
            <p:nvPr/>
          </p:nvSpPr>
          <p:spPr bwMode="auto">
            <a:xfrm>
              <a:off x="1066" y="1933"/>
              <a:ext cx="251" cy="310"/>
            </a:xfrm>
            <a:custGeom>
              <a:avLst/>
              <a:gdLst>
                <a:gd name="T0" fmla="*/ 0 w 140"/>
                <a:gd name="T1" fmla="*/ 0 h 173"/>
                <a:gd name="T2" fmla="*/ 24 w 140"/>
                <a:gd name="T3" fmla="*/ 9 h 173"/>
                <a:gd name="T4" fmla="*/ 47 w 140"/>
                <a:gd name="T5" fmla="*/ 9 h 173"/>
                <a:gd name="T6" fmla="*/ 86 w 140"/>
                <a:gd name="T7" fmla="*/ 14 h 173"/>
                <a:gd name="T8" fmla="*/ 80 w 140"/>
                <a:gd name="T9" fmla="*/ 36 h 173"/>
                <a:gd name="T10" fmla="*/ 63 w 140"/>
                <a:gd name="T11" fmla="*/ 59 h 173"/>
                <a:gd name="T12" fmla="*/ 59 w 140"/>
                <a:gd name="T13" fmla="*/ 106 h 173"/>
                <a:gd name="T14" fmla="*/ 55 w 140"/>
                <a:gd name="T15" fmla="*/ 118 h 173"/>
                <a:gd name="T16" fmla="*/ 54 w 140"/>
                <a:gd name="T17" fmla="*/ 128 h 173"/>
                <a:gd name="T18" fmla="*/ 59 w 140"/>
                <a:gd name="T19" fmla="*/ 138 h 173"/>
                <a:gd name="T20" fmla="*/ 60 w 140"/>
                <a:gd name="T21" fmla="*/ 149 h 173"/>
                <a:gd name="T22" fmla="*/ 63 w 140"/>
                <a:gd name="T23" fmla="*/ 154 h 173"/>
                <a:gd name="T24" fmla="*/ 66 w 140"/>
                <a:gd name="T25" fmla="*/ 159 h 173"/>
                <a:gd name="T26" fmla="*/ 76 w 140"/>
                <a:gd name="T27" fmla="*/ 163 h 173"/>
                <a:gd name="T28" fmla="*/ 104 w 140"/>
                <a:gd name="T29" fmla="*/ 170 h 173"/>
                <a:gd name="T30" fmla="*/ 113 w 140"/>
                <a:gd name="T31" fmla="*/ 167 h 173"/>
                <a:gd name="T32" fmla="*/ 119 w 140"/>
                <a:gd name="T33" fmla="*/ 166 h 173"/>
                <a:gd name="T34" fmla="*/ 140 w 140"/>
                <a:gd name="T35" fmla="*/ 173 h 1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0"/>
                <a:gd name="T55" fmla="*/ 0 h 173"/>
                <a:gd name="T56" fmla="*/ 140 w 140"/>
                <a:gd name="T57" fmla="*/ 173 h 1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0" h="173">
                  <a:moveTo>
                    <a:pt x="0" y="0"/>
                  </a:moveTo>
                  <a:lnTo>
                    <a:pt x="24" y="9"/>
                  </a:lnTo>
                  <a:lnTo>
                    <a:pt x="47" y="9"/>
                  </a:lnTo>
                  <a:lnTo>
                    <a:pt x="86" y="14"/>
                  </a:lnTo>
                  <a:lnTo>
                    <a:pt x="80" y="36"/>
                  </a:lnTo>
                  <a:lnTo>
                    <a:pt x="63" y="59"/>
                  </a:lnTo>
                  <a:lnTo>
                    <a:pt x="59" y="106"/>
                  </a:lnTo>
                  <a:lnTo>
                    <a:pt x="55" y="118"/>
                  </a:lnTo>
                  <a:lnTo>
                    <a:pt x="54" y="128"/>
                  </a:lnTo>
                  <a:lnTo>
                    <a:pt x="59" y="138"/>
                  </a:lnTo>
                  <a:lnTo>
                    <a:pt x="60" y="149"/>
                  </a:lnTo>
                  <a:lnTo>
                    <a:pt x="63" y="154"/>
                  </a:lnTo>
                  <a:lnTo>
                    <a:pt x="66" y="159"/>
                  </a:lnTo>
                  <a:lnTo>
                    <a:pt x="76" y="163"/>
                  </a:lnTo>
                  <a:lnTo>
                    <a:pt x="104" y="170"/>
                  </a:lnTo>
                  <a:lnTo>
                    <a:pt x="113" y="167"/>
                  </a:lnTo>
                  <a:lnTo>
                    <a:pt x="119" y="166"/>
                  </a:lnTo>
                  <a:lnTo>
                    <a:pt x="140" y="173"/>
                  </a:ln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algn="l" eaLnBrk="1" hangingPunct="1"/>
              <a:endParaRPr lang="th-TH" sz="2800">
                <a:latin typeface="Calibri" pitchFamily="34" charset="0"/>
                <a:cs typeface="Cordia New" pitchFamily="34" charset="-34"/>
              </a:endParaRPr>
            </a:p>
          </p:txBody>
        </p:sp>
        <p:sp>
          <p:nvSpPr>
            <p:cNvPr id="23514" name="Freeform 2010"/>
            <p:cNvSpPr>
              <a:spLocks/>
            </p:cNvSpPr>
            <p:nvPr/>
          </p:nvSpPr>
          <p:spPr bwMode="auto">
            <a:xfrm>
              <a:off x="884" y="1933"/>
              <a:ext cx="185" cy="347"/>
            </a:xfrm>
            <a:custGeom>
              <a:avLst/>
              <a:gdLst>
                <a:gd name="T0" fmla="*/ 103 w 103"/>
                <a:gd name="T1" fmla="*/ 7 h 194"/>
                <a:gd name="T2" fmla="*/ 69 w 103"/>
                <a:gd name="T3" fmla="*/ 5 h 194"/>
                <a:gd name="T4" fmla="*/ 53 w 103"/>
                <a:gd name="T5" fmla="*/ 5 h 194"/>
                <a:gd name="T6" fmla="*/ 35 w 103"/>
                <a:gd name="T7" fmla="*/ 0 h 194"/>
                <a:gd name="T8" fmla="*/ 11 w 103"/>
                <a:gd name="T9" fmla="*/ 1 h 194"/>
                <a:gd name="T10" fmla="*/ 0 w 103"/>
                <a:gd name="T11" fmla="*/ 35 h 194"/>
                <a:gd name="T12" fmla="*/ 8 w 103"/>
                <a:gd name="T13" fmla="*/ 96 h 194"/>
                <a:gd name="T14" fmla="*/ 18 w 103"/>
                <a:gd name="T15" fmla="*/ 108 h 194"/>
                <a:gd name="T16" fmla="*/ 24 w 103"/>
                <a:gd name="T17" fmla="*/ 153 h 194"/>
                <a:gd name="T18" fmla="*/ 22 w 103"/>
                <a:gd name="T19" fmla="*/ 194 h 19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3"/>
                <a:gd name="T31" fmla="*/ 0 h 194"/>
                <a:gd name="T32" fmla="*/ 103 w 103"/>
                <a:gd name="T33" fmla="*/ 194 h 19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3" h="194">
                  <a:moveTo>
                    <a:pt x="103" y="7"/>
                  </a:moveTo>
                  <a:lnTo>
                    <a:pt x="69" y="5"/>
                  </a:lnTo>
                  <a:lnTo>
                    <a:pt x="53" y="5"/>
                  </a:lnTo>
                  <a:lnTo>
                    <a:pt x="35" y="0"/>
                  </a:lnTo>
                  <a:lnTo>
                    <a:pt x="11" y="1"/>
                  </a:lnTo>
                  <a:lnTo>
                    <a:pt x="0" y="35"/>
                  </a:lnTo>
                  <a:lnTo>
                    <a:pt x="8" y="96"/>
                  </a:lnTo>
                  <a:lnTo>
                    <a:pt x="18" y="108"/>
                  </a:lnTo>
                  <a:lnTo>
                    <a:pt x="24" y="153"/>
                  </a:lnTo>
                  <a:lnTo>
                    <a:pt x="22" y="194"/>
                  </a:ln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2800">
                <a:latin typeface="+mn-lt"/>
                <a:cs typeface="+mn-cs"/>
              </a:endParaRPr>
            </a:p>
          </p:txBody>
        </p:sp>
        <p:sp>
          <p:nvSpPr>
            <p:cNvPr id="23515" name="Freeform 2011"/>
            <p:cNvSpPr>
              <a:spLocks/>
            </p:cNvSpPr>
            <p:nvPr/>
          </p:nvSpPr>
          <p:spPr bwMode="auto">
            <a:xfrm>
              <a:off x="1066" y="1616"/>
              <a:ext cx="389" cy="309"/>
            </a:xfrm>
            <a:custGeom>
              <a:avLst/>
              <a:gdLst>
                <a:gd name="T0" fmla="*/ 0 w 218"/>
                <a:gd name="T1" fmla="*/ 173 h 173"/>
                <a:gd name="T2" fmla="*/ 12 w 218"/>
                <a:gd name="T3" fmla="*/ 150 h 173"/>
                <a:gd name="T4" fmla="*/ 8 w 218"/>
                <a:gd name="T5" fmla="*/ 116 h 173"/>
                <a:gd name="T6" fmla="*/ 6 w 218"/>
                <a:gd name="T7" fmla="*/ 91 h 173"/>
                <a:gd name="T8" fmla="*/ 32 w 218"/>
                <a:gd name="T9" fmla="*/ 71 h 173"/>
                <a:gd name="T10" fmla="*/ 48 w 218"/>
                <a:gd name="T11" fmla="*/ 69 h 173"/>
                <a:gd name="T12" fmla="*/ 62 w 218"/>
                <a:gd name="T13" fmla="*/ 59 h 173"/>
                <a:gd name="T14" fmla="*/ 77 w 218"/>
                <a:gd name="T15" fmla="*/ 54 h 173"/>
                <a:gd name="T16" fmla="*/ 84 w 218"/>
                <a:gd name="T17" fmla="*/ 46 h 173"/>
                <a:gd name="T18" fmla="*/ 93 w 218"/>
                <a:gd name="T19" fmla="*/ 49 h 173"/>
                <a:gd name="T20" fmla="*/ 125 w 218"/>
                <a:gd name="T21" fmla="*/ 41 h 173"/>
                <a:gd name="T22" fmla="*/ 139 w 218"/>
                <a:gd name="T23" fmla="*/ 22 h 173"/>
                <a:gd name="T24" fmla="*/ 142 w 218"/>
                <a:gd name="T25" fmla="*/ 17 h 173"/>
                <a:gd name="T26" fmla="*/ 148 w 218"/>
                <a:gd name="T27" fmla="*/ 15 h 173"/>
                <a:gd name="T28" fmla="*/ 156 w 218"/>
                <a:gd name="T29" fmla="*/ 15 h 173"/>
                <a:gd name="T30" fmla="*/ 166 w 218"/>
                <a:gd name="T31" fmla="*/ 10 h 173"/>
                <a:gd name="T32" fmla="*/ 200 w 218"/>
                <a:gd name="T33" fmla="*/ 5 h 173"/>
                <a:gd name="T34" fmla="*/ 218 w 218"/>
                <a:gd name="T35" fmla="*/ 0 h 1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18"/>
                <a:gd name="T55" fmla="*/ 0 h 173"/>
                <a:gd name="T56" fmla="*/ 218 w 218"/>
                <a:gd name="T57" fmla="*/ 173 h 1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18" h="173">
                  <a:moveTo>
                    <a:pt x="0" y="173"/>
                  </a:moveTo>
                  <a:lnTo>
                    <a:pt x="12" y="150"/>
                  </a:lnTo>
                  <a:lnTo>
                    <a:pt x="8" y="116"/>
                  </a:lnTo>
                  <a:lnTo>
                    <a:pt x="6" y="91"/>
                  </a:lnTo>
                  <a:lnTo>
                    <a:pt x="32" y="71"/>
                  </a:lnTo>
                  <a:lnTo>
                    <a:pt x="48" y="69"/>
                  </a:lnTo>
                  <a:lnTo>
                    <a:pt x="62" y="59"/>
                  </a:lnTo>
                  <a:lnTo>
                    <a:pt x="77" y="54"/>
                  </a:lnTo>
                  <a:lnTo>
                    <a:pt x="84" y="46"/>
                  </a:lnTo>
                  <a:lnTo>
                    <a:pt x="93" y="49"/>
                  </a:lnTo>
                  <a:lnTo>
                    <a:pt x="125" y="41"/>
                  </a:lnTo>
                  <a:lnTo>
                    <a:pt x="139" y="22"/>
                  </a:lnTo>
                  <a:lnTo>
                    <a:pt x="142" y="17"/>
                  </a:lnTo>
                  <a:lnTo>
                    <a:pt x="148" y="15"/>
                  </a:lnTo>
                  <a:lnTo>
                    <a:pt x="156" y="15"/>
                  </a:lnTo>
                  <a:lnTo>
                    <a:pt x="166" y="10"/>
                  </a:lnTo>
                  <a:lnTo>
                    <a:pt x="200" y="5"/>
                  </a:lnTo>
                  <a:lnTo>
                    <a:pt x="218" y="0"/>
                  </a:ln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algn="l" eaLnBrk="1" hangingPunct="1"/>
              <a:endParaRPr lang="th-TH" sz="2800">
                <a:latin typeface="Calibri" pitchFamily="34" charset="0"/>
                <a:cs typeface="Cordia New" pitchFamily="34" charset="-34"/>
              </a:endParaRPr>
            </a:p>
          </p:txBody>
        </p:sp>
        <p:sp>
          <p:nvSpPr>
            <p:cNvPr id="23524" name="Freeform 2020"/>
            <p:cNvSpPr>
              <a:spLocks/>
            </p:cNvSpPr>
            <p:nvPr/>
          </p:nvSpPr>
          <p:spPr bwMode="auto">
            <a:xfrm>
              <a:off x="940" y="1117"/>
              <a:ext cx="147" cy="798"/>
            </a:xfrm>
            <a:custGeom>
              <a:avLst/>
              <a:gdLst>
                <a:gd name="T0" fmla="*/ 26 w 82"/>
                <a:gd name="T1" fmla="*/ 0 h 446"/>
                <a:gd name="T2" fmla="*/ 26 w 82"/>
                <a:gd name="T3" fmla="*/ 10 h 446"/>
                <a:gd name="T4" fmla="*/ 29 w 82"/>
                <a:gd name="T5" fmla="*/ 25 h 446"/>
                <a:gd name="T6" fmla="*/ 44 w 82"/>
                <a:gd name="T7" fmla="*/ 56 h 446"/>
                <a:gd name="T8" fmla="*/ 51 w 82"/>
                <a:gd name="T9" fmla="*/ 79 h 446"/>
                <a:gd name="T10" fmla="*/ 48 w 82"/>
                <a:gd name="T11" fmla="*/ 108 h 446"/>
                <a:gd name="T12" fmla="*/ 24 w 82"/>
                <a:gd name="T13" fmla="*/ 161 h 446"/>
                <a:gd name="T14" fmla="*/ 10 w 82"/>
                <a:gd name="T15" fmla="*/ 167 h 446"/>
                <a:gd name="T16" fmla="*/ 0 w 82"/>
                <a:gd name="T17" fmla="*/ 175 h 446"/>
                <a:gd name="T18" fmla="*/ 0 w 82"/>
                <a:gd name="T19" fmla="*/ 202 h 446"/>
                <a:gd name="T20" fmla="*/ 22 w 82"/>
                <a:gd name="T21" fmla="*/ 223 h 446"/>
                <a:gd name="T22" fmla="*/ 32 w 82"/>
                <a:gd name="T23" fmla="*/ 242 h 446"/>
                <a:gd name="T24" fmla="*/ 61 w 82"/>
                <a:gd name="T25" fmla="*/ 273 h 446"/>
                <a:gd name="T26" fmla="*/ 66 w 82"/>
                <a:gd name="T27" fmla="*/ 306 h 446"/>
                <a:gd name="T28" fmla="*/ 78 w 82"/>
                <a:gd name="T29" fmla="*/ 319 h 446"/>
                <a:gd name="T30" fmla="*/ 81 w 82"/>
                <a:gd name="T31" fmla="*/ 327 h 446"/>
                <a:gd name="T32" fmla="*/ 82 w 82"/>
                <a:gd name="T33" fmla="*/ 336 h 446"/>
                <a:gd name="T34" fmla="*/ 50 w 82"/>
                <a:gd name="T35" fmla="*/ 362 h 446"/>
                <a:gd name="T36" fmla="*/ 50 w 82"/>
                <a:gd name="T37" fmla="*/ 405 h 446"/>
                <a:gd name="T38" fmla="*/ 53 w 82"/>
                <a:gd name="T39" fmla="*/ 431 h 446"/>
                <a:gd name="T40" fmla="*/ 45 w 82"/>
                <a:gd name="T41" fmla="*/ 446 h 44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2"/>
                <a:gd name="T64" fmla="*/ 0 h 446"/>
                <a:gd name="T65" fmla="*/ 82 w 82"/>
                <a:gd name="T66" fmla="*/ 446 h 44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2" h="446">
                  <a:moveTo>
                    <a:pt x="26" y="0"/>
                  </a:moveTo>
                  <a:lnTo>
                    <a:pt x="26" y="10"/>
                  </a:lnTo>
                  <a:lnTo>
                    <a:pt x="29" y="25"/>
                  </a:lnTo>
                  <a:lnTo>
                    <a:pt x="44" y="56"/>
                  </a:lnTo>
                  <a:lnTo>
                    <a:pt x="51" y="79"/>
                  </a:lnTo>
                  <a:lnTo>
                    <a:pt x="48" y="108"/>
                  </a:lnTo>
                  <a:lnTo>
                    <a:pt x="24" y="161"/>
                  </a:lnTo>
                  <a:lnTo>
                    <a:pt x="10" y="167"/>
                  </a:lnTo>
                  <a:lnTo>
                    <a:pt x="0" y="175"/>
                  </a:lnTo>
                  <a:lnTo>
                    <a:pt x="0" y="202"/>
                  </a:lnTo>
                  <a:lnTo>
                    <a:pt x="22" y="223"/>
                  </a:lnTo>
                  <a:lnTo>
                    <a:pt x="32" y="242"/>
                  </a:lnTo>
                  <a:lnTo>
                    <a:pt x="61" y="273"/>
                  </a:lnTo>
                  <a:lnTo>
                    <a:pt x="66" y="306"/>
                  </a:lnTo>
                  <a:lnTo>
                    <a:pt x="78" y="319"/>
                  </a:lnTo>
                  <a:lnTo>
                    <a:pt x="81" y="327"/>
                  </a:lnTo>
                  <a:lnTo>
                    <a:pt x="82" y="336"/>
                  </a:lnTo>
                  <a:lnTo>
                    <a:pt x="50" y="362"/>
                  </a:lnTo>
                  <a:lnTo>
                    <a:pt x="50" y="405"/>
                  </a:lnTo>
                  <a:lnTo>
                    <a:pt x="53" y="431"/>
                  </a:lnTo>
                  <a:lnTo>
                    <a:pt x="45" y="446"/>
                  </a:ln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algn="l" eaLnBrk="1" hangingPunct="1"/>
              <a:endParaRPr lang="th-TH" sz="2800">
                <a:latin typeface="Calibri" pitchFamily="34" charset="0"/>
                <a:cs typeface="Cordia New" pitchFamily="34" charset="-34"/>
              </a:endParaRPr>
            </a:p>
          </p:txBody>
        </p:sp>
      </p:grp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1849438" y="3994150"/>
            <a:ext cx="5619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/>
            <a:r>
              <a:rPr lang="th-TH" sz="1000">
                <a:latin typeface="Calibri" pitchFamily="34" charset="0"/>
                <a:cs typeface="Cordia New" pitchFamily="34" charset="-34"/>
              </a:rPr>
              <a:t>สัญลักษณ์</a:t>
            </a:r>
          </a:p>
        </p:txBody>
      </p:sp>
      <p:sp>
        <p:nvSpPr>
          <p:cNvPr id="71694" name="Text Box 14"/>
          <p:cNvSpPr txBox="1">
            <a:spLocks noChangeArrowheads="1"/>
          </p:cNvSpPr>
          <p:nvPr/>
        </p:nvSpPr>
        <p:spPr bwMode="auto">
          <a:xfrm>
            <a:off x="1619250" y="4581525"/>
            <a:ext cx="1655763" cy="5191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endParaRPr lang="th-TH" sz="2800">
              <a:latin typeface="Arial" pitchFamily="34" charset="0"/>
              <a:cs typeface="Angsana New" pitchFamily="18" charset="-34"/>
            </a:endParaRPr>
          </a:p>
        </p:txBody>
      </p:sp>
      <p:graphicFrame>
        <p:nvGraphicFramePr>
          <p:cNvPr id="71733" name="Group 53"/>
          <p:cNvGraphicFramePr>
            <a:graphicFrameLocks noGrp="1"/>
          </p:cNvGraphicFramePr>
          <p:nvPr/>
        </p:nvGraphicFramePr>
        <p:xfrm>
          <a:off x="3643306" y="1857364"/>
          <a:ext cx="5214974" cy="2873376"/>
        </p:xfrm>
        <a:graphic>
          <a:graphicData uri="http://schemas.openxmlformats.org/drawingml/2006/table">
            <a:tbl>
              <a:tblPr/>
              <a:tblGrid>
                <a:gridCol w="5214974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Phase I</a:t>
                      </a:r>
                      <a:endParaRPr kumimoji="1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99FF"/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</a:t>
                      </a:r>
                      <a:r>
                        <a:rPr kumimoji="1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Bangkok</a:t>
                      </a:r>
                      <a:r>
                        <a:rPr kumimoji="1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kumimoji="1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Nakornratchasima</a:t>
                      </a:r>
                      <a:endParaRPr kumimoji="1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</a:t>
                      </a:r>
                      <a:r>
                        <a:rPr kumimoji="1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Bangkok</a:t>
                      </a:r>
                      <a:r>
                        <a:rPr kumimoji="1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kumimoji="1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Hou Hin</a:t>
                      </a:r>
                      <a:endParaRPr kumimoji="1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 </a:t>
                      </a:r>
                      <a:r>
                        <a:rPr kumimoji="1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Bangkok</a:t>
                      </a:r>
                      <a:r>
                        <a:rPr kumimoji="1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kumimoji="1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Chiangmai</a:t>
                      </a:r>
                      <a:r>
                        <a:rPr kumimoji="1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</a:t>
                      </a:r>
                      <a:r>
                        <a:rPr kumimoji="1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Phase</a:t>
                      </a:r>
                      <a:r>
                        <a:rPr kumimoji="1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1)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Bangkok-</a:t>
                      </a:r>
                      <a:r>
                        <a:rPr kumimoji="1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Phisanulok</a:t>
                      </a:r>
                      <a:endParaRPr kumimoji="1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4. </a:t>
                      </a:r>
                      <a:r>
                        <a:rPr kumimoji="1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Bangkok</a:t>
                      </a:r>
                      <a:r>
                        <a:rPr kumimoji="1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kumimoji="1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Pattaya</a:t>
                      </a:r>
                      <a:endParaRPr kumimoji="1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th-TH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(</a:t>
                      </a: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Extent Airport</a:t>
                      </a:r>
                      <a:r>
                        <a:rPr kumimoji="1" lang="th-TH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Rail Link-</a:t>
                      </a:r>
                      <a:r>
                        <a:rPr kumimoji="1" lang="en-US" altLang="ja-JP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Pattaya</a:t>
                      </a:r>
                      <a:r>
                        <a:rPr kumimoji="1" lang="th-TH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and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U-</a:t>
                      </a:r>
                      <a:r>
                        <a:rPr kumimoji="1" lang="en-US" altLang="ja-JP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tapao</a:t>
                      </a:r>
                      <a:r>
                        <a:rPr kumimoji="1" lang="th-TH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endParaRPr kumimoji="1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</a:tr>
            </a:tbl>
          </a:graphicData>
        </a:graphic>
      </p:graphicFrame>
      <p:pic>
        <p:nvPicPr>
          <p:cNvPr id="71728" name="Picture 3" descr="Slide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8515" y="5786454"/>
            <a:ext cx="2965485" cy="1071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1" name="Text Box 82"/>
          <p:cNvSpPr txBox="1">
            <a:spLocks noChangeArrowheads="1"/>
          </p:cNvSpPr>
          <p:nvPr/>
        </p:nvSpPr>
        <p:spPr bwMode="auto">
          <a:xfrm>
            <a:off x="8748713" y="6464300"/>
            <a:ext cx="4318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180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21</a:t>
            </a: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0" y="0"/>
            <a:ext cx="8429625" cy="777875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7620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itchFamily="34" charset="0"/>
                <a:ea typeface="MS PGothic" pitchFamily="34" charset="-128"/>
                <a:cs typeface="Tahoma" pitchFamily="34" charset="0"/>
              </a:rPr>
              <a:t>High Speed Train Development Plan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itchFamily="34" charset="0"/>
                <a:ea typeface="MS PGothic" pitchFamily="34" charset="-128"/>
                <a:cs typeface="Tahoma" pitchFamily="34" charset="0"/>
              </a:rPr>
              <a:t> 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 pitchFamily="34" charset="0"/>
              <a:ea typeface="MS PGothic" pitchFamily="34" charset="-128"/>
              <a:cs typeface="Tahoma" pitchFamily="34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Freeform 2"/>
          <p:cNvSpPr>
            <a:spLocks/>
          </p:cNvSpPr>
          <p:nvPr/>
        </p:nvSpPr>
        <p:spPr bwMode="auto">
          <a:xfrm>
            <a:off x="1722438" y="5632450"/>
            <a:ext cx="285750" cy="85725"/>
          </a:xfrm>
          <a:custGeom>
            <a:avLst/>
            <a:gdLst/>
            <a:ahLst/>
            <a:cxnLst>
              <a:cxn ang="0">
                <a:pos x="192" y="0"/>
              </a:cxn>
              <a:cxn ang="0">
                <a:pos x="96" y="48"/>
              </a:cxn>
              <a:cxn ang="0">
                <a:pos x="0" y="48"/>
              </a:cxn>
            </a:cxnLst>
            <a:rect l="0" t="0" r="r" b="b"/>
            <a:pathLst>
              <a:path w="192" h="56">
                <a:moveTo>
                  <a:pt x="192" y="0"/>
                </a:moveTo>
                <a:cubicBezTo>
                  <a:pt x="160" y="20"/>
                  <a:pt x="128" y="40"/>
                  <a:pt x="96" y="48"/>
                </a:cubicBezTo>
                <a:cubicBezTo>
                  <a:pt x="64" y="56"/>
                  <a:pt x="16" y="48"/>
                  <a:pt x="0" y="48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pic>
        <p:nvPicPr>
          <p:cNvPr id="522243" name="Picture 3" descr="ท่าเรือลุ่มแม่น้ำโข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6213"/>
            <a:ext cx="6088063" cy="650557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522244" name="Text Box 4"/>
          <p:cNvSpPr txBox="1">
            <a:spLocks noChangeArrowheads="1"/>
          </p:cNvSpPr>
          <p:nvPr/>
        </p:nvSpPr>
        <p:spPr bwMode="auto">
          <a:xfrm>
            <a:off x="2286000" y="304800"/>
            <a:ext cx="15430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100">
                <a:solidFill>
                  <a:srgbClr val="0000FF"/>
                </a:solidFill>
                <a:cs typeface="Arial" pitchFamily="34" charset="0"/>
              </a:rPr>
              <a:t>China</a:t>
            </a:r>
          </a:p>
        </p:txBody>
      </p:sp>
      <p:sp>
        <p:nvSpPr>
          <p:cNvPr id="522245" name="Freeform 5"/>
          <p:cNvSpPr>
            <a:spLocks/>
          </p:cNvSpPr>
          <p:nvPr/>
        </p:nvSpPr>
        <p:spPr bwMode="auto">
          <a:xfrm>
            <a:off x="2068513" y="4006850"/>
            <a:ext cx="355600" cy="2355850"/>
          </a:xfrm>
          <a:custGeom>
            <a:avLst/>
            <a:gdLst/>
            <a:ahLst/>
            <a:cxnLst>
              <a:cxn ang="0">
                <a:pos x="203" y="1484"/>
              </a:cxn>
              <a:cxn ang="0">
                <a:pos x="17" y="872"/>
              </a:cxn>
              <a:cxn ang="0">
                <a:pos x="101" y="509"/>
              </a:cxn>
              <a:cxn ang="0">
                <a:pos x="224" y="0"/>
              </a:cxn>
            </a:cxnLst>
            <a:rect l="0" t="0" r="r" b="b"/>
            <a:pathLst>
              <a:path w="224" h="1484">
                <a:moveTo>
                  <a:pt x="203" y="1484"/>
                </a:moveTo>
                <a:cubicBezTo>
                  <a:pt x="172" y="1381"/>
                  <a:pt x="34" y="1034"/>
                  <a:pt x="17" y="872"/>
                </a:cubicBezTo>
                <a:cubicBezTo>
                  <a:pt x="0" y="710"/>
                  <a:pt x="67" y="654"/>
                  <a:pt x="101" y="509"/>
                </a:cubicBezTo>
                <a:cubicBezTo>
                  <a:pt x="135" y="364"/>
                  <a:pt x="199" y="106"/>
                  <a:pt x="224" y="0"/>
                </a:cubicBezTo>
              </a:path>
            </a:pathLst>
          </a:custGeom>
          <a:noFill/>
          <a:ln w="50800" cap="flat" cmpd="sng">
            <a:solidFill>
              <a:srgbClr val="00808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46" name="Freeform 6"/>
          <p:cNvSpPr>
            <a:spLocks/>
          </p:cNvSpPr>
          <p:nvPr/>
        </p:nvSpPr>
        <p:spPr bwMode="auto">
          <a:xfrm>
            <a:off x="2327275" y="3983038"/>
            <a:ext cx="1214438" cy="2627312"/>
          </a:xfrm>
          <a:custGeom>
            <a:avLst/>
            <a:gdLst/>
            <a:ahLst/>
            <a:cxnLst>
              <a:cxn ang="0">
                <a:pos x="67" y="0"/>
              </a:cxn>
              <a:cxn ang="0">
                <a:pos x="4" y="257"/>
              </a:cxn>
              <a:cxn ang="0">
                <a:pos x="91" y="495"/>
              </a:cxn>
              <a:cxn ang="0">
                <a:pos x="174" y="726"/>
              </a:cxn>
              <a:cxn ang="0">
                <a:pos x="318" y="951"/>
              </a:cxn>
              <a:cxn ang="0">
                <a:pos x="532" y="1187"/>
              </a:cxn>
              <a:cxn ang="0">
                <a:pos x="663" y="1376"/>
              </a:cxn>
              <a:cxn ang="0">
                <a:pos x="765" y="1655"/>
              </a:cxn>
            </a:cxnLst>
            <a:rect l="0" t="0" r="r" b="b"/>
            <a:pathLst>
              <a:path w="765" h="1655">
                <a:moveTo>
                  <a:pt x="67" y="0"/>
                </a:moveTo>
                <a:cubicBezTo>
                  <a:pt x="57" y="43"/>
                  <a:pt x="0" y="175"/>
                  <a:pt x="4" y="257"/>
                </a:cubicBezTo>
                <a:cubicBezTo>
                  <a:pt x="8" y="339"/>
                  <a:pt x="63" y="417"/>
                  <a:pt x="91" y="495"/>
                </a:cubicBezTo>
                <a:cubicBezTo>
                  <a:pt x="119" y="573"/>
                  <a:pt x="137" y="650"/>
                  <a:pt x="174" y="726"/>
                </a:cubicBezTo>
                <a:cubicBezTo>
                  <a:pt x="211" y="802"/>
                  <a:pt x="258" y="874"/>
                  <a:pt x="318" y="951"/>
                </a:cubicBezTo>
                <a:cubicBezTo>
                  <a:pt x="377" y="1028"/>
                  <a:pt x="474" y="1116"/>
                  <a:pt x="532" y="1187"/>
                </a:cubicBezTo>
                <a:cubicBezTo>
                  <a:pt x="590" y="1258"/>
                  <a:pt x="624" y="1298"/>
                  <a:pt x="663" y="1376"/>
                </a:cubicBezTo>
                <a:cubicBezTo>
                  <a:pt x="703" y="1454"/>
                  <a:pt x="744" y="1597"/>
                  <a:pt x="765" y="1655"/>
                </a:cubicBezTo>
              </a:path>
            </a:pathLst>
          </a:custGeom>
          <a:noFill/>
          <a:ln w="50800" cap="flat" cmpd="sng">
            <a:solidFill>
              <a:srgbClr val="FF0000"/>
            </a:solidFill>
            <a:prstDash val="sysDot"/>
            <a:round/>
            <a:headEnd type="none" w="med" len="med"/>
            <a:tailEnd type="triangle" w="sm" len="lg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47" name="Text Box 7"/>
          <p:cNvSpPr txBox="1">
            <a:spLocks noChangeArrowheads="1"/>
          </p:cNvSpPr>
          <p:nvPr/>
        </p:nvSpPr>
        <p:spPr bwMode="auto">
          <a:xfrm>
            <a:off x="817563" y="1628775"/>
            <a:ext cx="1522412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000" i="1">
                <a:solidFill>
                  <a:srgbClr val="996633"/>
                </a:solidFill>
                <a:cs typeface="Arial" pitchFamily="34" charset="0"/>
              </a:rPr>
              <a:t>Chiang Saen Port</a:t>
            </a:r>
          </a:p>
          <a:p>
            <a:pPr algn="ctr" eaLnBrk="0" hangingPunct="0">
              <a:spcBef>
                <a:spcPct val="50000"/>
              </a:spcBef>
            </a:pPr>
            <a:endParaRPr lang="en-US" sz="1000" i="1">
              <a:solidFill>
                <a:srgbClr val="996633"/>
              </a:solidFill>
              <a:cs typeface="Arial" pitchFamily="34" charset="0"/>
            </a:endParaRPr>
          </a:p>
        </p:txBody>
      </p:sp>
      <p:sp>
        <p:nvSpPr>
          <p:cNvPr id="522248" name="Oval 8"/>
          <p:cNvSpPr>
            <a:spLocks noChangeArrowheads="1"/>
          </p:cNvSpPr>
          <p:nvPr/>
        </p:nvSpPr>
        <p:spPr bwMode="auto">
          <a:xfrm>
            <a:off x="2124075" y="1751013"/>
            <a:ext cx="144463" cy="165100"/>
          </a:xfrm>
          <a:prstGeom prst="ellipse">
            <a:avLst/>
          </a:prstGeom>
          <a:gradFill rotWithShape="1">
            <a:gsLst>
              <a:gs pos="0">
                <a:srgbClr val="FFCCCC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49" name="Text Box 9"/>
          <p:cNvSpPr txBox="1">
            <a:spLocks noChangeArrowheads="1"/>
          </p:cNvSpPr>
          <p:nvPr/>
        </p:nvSpPr>
        <p:spPr bwMode="auto">
          <a:xfrm rot="3481594">
            <a:off x="-47624" y="4418012"/>
            <a:ext cx="17716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100">
                <a:solidFill>
                  <a:srgbClr val="6600FF"/>
                </a:solidFill>
                <a:cs typeface="Arial" pitchFamily="34" charset="0"/>
              </a:rPr>
              <a:t>India-Bangladesh-Myanmar</a:t>
            </a:r>
          </a:p>
        </p:txBody>
      </p:sp>
      <p:sp>
        <p:nvSpPr>
          <p:cNvPr id="522250" name="Freeform 10"/>
          <p:cNvSpPr>
            <a:spLocks/>
          </p:cNvSpPr>
          <p:nvPr/>
        </p:nvSpPr>
        <p:spPr bwMode="auto">
          <a:xfrm>
            <a:off x="2411413" y="5805488"/>
            <a:ext cx="2774950" cy="442912"/>
          </a:xfrm>
          <a:custGeom>
            <a:avLst/>
            <a:gdLst/>
            <a:ahLst/>
            <a:cxnLst>
              <a:cxn ang="0">
                <a:pos x="0" y="279"/>
              </a:cxn>
              <a:cxn ang="0">
                <a:pos x="183" y="141"/>
              </a:cxn>
              <a:cxn ang="0">
                <a:pos x="483" y="174"/>
              </a:cxn>
              <a:cxn ang="0">
                <a:pos x="738" y="243"/>
              </a:cxn>
              <a:cxn ang="0">
                <a:pos x="1032" y="256"/>
              </a:cxn>
              <a:cxn ang="0">
                <a:pos x="1450" y="189"/>
              </a:cxn>
              <a:cxn ang="0">
                <a:pos x="1748" y="0"/>
              </a:cxn>
            </a:cxnLst>
            <a:rect l="0" t="0" r="r" b="b"/>
            <a:pathLst>
              <a:path w="1748" h="279">
                <a:moveTo>
                  <a:pt x="0" y="279"/>
                </a:moveTo>
                <a:cubicBezTo>
                  <a:pt x="30" y="256"/>
                  <a:pt x="103" y="158"/>
                  <a:pt x="183" y="141"/>
                </a:cubicBezTo>
                <a:cubicBezTo>
                  <a:pt x="263" y="124"/>
                  <a:pt x="391" y="157"/>
                  <a:pt x="483" y="174"/>
                </a:cubicBezTo>
                <a:cubicBezTo>
                  <a:pt x="575" y="191"/>
                  <a:pt x="647" y="229"/>
                  <a:pt x="738" y="243"/>
                </a:cubicBezTo>
                <a:cubicBezTo>
                  <a:pt x="829" y="257"/>
                  <a:pt x="913" y="265"/>
                  <a:pt x="1032" y="256"/>
                </a:cubicBezTo>
                <a:cubicBezTo>
                  <a:pt x="1151" y="247"/>
                  <a:pt x="1330" y="231"/>
                  <a:pt x="1450" y="189"/>
                </a:cubicBezTo>
                <a:cubicBezTo>
                  <a:pt x="1569" y="146"/>
                  <a:pt x="1686" y="39"/>
                  <a:pt x="1748" y="0"/>
                </a:cubicBezTo>
              </a:path>
            </a:pathLst>
          </a:custGeom>
          <a:noFill/>
          <a:ln w="50800" cap="flat" cmpd="sng">
            <a:solidFill>
              <a:srgbClr val="FF0000"/>
            </a:solidFill>
            <a:prstDash val="sysDot"/>
            <a:round/>
            <a:headEnd type="none" w="med" len="med"/>
            <a:tailEnd type="triangle" w="sm" len="lg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51" name="Text Box 11"/>
          <p:cNvSpPr txBox="1">
            <a:spLocks noChangeArrowheads="1"/>
          </p:cNvSpPr>
          <p:nvPr/>
        </p:nvSpPr>
        <p:spPr bwMode="auto">
          <a:xfrm rot="-75287">
            <a:off x="3449638" y="5884863"/>
            <a:ext cx="17430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100">
                <a:solidFill>
                  <a:srgbClr val="0000FF"/>
                </a:solidFill>
                <a:cs typeface="Arial" pitchFamily="34" charset="0"/>
              </a:rPr>
              <a:t>Japan-Korea-Taiwan</a:t>
            </a:r>
          </a:p>
        </p:txBody>
      </p:sp>
      <p:sp>
        <p:nvSpPr>
          <p:cNvPr id="522252" name="Freeform 12"/>
          <p:cNvSpPr>
            <a:spLocks/>
          </p:cNvSpPr>
          <p:nvPr/>
        </p:nvSpPr>
        <p:spPr bwMode="auto">
          <a:xfrm>
            <a:off x="2392363" y="4200525"/>
            <a:ext cx="3063875" cy="1700213"/>
          </a:xfrm>
          <a:custGeom>
            <a:avLst/>
            <a:gdLst/>
            <a:ahLst/>
            <a:cxnLst>
              <a:cxn ang="0">
                <a:pos x="116" y="0"/>
              </a:cxn>
              <a:cxn ang="0">
                <a:pos x="17" y="144"/>
              </a:cxn>
              <a:cxn ang="0">
                <a:pos x="218" y="473"/>
              </a:cxn>
              <a:cxn ang="0">
                <a:pos x="367" y="729"/>
              </a:cxn>
              <a:cxn ang="0">
                <a:pos x="558" y="923"/>
              </a:cxn>
              <a:cxn ang="0">
                <a:pos x="826" y="1044"/>
              </a:cxn>
              <a:cxn ang="0">
                <a:pos x="1148" y="1062"/>
              </a:cxn>
              <a:cxn ang="0">
                <a:pos x="1483" y="996"/>
              </a:cxn>
              <a:cxn ang="0">
                <a:pos x="1691" y="850"/>
              </a:cxn>
              <a:cxn ang="0">
                <a:pos x="1930" y="656"/>
              </a:cxn>
            </a:cxnLst>
            <a:rect l="0" t="0" r="r" b="b"/>
            <a:pathLst>
              <a:path w="1930" h="1071">
                <a:moveTo>
                  <a:pt x="116" y="0"/>
                </a:moveTo>
                <a:cubicBezTo>
                  <a:pt x="100" y="24"/>
                  <a:pt x="0" y="65"/>
                  <a:pt x="17" y="144"/>
                </a:cubicBezTo>
                <a:cubicBezTo>
                  <a:pt x="34" y="223"/>
                  <a:pt x="160" y="376"/>
                  <a:pt x="218" y="473"/>
                </a:cubicBezTo>
                <a:cubicBezTo>
                  <a:pt x="276" y="570"/>
                  <a:pt x="310" y="654"/>
                  <a:pt x="367" y="729"/>
                </a:cubicBezTo>
                <a:cubicBezTo>
                  <a:pt x="424" y="803"/>
                  <a:pt x="481" y="870"/>
                  <a:pt x="558" y="923"/>
                </a:cubicBezTo>
                <a:cubicBezTo>
                  <a:pt x="634" y="976"/>
                  <a:pt x="728" y="1022"/>
                  <a:pt x="826" y="1044"/>
                </a:cubicBezTo>
                <a:cubicBezTo>
                  <a:pt x="924" y="1067"/>
                  <a:pt x="1039" y="1071"/>
                  <a:pt x="1148" y="1062"/>
                </a:cubicBezTo>
                <a:cubicBezTo>
                  <a:pt x="1257" y="1054"/>
                  <a:pt x="1392" y="1031"/>
                  <a:pt x="1483" y="996"/>
                </a:cubicBezTo>
                <a:cubicBezTo>
                  <a:pt x="1573" y="961"/>
                  <a:pt x="1617" y="907"/>
                  <a:pt x="1691" y="850"/>
                </a:cubicBezTo>
                <a:cubicBezTo>
                  <a:pt x="1766" y="793"/>
                  <a:pt x="1881" y="696"/>
                  <a:pt x="1930" y="656"/>
                </a:cubicBezTo>
              </a:path>
            </a:pathLst>
          </a:custGeom>
          <a:noFill/>
          <a:ln w="50800" cap="flat" cmpd="sng">
            <a:solidFill>
              <a:srgbClr val="FF0000"/>
            </a:solidFill>
            <a:prstDash val="sysDot"/>
            <a:round/>
            <a:headEnd type="none" w="med" len="med"/>
            <a:tailEnd type="triangle" w="sm" len="lg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53" name="Text Box 13"/>
          <p:cNvSpPr txBox="1">
            <a:spLocks noChangeArrowheads="1"/>
          </p:cNvSpPr>
          <p:nvPr/>
        </p:nvSpPr>
        <p:spPr bwMode="auto">
          <a:xfrm rot="-96857">
            <a:off x="3719513" y="5583238"/>
            <a:ext cx="17414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>
                <a:solidFill>
                  <a:srgbClr val="0000FF"/>
                </a:solidFill>
                <a:latin typeface="Angsana New" pitchFamily="18" charset="-34"/>
              </a:rPr>
              <a:t>FAR EAST / U.S.A.</a:t>
            </a:r>
          </a:p>
        </p:txBody>
      </p:sp>
      <p:sp>
        <p:nvSpPr>
          <p:cNvPr id="522254" name="Text Box 14"/>
          <p:cNvSpPr txBox="1">
            <a:spLocks noChangeArrowheads="1"/>
          </p:cNvSpPr>
          <p:nvPr/>
        </p:nvSpPr>
        <p:spPr bwMode="auto">
          <a:xfrm>
            <a:off x="2627313" y="4076700"/>
            <a:ext cx="1944687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100" i="1">
                <a:solidFill>
                  <a:srgbClr val="996633"/>
                </a:solidFill>
                <a:cs typeface="Arial" pitchFamily="34" charset="0"/>
              </a:rPr>
              <a:t>Laem Chabang Port</a:t>
            </a:r>
          </a:p>
        </p:txBody>
      </p:sp>
      <p:sp>
        <p:nvSpPr>
          <p:cNvPr id="522255" name="Oval 15"/>
          <p:cNvSpPr>
            <a:spLocks noChangeArrowheads="1"/>
          </p:cNvSpPr>
          <p:nvPr/>
        </p:nvSpPr>
        <p:spPr bwMode="auto">
          <a:xfrm>
            <a:off x="2484438" y="4230688"/>
            <a:ext cx="120650" cy="134937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56" name="Text Box 16"/>
          <p:cNvSpPr txBox="1">
            <a:spLocks noChangeArrowheads="1"/>
          </p:cNvSpPr>
          <p:nvPr/>
        </p:nvSpPr>
        <p:spPr bwMode="auto">
          <a:xfrm>
            <a:off x="1841500" y="3659188"/>
            <a:ext cx="12319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100" i="1">
                <a:solidFill>
                  <a:srgbClr val="996633"/>
                </a:solidFill>
                <a:cs typeface="Arial" pitchFamily="34" charset="0"/>
              </a:rPr>
              <a:t>Bangkok Port</a:t>
            </a:r>
          </a:p>
        </p:txBody>
      </p:sp>
      <p:sp>
        <p:nvSpPr>
          <p:cNvPr id="522257" name="Oval 17"/>
          <p:cNvSpPr>
            <a:spLocks noChangeArrowheads="1"/>
          </p:cNvSpPr>
          <p:nvPr/>
        </p:nvSpPr>
        <p:spPr bwMode="auto">
          <a:xfrm>
            <a:off x="2363788" y="3910013"/>
            <a:ext cx="119062" cy="134937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58" name="Text Box 18"/>
          <p:cNvSpPr txBox="1">
            <a:spLocks noChangeArrowheads="1"/>
          </p:cNvSpPr>
          <p:nvPr/>
        </p:nvSpPr>
        <p:spPr bwMode="auto">
          <a:xfrm>
            <a:off x="611188" y="5257800"/>
            <a:ext cx="13208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100" i="1">
                <a:solidFill>
                  <a:srgbClr val="996633"/>
                </a:solidFill>
                <a:cs typeface="Arial" pitchFamily="34" charset="0"/>
              </a:rPr>
              <a:t>Ranong Port</a:t>
            </a:r>
          </a:p>
        </p:txBody>
      </p:sp>
      <p:sp>
        <p:nvSpPr>
          <p:cNvPr id="522259" name="Freeform 19"/>
          <p:cNvSpPr>
            <a:spLocks/>
          </p:cNvSpPr>
          <p:nvPr/>
        </p:nvSpPr>
        <p:spPr bwMode="auto">
          <a:xfrm>
            <a:off x="231775" y="4694238"/>
            <a:ext cx="1825625" cy="1706562"/>
          </a:xfrm>
          <a:custGeom>
            <a:avLst/>
            <a:gdLst/>
            <a:ahLst/>
            <a:cxnLst>
              <a:cxn ang="0">
                <a:pos x="1008" y="672"/>
              </a:cxn>
              <a:cxn ang="0">
                <a:pos x="864" y="624"/>
              </a:cxn>
              <a:cxn ang="0">
                <a:pos x="720" y="576"/>
              </a:cxn>
              <a:cxn ang="0">
                <a:pos x="502" y="438"/>
              </a:cxn>
              <a:cxn ang="0">
                <a:pos x="336" y="288"/>
              </a:cxn>
              <a:cxn ang="0">
                <a:pos x="192" y="144"/>
              </a:cxn>
              <a:cxn ang="0">
                <a:pos x="0" y="0"/>
              </a:cxn>
            </a:cxnLst>
            <a:rect l="0" t="0" r="r" b="b"/>
            <a:pathLst>
              <a:path w="1008" h="672">
                <a:moveTo>
                  <a:pt x="1008" y="672"/>
                </a:moveTo>
                <a:cubicBezTo>
                  <a:pt x="960" y="656"/>
                  <a:pt x="912" y="640"/>
                  <a:pt x="864" y="624"/>
                </a:cubicBezTo>
                <a:cubicBezTo>
                  <a:pt x="816" y="608"/>
                  <a:pt x="780" y="607"/>
                  <a:pt x="720" y="576"/>
                </a:cubicBezTo>
                <a:cubicBezTo>
                  <a:pt x="660" y="545"/>
                  <a:pt x="566" y="486"/>
                  <a:pt x="502" y="438"/>
                </a:cubicBezTo>
                <a:cubicBezTo>
                  <a:pt x="438" y="390"/>
                  <a:pt x="388" y="337"/>
                  <a:pt x="336" y="288"/>
                </a:cubicBezTo>
                <a:cubicBezTo>
                  <a:pt x="284" y="239"/>
                  <a:pt x="248" y="192"/>
                  <a:pt x="192" y="144"/>
                </a:cubicBezTo>
                <a:cubicBezTo>
                  <a:pt x="136" y="96"/>
                  <a:pt x="68" y="48"/>
                  <a:pt x="0" y="0"/>
                </a:cubicBezTo>
              </a:path>
            </a:pathLst>
          </a:custGeom>
          <a:noFill/>
          <a:ln w="50800" cap="flat" cmpd="sng">
            <a:solidFill>
              <a:srgbClr val="FF0000"/>
            </a:solidFill>
            <a:prstDash val="sysDot"/>
            <a:round/>
            <a:headEnd type="none" w="med" len="med"/>
            <a:tailEnd type="triangle" w="sm" len="lg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60" name="Text Box 20"/>
          <p:cNvSpPr txBox="1">
            <a:spLocks noChangeArrowheads="1"/>
          </p:cNvSpPr>
          <p:nvPr/>
        </p:nvSpPr>
        <p:spPr bwMode="auto">
          <a:xfrm rot="2702933">
            <a:off x="-33337" y="5351463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>
                <a:solidFill>
                  <a:srgbClr val="6600FF"/>
                </a:solidFill>
              </a:rPr>
              <a:t>To Europe-Africa</a:t>
            </a:r>
          </a:p>
        </p:txBody>
      </p:sp>
      <p:sp>
        <p:nvSpPr>
          <p:cNvPr id="522261" name="Freeform 21"/>
          <p:cNvSpPr>
            <a:spLocks/>
          </p:cNvSpPr>
          <p:nvPr/>
        </p:nvSpPr>
        <p:spPr bwMode="auto">
          <a:xfrm>
            <a:off x="2268538" y="4149725"/>
            <a:ext cx="333375" cy="2201863"/>
          </a:xfrm>
          <a:custGeom>
            <a:avLst/>
            <a:gdLst/>
            <a:ahLst/>
            <a:cxnLst>
              <a:cxn ang="0">
                <a:pos x="91" y="1387"/>
              </a:cxn>
              <a:cxn ang="0">
                <a:pos x="7" y="943"/>
              </a:cxn>
              <a:cxn ang="0">
                <a:pos x="49" y="325"/>
              </a:cxn>
              <a:cxn ang="0">
                <a:pos x="210" y="0"/>
              </a:cxn>
            </a:cxnLst>
            <a:rect l="0" t="0" r="r" b="b"/>
            <a:pathLst>
              <a:path w="210" h="1387">
                <a:moveTo>
                  <a:pt x="91" y="1387"/>
                </a:moveTo>
                <a:cubicBezTo>
                  <a:pt x="78" y="1313"/>
                  <a:pt x="14" y="1120"/>
                  <a:pt x="7" y="943"/>
                </a:cubicBezTo>
                <a:cubicBezTo>
                  <a:pt x="0" y="766"/>
                  <a:pt x="15" y="482"/>
                  <a:pt x="49" y="325"/>
                </a:cubicBezTo>
                <a:cubicBezTo>
                  <a:pt x="83" y="168"/>
                  <a:pt x="177" y="68"/>
                  <a:pt x="210" y="0"/>
                </a:cubicBezTo>
              </a:path>
            </a:pathLst>
          </a:custGeom>
          <a:noFill/>
          <a:ln w="50800" cap="flat" cmpd="sng">
            <a:solidFill>
              <a:srgbClr val="00808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62" name="Freeform 22"/>
          <p:cNvSpPr>
            <a:spLocks/>
          </p:cNvSpPr>
          <p:nvPr/>
        </p:nvSpPr>
        <p:spPr bwMode="auto">
          <a:xfrm>
            <a:off x="2438400" y="6324600"/>
            <a:ext cx="1600200" cy="228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2" y="48"/>
              </a:cxn>
              <a:cxn ang="0">
                <a:pos x="432" y="192"/>
              </a:cxn>
              <a:cxn ang="0">
                <a:pos x="576" y="336"/>
              </a:cxn>
              <a:cxn ang="0">
                <a:pos x="768" y="576"/>
              </a:cxn>
              <a:cxn ang="0">
                <a:pos x="816" y="624"/>
              </a:cxn>
            </a:cxnLst>
            <a:rect l="0" t="0" r="r" b="b"/>
            <a:pathLst>
              <a:path w="816" h="624">
                <a:moveTo>
                  <a:pt x="0" y="0"/>
                </a:moveTo>
                <a:cubicBezTo>
                  <a:pt x="60" y="8"/>
                  <a:pt x="120" y="16"/>
                  <a:pt x="192" y="48"/>
                </a:cubicBezTo>
                <a:cubicBezTo>
                  <a:pt x="264" y="80"/>
                  <a:pt x="368" y="144"/>
                  <a:pt x="432" y="192"/>
                </a:cubicBezTo>
                <a:cubicBezTo>
                  <a:pt x="496" y="240"/>
                  <a:pt x="520" y="272"/>
                  <a:pt x="576" y="336"/>
                </a:cubicBezTo>
                <a:cubicBezTo>
                  <a:pt x="632" y="400"/>
                  <a:pt x="728" y="528"/>
                  <a:pt x="768" y="576"/>
                </a:cubicBezTo>
                <a:cubicBezTo>
                  <a:pt x="808" y="624"/>
                  <a:pt x="808" y="616"/>
                  <a:pt x="816" y="624"/>
                </a:cubicBezTo>
              </a:path>
            </a:pathLst>
          </a:custGeom>
          <a:noFill/>
          <a:ln w="50800" cap="flat" cmpd="sng">
            <a:solidFill>
              <a:srgbClr val="FF0000"/>
            </a:solidFill>
            <a:prstDash val="sysDot"/>
            <a:round/>
            <a:headEnd type="none" w="med" len="med"/>
            <a:tailEnd type="triangle" w="sm" len="lg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63" name="Text Box 23"/>
          <p:cNvSpPr txBox="1">
            <a:spLocks noChangeArrowheads="1"/>
          </p:cNvSpPr>
          <p:nvPr/>
        </p:nvSpPr>
        <p:spPr bwMode="auto">
          <a:xfrm>
            <a:off x="971550" y="6264275"/>
            <a:ext cx="13208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100" i="1">
                <a:solidFill>
                  <a:srgbClr val="996633"/>
                </a:solidFill>
                <a:cs typeface="Arial" pitchFamily="34" charset="0"/>
              </a:rPr>
              <a:t>Satun Port</a:t>
            </a:r>
          </a:p>
        </p:txBody>
      </p:sp>
      <p:sp>
        <p:nvSpPr>
          <p:cNvPr id="522264" name="Text Box 24"/>
          <p:cNvSpPr txBox="1">
            <a:spLocks noChangeArrowheads="1"/>
          </p:cNvSpPr>
          <p:nvPr/>
        </p:nvSpPr>
        <p:spPr bwMode="auto">
          <a:xfrm>
            <a:off x="2286000" y="6096000"/>
            <a:ext cx="12319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100" i="1">
                <a:solidFill>
                  <a:srgbClr val="996633"/>
                </a:solidFill>
                <a:cs typeface="Arial" pitchFamily="34" charset="0"/>
              </a:rPr>
              <a:t>SongKhla Port</a:t>
            </a:r>
          </a:p>
        </p:txBody>
      </p:sp>
      <p:sp>
        <p:nvSpPr>
          <p:cNvPr id="522265" name="Oval 25"/>
          <p:cNvSpPr>
            <a:spLocks noChangeArrowheads="1"/>
          </p:cNvSpPr>
          <p:nvPr/>
        </p:nvSpPr>
        <p:spPr bwMode="auto">
          <a:xfrm>
            <a:off x="2276475" y="1704975"/>
            <a:ext cx="120650" cy="134938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66" name="Freeform 26"/>
          <p:cNvSpPr>
            <a:spLocks/>
          </p:cNvSpPr>
          <p:nvPr/>
        </p:nvSpPr>
        <p:spPr bwMode="auto">
          <a:xfrm>
            <a:off x="2203450" y="381000"/>
            <a:ext cx="458788" cy="1447800"/>
          </a:xfrm>
          <a:custGeom>
            <a:avLst/>
            <a:gdLst/>
            <a:ahLst/>
            <a:cxnLst>
              <a:cxn ang="0">
                <a:pos x="289" y="0"/>
              </a:cxn>
              <a:cxn ang="0">
                <a:pos x="236" y="212"/>
              </a:cxn>
              <a:cxn ang="0">
                <a:pos x="248" y="384"/>
              </a:cxn>
              <a:cxn ang="0">
                <a:pos x="124" y="444"/>
              </a:cxn>
              <a:cxn ang="0">
                <a:pos x="64" y="516"/>
              </a:cxn>
              <a:cxn ang="0">
                <a:pos x="168" y="648"/>
              </a:cxn>
              <a:cxn ang="0">
                <a:pos x="264" y="632"/>
              </a:cxn>
              <a:cxn ang="0">
                <a:pos x="164" y="800"/>
              </a:cxn>
              <a:cxn ang="0">
                <a:pos x="0" y="912"/>
              </a:cxn>
            </a:cxnLst>
            <a:rect l="0" t="0" r="r" b="b"/>
            <a:pathLst>
              <a:path w="289" h="912">
                <a:moveTo>
                  <a:pt x="289" y="0"/>
                </a:moveTo>
                <a:lnTo>
                  <a:pt x="236" y="212"/>
                </a:lnTo>
                <a:lnTo>
                  <a:pt x="248" y="384"/>
                </a:lnTo>
                <a:lnTo>
                  <a:pt x="124" y="444"/>
                </a:lnTo>
                <a:lnTo>
                  <a:pt x="64" y="516"/>
                </a:lnTo>
                <a:lnTo>
                  <a:pt x="168" y="648"/>
                </a:lnTo>
                <a:lnTo>
                  <a:pt x="264" y="632"/>
                </a:lnTo>
                <a:lnTo>
                  <a:pt x="164" y="800"/>
                </a:lnTo>
                <a:lnTo>
                  <a:pt x="0" y="912"/>
                </a:lnTo>
              </a:path>
            </a:pathLst>
          </a:custGeom>
          <a:noFill/>
          <a:ln w="50800" cap="flat" cmpd="sng">
            <a:solidFill>
              <a:srgbClr val="0000FF"/>
            </a:solidFill>
            <a:prstDash val="sysDot"/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22267" name="Freeform 27"/>
          <p:cNvSpPr>
            <a:spLocks/>
          </p:cNvSpPr>
          <p:nvPr/>
        </p:nvSpPr>
        <p:spPr bwMode="auto">
          <a:xfrm>
            <a:off x="492125" y="3700463"/>
            <a:ext cx="1336675" cy="1862137"/>
          </a:xfrm>
          <a:custGeom>
            <a:avLst/>
            <a:gdLst/>
            <a:ahLst/>
            <a:cxnLst>
              <a:cxn ang="0">
                <a:pos x="842" y="981"/>
              </a:cxn>
              <a:cxn ang="0">
                <a:pos x="603" y="859"/>
              </a:cxn>
              <a:cxn ang="0">
                <a:pos x="355" y="558"/>
              </a:cxn>
              <a:cxn ang="0">
                <a:pos x="239" y="381"/>
              </a:cxn>
              <a:cxn ang="0">
                <a:pos x="0" y="0"/>
              </a:cxn>
            </a:cxnLst>
            <a:rect l="0" t="0" r="r" b="b"/>
            <a:pathLst>
              <a:path w="842" h="981">
                <a:moveTo>
                  <a:pt x="842" y="981"/>
                </a:moveTo>
                <a:lnTo>
                  <a:pt x="603" y="859"/>
                </a:lnTo>
                <a:lnTo>
                  <a:pt x="355" y="558"/>
                </a:lnTo>
                <a:lnTo>
                  <a:pt x="239" y="381"/>
                </a:lnTo>
                <a:lnTo>
                  <a:pt x="0" y="0"/>
                </a:lnTo>
              </a:path>
            </a:pathLst>
          </a:custGeom>
          <a:noFill/>
          <a:ln w="50800" cap="flat" cmpd="sng">
            <a:solidFill>
              <a:srgbClr val="FF0000"/>
            </a:solidFill>
            <a:prstDash val="sysDot"/>
            <a:round/>
            <a:headEnd type="none" w="sm" len="sm"/>
            <a:tailEnd type="triangle" w="sm" len="lg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22268" name="Oval 28"/>
          <p:cNvSpPr>
            <a:spLocks noChangeArrowheads="1"/>
          </p:cNvSpPr>
          <p:nvPr/>
        </p:nvSpPr>
        <p:spPr bwMode="auto">
          <a:xfrm>
            <a:off x="2051050" y="2960688"/>
            <a:ext cx="1512888" cy="1547812"/>
          </a:xfrm>
          <a:prstGeom prst="ellipse">
            <a:avLst/>
          </a:prstGeom>
          <a:solidFill>
            <a:srgbClr val="FFFF99">
              <a:alpha val="64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69" name="Freeform 29"/>
          <p:cNvSpPr>
            <a:spLocks/>
          </p:cNvSpPr>
          <p:nvPr/>
        </p:nvSpPr>
        <p:spPr bwMode="auto">
          <a:xfrm>
            <a:off x="2411413" y="2636838"/>
            <a:ext cx="576262" cy="1404937"/>
          </a:xfrm>
          <a:custGeom>
            <a:avLst/>
            <a:gdLst/>
            <a:ahLst/>
            <a:cxnLst>
              <a:cxn ang="0">
                <a:pos x="363" y="0"/>
              </a:cxn>
              <a:cxn ang="0">
                <a:pos x="318" y="181"/>
              </a:cxn>
              <a:cxn ang="0">
                <a:pos x="318" y="454"/>
              </a:cxn>
              <a:cxn ang="0">
                <a:pos x="182" y="817"/>
              </a:cxn>
              <a:cxn ang="0">
                <a:pos x="0" y="862"/>
              </a:cxn>
            </a:cxnLst>
            <a:rect l="0" t="0" r="r" b="b"/>
            <a:pathLst>
              <a:path w="363" h="885">
                <a:moveTo>
                  <a:pt x="363" y="0"/>
                </a:moveTo>
                <a:cubicBezTo>
                  <a:pt x="344" y="52"/>
                  <a:pt x="325" y="105"/>
                  <a:pt x="318" y="181"/>
                </a:cubicBezTo>
                <a:cubicBezTo>
                  <a:pt x="311" y="257"/>
                  <a:pt x="341" y="348"/>
                  <a:pt x="318" y="454"/>
                </a:cubicBezTo>
                <a:cubicBezTo>
                  <a:pt x="295" y="560"/>
                  <a:pt x="235" y="749"/>
                  <a:pt x="182" y="817"/>
                </a:cubicBezTo>
                <a:cubicBezTo>
                  <a:pt x="129" y="885"/>
                  <a:pt x="64" y="873"/>
                  <a:pt x="0" y="862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22270" name="Oval 30"/>
          <p:cNvSpPr>
            <a:spLocks noChangeArrowheads="1"/>
          </p:cNvSpPr>
          <p:nvPr/>
        </p:nvSpPr>
        <p:spPr bwMode="auto">
          <a:xfrm>
            <a:off x="2843213" y="3141663"/>
            <a:ext cx="215900" cy="1428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71" name="Freeform 31"/>
          <p:cNvSpPr>
            <a:spLocks/>
          </p:cNvSpPr>
          <p:nvPr/>
        </p:nvSpPr>
        <p:spPr bwMode="auto">
          <a:xfrm>
            <a:off x="2268538" y="2708275"/>
            <a:ext cx="307975" cy="15668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0" y="688"/>
              </a:cxn>
              <a:cxn ang="0">
                <a:pos x="240" y="1440"/>
              </a:cxn>
            </a:cxnLst>
            <a:rect l="0" t="0" r="r" b="b"/>
            <a:pathLst>
              <a:path w="240" h="1440">
                <a:moveTo>
                  <a:pt x="0" y="0"/>
                </a:moveTo>
                <a:lnTo>
                  <a:pt x="70" y="688"/>
                </a:lnTo>
                <a:lnTo>
                  <a:pt x="240" y="1440"/>
                </a:lnTo>
              </a:path>
            </a:pathLst>
          </a:custGeom>
          <a:noFill/>
          <a:ln w="50800" cap="flat" cmpd="sng">
            <a:solidFill>
              <a:srgbClr val="800080"/>
            </a:solidFill>
            <a:prstDash val="sysDot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22272" name="Line 32"/>
          <p:cNvSpPr>
            <a:spLocks noChangeShapeType="1"/>
          </p:cNvSpPr>
          <p:nvPr/>
        </p:nvSpPr>
        <p:spPr bwMode="auto">
          <a:xfrm>
            <a:off x="2195513" y="1916113"/>
            <a:ext cx="73025" cy="649287"/>
          </a:xfrm>
          <a:prstGeom prst="line">
            <a:avLst/>
          </a:prstGeom>
          <a:noFill/>
          <a:ln w="38100">
            <a:solidFill>
              <a:srgbClr val="3333FF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22273" name="Oval 33"/>
          <p:cNvSpPr>
            <a:spLocks noChangeArrowheads="1"/>
          </p:cNvSpPr>
          <p:nvPr/>
        </p:nvSpPr>
        <p:spPr bwMode="auto">
          <a:xfrm>
            <a:off x="2195513" y="2565400"/>
            <a:ext cx="217487" cy="1428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74" name="Oval 34"/>
          <p:cNvSpPr>
            <a:spLocks noChangeArrowheads="1"/>
          </p:cNvSpPr>
          <p:nvPr/>
        </p:nvSpPr>
        <p:spPr bwMode="auto">
          <a:xfrm>
            <a:off x="6280150" y="2636838"/>
            <a:ext cx="433388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75" name="Text Box 35"/>
          <p:cNvSpPr txBox="1">
            <a:spLocks noChangeArrowheads="1"/>
          </p:cNvSpPr>
          <p:nvPr/>
        </p:nvSpPr>
        <p:spPr bwMode="auto">
          <a:xfrm>
            <a:off x="6772275" y="2587625"/>
            <a:ext cx="14398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CY (SRT)</a:t>
            </a:r>
          </a:p>
        </p:txBody>
      </p:sp>
      <p:sp>
        <p:nvSpPr>
          <p:cNvPr id="522276" name="Oval 36"/>
          <p:cNvSpPr>
            <a:spLocks noChangeArrowheads="1"/>
          </p:cNvSpPr>
          <p:nvPr/>
        </p:nvSpPr>
        <p:spPr bwMode="auto">
          <a:xfrm>
            <a:off x="6300788" y="3429000"/>
            <a:ext cx="393700" cy="393700"/>
          </a:xfrm>
          <a:prstGeom prst="ellipse">
            <a:avLst/>
          </a:prstGeom>
          <a:solidFill>
            <a:srgbClr val="FFFF99">
              <a:alpha val="83000"/>
            </a:srgbClr>
          </a:solidFill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77" name="Text Box 37"/>
          <p:cNvSpPr txBox="1">
            <a:spLocks noChangeArrowheads="1"/>
          </p:cNvSpPr>
          <p:nvPr/>
        </p:nvSpPr>
        <p:spPr bwMode="auto">
          <a:xfrm>
            <a:off x="6767513" y="3352800"/>
            <a:ext cx="23399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Factory – CY – Port</a:t>
            </a:r>
            <a:endParaRPr lang="th-TH" sz="1600" b="1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22278" name="Oval 38"/>
          <p:cNvSpPr>
            <a:spLocks noChangeArrowheads="1"/>
          </p:cNvSpPr>
          <p:nvPr/>
        </p:nvSpPr>
        <p:spPr bwMode="auto">
          <a:xfrm>
            <a:off x="1692275" y="5157788"/>
            <a:ext cx="431800" cy="649287"/>
          </a:xfrm>
          <a:prstGeom prst="ellipse">
            <a:avLst/>
          </a:prstGeom>
          <a:solidFill>
            <a:srgbClr val="FFFF99">
              <a:alpha val="72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79" name="Freeform 39"/>
          <p:cNvSpPr>
            <a:spLocks/>
          </p:cNvSpPr>
          <p:nvPr/>
        </p:nvSpPr>
        <p:spPr bwMode="auto">
          <a:xfrm>
            <a:off x="1908175" y="3860800"/>
            <a:ext cx="620713" cy="2436813"/>
          </a:xfrm>
          <a:custGeom>
            <a:avLst/>
            <a:gdLst/>
            <a:ahLst/>
            <a:cxnLst>
              <a:cxn ang="0">
                <a:pos x="391" y="36"/>
              </a:cxn>
              <a:cxn ang="0">
                <a:pos x="221" y="46"/>
              </a:cxn>
              <a:cxn ang="0">
                <a:pos x="177" y="313"/>
              </a:cxn>
              <a:cxn ang="0">
                <a:pos x="168" y="572"/>
              </a:cxn>
              <a:cxn ang="0">
                <a:pos x="94" y="747"/>
              </a:cxn>
              <a:cxn ang="0">
                <a:pos x="48" y="865"/>
              </a:cxn>
              <a:cxn ang="0">
                <a:pos x="16" y="997"/>
              </a:cxn>
              <a:cxn ang="0">
                <a:pos x="25" y="1208"/>
              </a:cxn>
              <a:cxn ang="0">
                <a:pos x="169" y="1535"/>
              </a:cxn>
            </a:cxnLst>
            <a:rect l="0" t="0" r="r" b="b"/>
            <a:pathLst>
              <a:path w="391" h="1535">
                <a:moveTo>
                  <a:pt x="391" y="36"/>
                </a:moveTo>
                <a:cubicBezTo>
                  <a:pt x="362" y="37"/>
                  <a:pt x="257" y="0"/>
                  <a:pt x="221" y="46"/>
                </a:cubicBezTo>
                <a:cubicBezTo>
                  <a:pt x="185" y="92"/>
                  <a:pt x="185" y="226"/>
                  <a:pt x="177" y="313"/>
                </a:cubicBezTo>
                <a:cubicBezTo>
                  <a:pt x="168" y="400"/>
                  <a:pt x="181" y="499"/>
                  <a:pt x="168" y="572"/>
                </a:cubicBezTo>
                <a:cubicBezTo>
                  <a:pt x="155" y="644"/>
                  <a:pt x="114" y="698"/>
                  <a:pt x="94" y="747"/>
                </a:cubicBezTo>
                <a:cubicBezTo>
                  <a:pt x="73" y="796"/>
                  <a:pt x="61" y="824"/>
                  <a:pt x="48" y="865"/>
                </a:cubicBezTo>
                <a:cubicBezTo>
                  <a:pt x="35" y="905"/>
                  <a:pt x="20" y="940"/>
                  <a:pt x="16" y="997"/>
                </a:cubicBezTo>
                <a:cubicBezTo>
                  <a:pt x="12" y="1054"/>
                  <a:pt x="0" y="1118"/>
                  <a:pt x="25" y="1208"/>
                </a:cubicBezTo>
                <a:cubicBezTo>
                  <a:pt x="50" y="1298"/>
                  <a:pt x="139" y="1467"/>
                  <a:pt x="169" y="1535"/>
                </a:cubicBezTo>
              </a:path>
            </a:pathLst>
          </a:custGeom>
          <a:noFill/>
          <a:ln w="50800" cap="flat" cmpd="sng">
            <a:solidFill>
              <a:srgbClr val="800080"/>
            </a:solidFill>
            <a:prstDash val="sysDot"/>
            <a:round/>
            <a:headEnd type="none" w="med" len="med"/>
            <a:tailEnd type="none" w="sm" len="lg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80" name="Oval 40"/>
          <p:cNvSpPr>
            <a:spLocks noChangeArrowheads="1"/>
          </p:cNvSpPr>
          <p:nvPr/>
        </p:nvSpPr>
        <p:spPr bwMode="auto">
          <a:xfrm>
            <a:off x="1547813" y="5229225"/>
            <a:ext cx="142875" cy="165100"/>
          </a:xfrm>
          <a:prstGeom prst="ellipse">
            <a:avLst/>
          </a:prstGeom>
          <a:gradFill rotWithShape="1">
            <a:gsLst>
              <a:gs pos="0">
                <a:srgbClr val="FFCCCC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81" name="Oval 41"/>
          <p:cNvSpPr>
            <a:spLocks noChangeArrowheads="1"/>
          </p:cNvSpPr>
          <p:nvPr/>
        </p:nvSpPr>
        <p:spPr bwMode="auto">
          <a:xfrm>
            <a:off x="2051050" y="6237288"/>
            <a:ext cx="360363" cy="287337"/>
          </a:xfrm>
          <a:prstGeom prst="ellipse">
            <a:avLst/>
          </a:prstGeom>
          <a:solidFill>
            <a:srgbClr val="FFFF99">
              <a:alpha val="74001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82" name="Oval 42"/>
          <p:cNvSpPr>
            <a:spLocks noChangeArrowheads="1"/>
          </p:cNvSpPr>
          <p:nvPr/>
        </p:nvSpPr>
        <p:spPr bwMode="auto">
          <a:xfrm>
            <a:off x="2046288" y="6324600"/>
            <a:ext cx="144462" cy="166688"/>
          </a:xfrm>
          <a:prstGeom prst="ellipse">
            <a:avLst/>
          </a:prstGeom>
          <a:gradFill rotWithShape="1">
            <a:gsLst>
              <a:gs pos="0">
                <a:srgbClr val="FFCCCC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83" name="Oval 43"/>
          <p:cNvSpPr>
            <a:spLocks noChangeArrowheads="1"/>
          </p:cNvSpPr>
          <p:nvPr/>
        </p:nvSpPr>
        <p:spPr bwMode="auto">
          <a:xfrm>
            <a:off x="2274888" y="6248400"/>
            <a:ext cx="141287" cy="165100"/>
          </a:xfrm>
          <a:prstGeom prst="ellipse">
            <a:avLst/>
          </a:prstGeom>
          <a:gradFill rotWithShape="1">
            <a:gsLst>
              <a:gs pos="0">
                <a:srgbClr val="FFCCCC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84" name="Oval 44"/>
          <p:cNvSpPr>
            <a:spLocks noChangeArrowheads="1"/>
          </p:cNvSpPr>
          <p:nvPr/>
        </p:nvSpPr>
        <p:spPr bwMode="auto">
          <a:xfrm>
            <a:off x="1908175" y="5230813"/>
            <a:ext cx="215900" cy="1428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85" name="Text Box 45"/>
          <p:cNvSpPr txBox="1">
            <a:spLocks noChangeArrowheads="1"/>
          </p:cNvSpPr>
          <p:nvPr/>
        </p:nvSpPr>
        <p:spPr bwMode="auto">
          <a:xfrm>
            <a:off x="1547813" y="2420938"/>
            <a:ext cx="792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>
                <a:solidFill>
                  <a:srgbClr val="6600FF"/>
                </a:solidFill>
              </a:rPr>
              <a:t>Sila-arch</a:t>
            </a:r>
          </a:p>
        </p:txBody>
      </p:sp>
      <p:sp>
        <p:nvSpPr>
          <p:cNvPr id="522286" name="Text Box 46"/>
          <p:cNvSpPr txBox="1">
            <a:spLocks noChangeArrowheads="1"/>
          </p:cNvSpPr>
          <p:nvPr/>
        </p:nvSpPr>
        <p:spPr bwMode="auto">
          <a:xfrm>
            <a:off x="2987675" y="3032125"/>
            <a:ext cx="863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>
                <a:solidFill>
                  <a:srgbClr val="6600FF"/>
                </a:solidFill>
              </a:rPr>
              <a:t>Khon Kaen</a:t>
            </a:r>
          </a:p>
        </p:txBody>
      </p:sp>
      <p:sp>
        <p:nvSpPr>
          <p:cNvPr id="522287" name="Text Box 47"/>
          <p:cNvSpPr txBox="1">
            <a:spLocks noChangeArrowheads="1"/>
          </p:cNvSpPr>
          <p:nvPr/>
        </p:nvSpPr>
        <p:spPr bwMode="auto">
          <a:xfrm>
            <a:off x="1404938" y="4868863"/>
            <a:ext cx="1150937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>
                <a:solidFill>
                  <a:srgbClr val="6600FF"/>
                </a:solidFill>
              </a:rPr>
              <a:t>Surattani</a:t>
            </a:r>
          </a:p>
        </p:txBody>
      </p:sp>
      <p:sp>
        <p:nvSpPr>
          <p:cNvPr id="522288" name="Text Box 48"/>
          <p:cNvSpPr txBox="1">
            <a:spLocks noChangeArrowheads="1"/>
          </p:cNvSpPr>
          <p:nvPr/>
        </p:nvSpPr>
        <p:spPr bwMode="auto">
          <a:xfrm>
            <a:off x="6824663" y="4414838"/>
            <a:ext cx="23399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Domestic Coastal Service </a:t>
            </a:r>
          </a:p>
        </p:txBody>
      </p:sp>
      <p:sp>
        <p:nvSpPr>
          <p:cNvPr id="522289" name="Line 49"/>
          <p:cNvSpPr>
            <a:spLocks noChangeShapeType="1"/>
          </p:cNvSpPr>
          <p:nvPr/>
        </p:nvSpPr>
        <p:spPr bwMode="auto">
          <a:xfrm>
            <a:off x="6264275" y="5681663"/>
            <a:ext cx="576263" cy="0"/>
          </a:xfrm>
          <a:prstGeom prst="line">
            <a:avLst/>
          </a:prstGeom>
          <a:noFill/>
          <a:ln w="57150">
            <a:solidFill>
              <a:srgbClr val="FF3300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22290" name="Text Box 50"/>
          <p:cNvSpPr txBox="1">
            <a:spLocks noChangeArrowheads="1"/>
          </p:cNvSpPr>
          <p:nvPr/>
        </p:nvSpPr>
        <p:spPr bwMode="auto">
          <a:xfrm>
            <a:off x="6859588" y="5484813"/>
            <a:ext cx="22669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International Maritime Transport</a:t>
            </a:r>
          </a:p>
        </p:txBody>
      </p:sp>
      <p:sp>
        <p:nvSpPr>
          <p:cNvPr id="522291" name="Line 51"/>
          <p:cNvSpPr>
            <a:spLocks noChangeShapeType="1"/>
          </p:cNvSpPr>
          <p:nvPr/>
        </p:nvSpPr>
        <p:spPr bwMode="auto">
          <a:xfrm>
            <a:off x="6169025" y="1916113"/>
            <a:ext cx="503238" cy="0"/>
          </a:xfrm>
          <a:prstGeom prst="line">
            <a:avLst/>
          </a:prstGeom>
          <a:noFill/>
          <a:ln w="57150">
            <a:solidFill>
              <a:srgbClr val="D6009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22292" name="Text Box 52"/>
          <p:cNvSpPr txBox="1">
            <a:spLocks noChangeArrowheads="1"/>
          </p:cNvSpPr>
          <p:nvPr/>
        </p:nvSpPr>
        <p:spPr bwMode="auto">
          <a:xfrm>
            <a:off x="6686550" y="1758950"/>
            <a:ext cx="23764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Rail Transport (SRT)</a:t>
            </a:r>
          </a:p>
        </p:txBody>
      </p:sp>
      <p:sp>
        <p:nvSpPr>
          <p:cNvPr id="522293" name="Oval 53"/>
          <p:cNvSpPr>
            <a:spLocks noChangeArrowheads="1"/>
          </p:cNvSpPr>
          <p:nvPr/>
        </p:nvSpPr>
        <p:spPr bwMode="auto">
          <a:xfrm>
            <a:off x="2352675" y="3868738"/>
            <a:ext cx="144463" cy="166687"/>
          </a:xfrm>
          <a:prstGeom prst="ellipse">
            <a:avLst/>
          </a:prstGeom>
          <a:gradFill rotWithShape="1">
            <a:gsLst>
              <a:gs pos="0">
                <a:srgbClr val="FFCCCC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94" name="Oval 54"/>
          <p:cNvSpPr>
            <a:spLocks noChangeArrowheads="1"/>
          </p:cNvSpPr>
          <p:nvPr/>
        </p:nvSpPr>
        <p:spPr bwMode="auto">
          <a:xfrm>
            <a:off x="2411413" y="4221163"/>
            <a:ext cx="288925" cy="215900"/>
          </a:xfrm>
          <a:prstGeom prst="ellipse">
            <a:avLst/>
          </a:prstGeom>
          <a:gradFill rotWithShape="1">
            <a:gsLst>
              <a:gs pos="0">
                <a:srgbClr val="FFCCCC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95" name="Oval 55"/>
          <p:cNvSpPr>
            <a:spLocks noChangeArrowheads="1"/>
          </p:cNvSpPr>
          <p:nvPr/>
        </p:nvSpPr>
        <p:spPr bwMode="auto">
          <a:xfrm>
            <a:off x="6189663" y="909638"/>
            <a:ext cx="215900" cy="215900"/>
          </a:xfrm>
          <a:prstGeom prst="ellipse">
            <a:avLst/>
          </a:prstGeom>
          <a:gradFill rotWithShape="1">
            <a:gsLst>
              <a:gs pos="0">
                <a:srgbClr val="FFCCCC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96" name="Text Box 56"/>
          <p:cNvSpPr txBox="1">
            <a:spLocks noChangeArrowheads="1"/>
          </p:cNvSpPr>
          <p:nvPr/>
        </p:nvSpPr>
        <p:spPr bwMode="auto">
          <a:xfrm>
            <a:off x="6445250" y="831850"/>
            <a:ext cx="27733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Domestic &amp; International Ports (PAT)  </a:t>
            </a:r>
          </a:p>
        </p:txBody>
      </p:sp>
      <p:sp>
        <p:nvSpPr>
          <p:cNvPr id="522298" name="Oval 58"/>
          <p:cNvSpPr>
            <a:spLocks noChangeArrowheads="1"/>
          </p:cNvSpPr>
          <p:nvPr/>
        </p:nvSpPr>
        <p:spPr bwMode="auto">
          <a:xfrm>
            <a:off x="1763713" y="1916113"/>
            <a:ext cx="936625" cy="936625"/>
          </a:xfrm>
          <a:prstGeom prst="ellipse">
            <a:avLst/>
          </a:prstGeom>
          <a:solidFill>
            <a:srgbClr val="FFFF99">
              <a:alpha val="78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299" name="Oval 59"/>
          <p:cNvSpPr>
            <a:spLocks noChangeArrowheads="1"/>
          </p:cNvSpPr>
          <p:nvPr/>
        </p:nvSpPr>
        <p:spPr bwMode="auto">
          <a:xfrm>
            <a:off x="2627313" y="3789363"/>
            <a:ext cx="215900" cy="1428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22300" name="Text Box 60"/>
          <p:cNvSpPr txBox="1">
            <a:spLocks noChangeArrowheads="1"/>
          </p:cNvSpPr>
          <p:nvPr/>
        </p:nvSpPr>
        <p:spPr bwMode="auto">
          <a:xfrm>
            <a:off x="2771775" y="3644900"/>
            <a:ext cx="16557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>
                <a:solidFill>
                  <a:srgbClr val="6600FF"/>
                </a:solidFill>
              </a:rPr>
              <a:t>Nakornrachasrima</a:t>
            </a:r>
          </a:p>
        </p:txBody>
      </p:sp>
      <p:sp>
        <p:nvSpPr>
          <p:cNvPr id="522301" name="Text Box 61"/>
          <p:cNvSpPr txBox="1">
            <a:spLocks noChangeArrowheads="1"/>
          </p:cNvSpPr>
          <p:nvPr/>
        </p:nvSpPr>
        <p:spPr bwMode="auto">
          <a:xfrm>
            <a:off x="2185988" y="1700213"/>
            <a:ext cx="1522412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000" i="1">
                <a:solidFill>
                  <a:srgbClr val="996633"/>
                </a:solidFill>
                <a:cs typeface="Arial" pitchFamily="34" charset="0"/>
              </a:rPr>
              <a:t>Chiang Khong Port</a:t>
            </a:r>
          </a:p>
          <a:p>
            <a:pPr algn="ctr" eaLnBrk="0" hangingPunct="0">
              <a:spcBef>
                <a:spcPct val="50000"/>
              </a:spcBef>
            </a:pPr>
            <a:endParaRPr lang="en-US" sz="1000" i="1">
              <a:solidFill>
                <a:srgbClr val="996633"/>
              </a:solidFill>
              <a:cs typeface="Arial" pitchFamily="34" charset="0"/>
            </a:endParaRPr>
          </a:p>
        </p:txBody>
      </p:sp>
      <p:sp>
        <p:nvSpPr>
          <p:cNvPr id="522302" name="Text Box 62"/>
          <p:cNvSpPr txBox="1">
            <a:spLocks noChangeArrowheads="1"/>
          </p:cNvSpPr>
          <p:nvPr/>
        </p:nvSpPr>
        <p:spPr bwMode="auto">
          <a:xfrm>
            <a:off x="0" y="-24"/>
            <a:ext cx="9144000" cy="523220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bg1"/>
                </a:solidFill>
                <a:latin typeface="Tahoma" pitchFamily="34" charset="0"/>
                <a:cs typeface="Arial" pitchFamily="34" charset="0"/>
              </a:rPr>
              <a:t>Strategic Cooperation in Development </a:t>
            </a:r>
            <a:r>
              <a:rPr lang="en-US" b="1" dirty="0" smtClean="0">
                <a:solidFill>
                  <a:schemeClr val="bg1"/>
                </a:solidFill>
                <a:latin typeface="Tahoma" pitchFamily="34" charset="0"/>
                <a:cs typeface="Arial" pitchFamily="34" charset="0"/>
              </a:rPr>
              <a:t>of </a:t>
            </a:r>
            <a:r>
              <a:rPr lang="en-US" b="1" dirty="0">
                <a:solidFill>
                  <a:schemeClr val="bg1"/>
                </a:solidFill>
                <a:latin typeface="Tahoma" pitchFamily="34" charset="0"/>
                <a:cs typeface="Arial" pitchFamily="34" charset="0"/>
              </a:rPr>
              <a:t>Logistics</a:t>
            </a:r>
          </a:p>
        </p:txBody>
      </p:sp>
      <p:sp>
        <p:nvSpPr>
          <p:cNvPr id="522303" name="Line 63"/>
          <p:cNvSpPr>
            <a:spLocks noChangeShapeType="1"/>
          </p:cNvSpPr>
          <p:nvPr/>
        </p:nvSpPr>
        <p:spPr bwMode="auto">
          <a:xfrm>
            <a:off x="6227763" y="4581525"/>
            <a:ext cx="503237" cy="0"/>
          </a:xfrm>
          <a:prstGeom prst="line">
            <a:avLst/>
          </a:prstGeom>
          <a:noFill/>
          <a:ln w="57150">
            <a:solidFill>
              <a:schemeClr val="accent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2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2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2225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2225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22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3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22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22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22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22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22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522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522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22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52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000"/>
                                        <p:tgtEl>
                                          <p:spTgt spid="522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000"/>
                                        <p:tgtEl>
                                          <p:spTgt spid="522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000"/>
                                        <p:tgtEl>
                                          <p:spTgt spid="522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000"/>
                                        <p:tgtEl>
                                          <p:spTgt spid="52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1000"/>
                                        <p:tgtEl>
                                          <p:spTgt spid="52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522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22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522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22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52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2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22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22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522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22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1000"/>
                                        <p:tgtEl>
                                          <p:spTgt spid="52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22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22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2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52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522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22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2000"/>
                                        <p:tgtEl>
                                          <p:spTgt spid="522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522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522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522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000"/>
                                        <p:tgtEl>
                                          <p:spTgt spid="522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2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2000"/>
                                        <p:tgtEl>
                                          <p:spTgt spid="52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1000"/>
                                        <p:tgtEl>
                                          <p:spTgt spid="522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2000"/>
                                        <p:tgtEl>
                                          <p:spTgt spid="522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2000"/>
                                        <p:tgtEl>
                                          <p:spTgt spid="522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2000"/>
                                        <p:tgtEl>
                                          <p:spTgt spid="522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2000"/>
                                        <p:tgtEl>
                                          <p:spTgt spid="522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2000"/>
                                        <p:tgtEl>
                                          <p:spTgt spid="52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2000"/>
                                        <p:tgtEl>
                                          <p:spTgt spid="522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1000"/>
                                        <p:tgtEl>
                                          <p:spTgt spid="52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1000"/>
                                        <p:tgtEl>
                                          <p:spTgt spid="52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45" grpId="0" animBg="1"/>
      <p:bldP spid="522246" grpId="0" animBg="1"/>
      <p:bldP spid="522248" grpId="0" animBg="1"/>
      <p:bldP spid="522250" grpId="0" animBg="1"/>
      <p:bldP spid="522252" grpId="0" animBg="1"/>
      <p:bldP spid="522254" grpId="0"/>
      <p:bldP spid="522259" grpId="0" animBg="1"/>
      <p:bldP spid="522261" grpId="0" animBg="1"/>
      <p:bldP spid="522262" grpId="0" animBg="1"/>
      <p:bldP spid="522267" grpId="0" animBg="1"/>
      <p:bldP spid="522268" grpId="0" animBg="1"/>
      <p:bldP spid="522269" grpId="0" animBg="1"/>
      <p:bldP spid="522270" grpId="0" animBg="1"/>
      <p:bldP spid="522271" grpId="0" animBg="1"/>
      <p:bldP spid="522272" grpId="0" animBg="1"/>
      <p:bldP spid="522273" grpId="0" animBg="1"/>
      <p:bldP spid="522274" grpId="0" animBg="1"/>
      <p:bldP spid="522275" grpId="0"/>
      <p:bldP spid="522276" grpId="0" animBg="1"/>
      <p:bldP spid="522277" grpId="0"/>
      <p:bldP spid="522278" grpId="0" animBg="1"/>
      <p:bldP spid="522279" grpId="0" animBg="1"/>
      <p:bldP spid="522280" grpId="0" animBg="1"/>
      <p:bldP spid="522282" grpId="0" animBg="1"/>
      <p:bldP spid="522283" grpId="0" animBg="1"/>
      <p:bldP spid="522284" grpId="0" animBg="1"/>
      <p:bldP spid="522288" grpId="0"/>
      <p:bldP spid="522289" grpId="0" animBg="1"/>
      <p:bldP spid="522290" grpId="0"/>
      <p:bldP spid="522291" grpId="0" animBg="1"/>
      <p:bldP spid="522292" grpId="0"/>
      <p:bldP spid="522294" grpId="0" animBg="1"/>
      <p:bldP spid="522296" grpId="0"/>
      <p:bldP spid="522298" grpId="0" animBg="1"/>
      <p:bldP spid="522299" grpId="0" animBg="1"/>
      <p:bldP spid="52230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568700" y="0"/>
            <a:ext cx="5575300" cy="6858000"/>
            <a:chOff x="48" y="0"/>
            <a:chExt cx="3512" cy="4320"/>
          </a:xfrm>
        </p:grpSpPr>
        <p:pic>
          <p:nvPicPr>
            <p:cNvPr id="321539" name="Picture 3" descr="e5lgdz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8" y="0"/>
              <a:ext cx="3512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1540" name="Freeform 4"/>
            <p:cNvSpPr>
              <a:spLocks/>
            </p:cNvSpPr>
            <p:nvPr/>
          </p:nvSpPr>
          <p:spPr bwMode="auto">
            <a:xfrm>
              <a:off x="1316" y="1484"/>
              <a:ext cx="344" cy="728"/>
            </a:xfrm>
            <a:custGeom>
              <a:avLst/>
              <a:gdLst>
                <a:gd name="T0" fmla="*/ 0 w 344"/>
                <a:gd name="T1" fmla="*/ 728 h 728"/>
                <a:gd name="T2" fmla="*/ 0 w 344"/>
                <a:gd name="T3" fmla="*/ 588 h 728"/>
                <a:gd name="T4" fmla="*/ 152 w 344"/>
                <a:gd name="T5" fmla="*/ 520 h 728"/>
                <a:gd name="T6" fmla="*/ 280 w 344"/>
                <a:gd name="T7" fmla="*/ 496 h 728"/>
                <a:gd name="T8" fmla="*/ 292 w 344"/>
                <a:gd name="T9" fmla="*/ 384 h 728"/>
                <a:gd name="T10" fmla="*/ 336 w 344"/>
                <a:gd name="T11" fmla="*/ 292 h 728"/>
                <a:gd name="T12" fmla="*/ 344 w 344"/>
                <a:gd name="T13" fmla="*/ 160 h 728"/>
                <a:gd name="T14" fmla="*/ 316 w 344"/>
                <a:gd name="T15" fmla="*/ 68 h 728"/>
                <a:gd name="T16" fmla="*/ 316 w 344"/>
                <a:gd name="T17" fmla="*/ 0 h 7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4"/>
                <a:gd name="T28" fmla="*/ 0 h 728"/>
                <a:gd name="T29" fmla="*/ 344 w 344"/>
                <a:gd name="T30" fmla="*/ 728 h 7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4" h="728">
                  <a:moveTo>
                    <a:pt x="0" y="728"/>
                  </a:moveTo>
                  <a:lnTo>
                    <a:pt x="0" y="588"/>
                  </a:lnTo>
                  <a:lnTo>
                    <a:pt x="152" y="520"/>
                  </a:lnTo>
                  <a:lnTo>
                    <a:pt x="280" y="496"/>
                  </a:lnTo>
                  <a:lnTo>
                    <a:pt x="292" y="384"/>
                  </a:lnTo>
                  <a:lnTo>
                    <a:pt x="336" y="292"/>
                  </a:lnTo>
                  <a:lnTo>
                    <a:pt x="344" y="160"/>
                  </a:lnTo>
                  <a:lnTo>
                    <a:pt x="316" y="68"/>
                  </a:lnTo>
                  <a:lnTo>
                    <a:pt x="316" y="0"/>
                  </a:ln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algn="l"/>
              <a:endParaRPr lang="en-US" sz="1800">
                <a:latin typeface="Verdana" pitchFamily="34" charset="0"/>
                <a:cs typeface="Angsana New" pitchFamily="18" charset="-34"/>
              </a:endParaRPr>
            </a:p>
          </p:txBody>
        </p:sp>
      </p:grpSp>
      <p:sp>
        <p:nvSpPr>
          <p:cNvPr id="321541" name="Text Box 5"/>
          <p:cNvSpPr txBox="1">
            <a:spLocks noChangeArrowheads="1"/>
          </p:cNvSpPr>
          <p:nvPr/>
        </p:nvSpPr>
        <p:spPr bwMode="auto">
          <a:xfrm>
            <a:off x="214282" y="214290"/>
            <a:ext cx="378621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Possible Trend of ASEAN Railway Network</a:t>
            </a:r>
            <a:endParaRPr lang="th-TH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42" name="Picture 6" descr="F6-2-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5612" y="0"/>
            <a:ext cx="48783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4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28596" y="2357430"/>
            <a:ext cx="3429024" cy="21637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Motorway</a:t>
            </a:r>
            <a:endParaRPr lang="th-TH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 Lane</a:t>
            </a:r>
            <a:endParaRPr lang="th-TH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6743" name="Rectangle 7"/>
          <p:cNvSpPr>
            <a:spLocks noChangeArrowheads="1"/>
          </p:cNvSpPr>
          <p:nvPr/>
        </p:nvSpPr>
        <p:spPr bwMode="auto">
          <a:xfrm>
            <a:off x="4643438" y="5067300"/>
            <a:ext cx="431641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00FF00"/>
              </a:buClr>
              <a:buSzPct val="90000"/>
              <a:buFont typeface="Wingdings" pitchFamily="2" charset="2"/>
              <a:buChar char="q"/>
            </a:pPr>
            <a:endParaRPr lang="th-TH" sz="2800">
              <a:effectLst>
                <a:outerShdw blurRad="38100" dist="38100" dir="2700000" algn="tl">
                  <a:srgbClr val="000000"/>
                </a:outerShdw>
              </a:effectLst>
              <a:cs typeface="Angsana New" pitchFamily="18" charset="-34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1439" y="142875"/>
            <a:ext cx="4071934" cy="1428737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7620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Road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itchFamily="34" charset="0"/>
                <a:ea typeface="MS PGothic" pitchFamily="34" charset="-128"/>
                <a:cs typeface="Tahoma" pitchFamily="34" charset="0"/>
              </a:rPr>
              <a:t> System </a:t>
            </a:r>
          </a:p>
          <a:p>
            <a:pPr marL="0" marR="0" lvl="0" indent="0" algn="l" defTabSz="7620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itchFamily="34" charset="0"/>
                <a:ea typeface="MS PGothic" pitchFamily="34" charset="-128"/>
                <a:cs typeface="Tahoma" pitchFamily="34" charset="0"/>
              </a:rPr>
              <a:t>Development Plan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itchFamily="34" charset="0"/>
                <a:ea typeface="MS PGothic" pitchFamily="34" charset="-128"/>
                <a:cs typeface="Tahoma" pitchFamily="34" charset="0"/>
              </a:rPr>
              <a:t> 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 pitchFamily="34" charset="0"/>
              <a:ea typeface="MS PGothic" pitchFamily="34" charset="-128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Box 124"/>
          <p:cNvSpPr txBox="1"/>
          <p:nvPr/>
        </p:nvSpPr>
        <p:spPr>
          <a:xfrm>
            <a:off x="4283968" y="1916832"/>
            <a:ext cx="43869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โครงข่ายทางหลวงอาเซียนในภูมิภาค</a:t>
            </a:r>
            <a:endParaRPr lang="en-US" sz="3200" b="1" dirty="0" smtClean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27" name="Straight Connector 126"/>
          <p:cNvCxnSpPr/>
          <p:nvPr/>
        </p:nvCxnSpPr>
        <p:spPr>
          <a:xfrm>
            <a:off x="4507111" y="3049611"/>
            <a:ext cx="4254011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4507111" y="2473547"/>
            <a:ext cx="4254011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สี่เหลี่ยมผืนผ้า 116"/>
          <p:cNvSpPr/>
          <p:nvPr/>
        </p:nvSpPr>
        <p:spPr>
          <a:xfrm>
            <a:off x="4427984" y="2924944"/>
            <a:ext cx="38466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   (ASIAN Highway Network)</a:t>
            </a:r>
            <a:endParaRPr lang="th-TH" sz="2000" b="1" dirty="0" smtClean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7" name="Picture 3" descr="P:\thaila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780" y="214290"/>
            <a:ext cx="3824681" cy="63929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19" name="รูปแบบอิสระ 118"/>
          <p:cNvSpPr/>
          <p:nvPr/>
        </p:nvSpPr>
        <p:spPr>
          <a:xfrm>
            <a:off x="1424354" y="304802"/>
            <a:ext cx="1143000" cy="371475"/>
          </a:xfrm>
          <a:custGeom>
            <a:avLst/>
            <a:gdLst>
              <a:gd name="connsiteX0" fmla="*/ 0 w 1238250"/>
              <a:gd name="connsiteY0" fmla="*/ 0 h 371475"/>
              <a:gd name="connsiteX1" fmla="*/ 76200 w 1238250"/>
              <a:gd name="connsiteY1" fmla="*/ 19050 h 371475"/>
              <a:gd name="connsiteX2" fmla="*/ 142875 w 1238250"/>
              <a:gd name="connsiteY2" fmla="*/ 47625 h 371475"/>
              <a:gd name="connsiteX3" fmla="*/ 171450 w 1238250"/>
              <a:gd name="connsiteY3" fmla="*/ 66675 h 371475"/>
              <a:gd name="connsiteX4" fmla="*/ 285750 w 1238250"/>
              <a:gd name="connsiteY4" fmla="*/ 95250 h 371475"/>
              <a:gd name="connsiteX5" fmla="*/ 314325 w 1238250"/>
              <a:gd name="connsiteY5" fmla="*/ 104775 h 371475"/>
              <a:gd name="connsiteX6" fmla="*/ 409575 w 1238250"/>
              <a:gd name="connsiteY6" fmla="*/ 123825 h 371475"/>
              <a:gd name="connsiteX7" fmla="*/ 447675 w 1238250"/>
              <a:gd name="connsiteY7" fmla="*/ 142875 h 371475"/>
              <a:gd name="connsiteX8" fmla="*/ 523875 w 1238250"/>
              <a:gd name="connsiteY8" fmla="*/ 161925 h 371475"/>
              <a:gd name="connsiteX9" fmla="*/ 581025 w 1238250"/>
              <a:gd name="connsiteY9" fmla="*/ 180975 h 371475"/>
              <a:gd name="connsiteX10" fmla="*/ 781050 w 1238250"/>
              <a:gd name="connsiteY10" fmla="*/ 247650 h 371475"/>
              <a:gd name="connsiteX11" fmla="*/ 838200 w 1238250"/>
              <a:gd name="connsiteY11" fmla="*/ 266700 h 371475"/>
              <a:gd name="connsiteX12" fmla="*/ 866775 w 1238250"/>
              <a:gd name="connsiteY12" fmla="*/ 276225 h 371475"/>
              <a:gd name="connsiteX13" fmla="*/ 923925 w 1238250"/>
              <a:gd name="connsiteY13" fmla="*/ 285750 h 371475"/>
              <a:gd name="connsiteX14" fmla="*/ 981075 w 1238250"/>
              <a:gd name="connsiteY14" fmla="*/ 304800 h 371475"/>
              <a:gd name="connsiteX15" fmla="*/ 1028700 w 1238250"/>
              <a:gd name="connsiteY15" fmla="*/ 314325 h 371475"/>
              <a:gd name="connsiteX16" fmla="*/ 1085850 w 1238250"/>
              <a:gd name="connsiteY16" fmla="*/ 333375 h 371475"/>
              <a:gd name="connsiteX17" fmla="*/ 1123950 w 1238250"/>
              <a:gd name="connsiteY17" fmla="*/ 342900 h 371475"/>
              <a:gd name="connsiteX18" fmla="*/ 1181100 w 1238250"/>
              <a:gd name="connsiteY18" fmla="*/ 361950 h 371475"/>
              <a:gd name="connsiteX19" fmla="*/ 1209675 w 1238250"/>
              <a:gd name="connsiteY19" fmla="*/ 371475 h 371475"/>
              <a:gd name="connsiteX20" fmla="*/ 1238250 w 1238250"/>
              <a:gd name="connsiteY20" fmla="*/ 371475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38250" h="371475">
                <a:moveTo>
                  <a:pt x="0" y="0"/>
                </a:moveTo>
                <a:cubicBezTo>
                  <a:pt x="25400" y="6350"/>
                  <a:pt x="54415" y="4527"/>
                  <a:pt x="76200" y="19050"/>
                </a:cubicBezTo>
                <a:cubicBezTo>
                  <a:pt x="115667" y="45362"/>
                  <a:pt x="93669" y="35324"/>
                  <a:pt x="142875" y="47625"/>
                </a:cubicBezTo>
                <a:cubicBezTo>
                  <a:pt x="152400" y="53975"/>
                  <a:pt x="160821" y="62423"/>
                  <a:pt x="171450" y="66675"/>
                </a:cubicBezTo>
                <a:cubicBezTo>
                  <a:pt x="224484" y="87888"/>
                  <a:pt x="235917" y="82792"/>
                  <a:pt x="285750" y="95250"/>
                </a:cubicBezTo>
                <a:cubicBezTo>
                  <a:pt x="295490" y="97685"/>
                  <a:pt x="304542" y="102517"/>
                  <a:pt x="314325" y="104775"/>
                </a:cubicBezTo>
                <a:cubicBezTo>
                  <a:pt x="345875" y="112056"/>
                  <a:pt x="409575" y="123825"/>
                  <a:pt x="409575" y="123825"/>
                </a:cubicBezTo>
                <a:cubicBezTo>
                  <a:pt x="422275" y="130175"/>
                  <a:pt x="434624" y="137282"/>
                  <a:pt x="447675" y="142875"/>
                </a:cubicBezTo>
                <a:cubicBezTo>
                  <a:pt x="481393" y="157326"/>
                  <a:pt x="482877" y="150744"/>
                  <a:pt x="523875" y="161925"/>
                </a:cubicBezTo>
                <a:cubicBezTo>
                  <a:pt x="543248" y="167209"/>
                  <a:pt x="561975" y="174625"/>
                  <a:pt x="581025" y="180975"/>
                </a:cubicBezTo>
                <a:lnTo>
                  <a:pt x="781050" y="247650"/>
                </a:lnTo>
                <a:lnTo>
                  <a:pt x="838200" y="266700"/>
                </a:lnTo>
                <a:cubicBezTo>
                  <a:pt x="847725" y="269875"/>
                  <a:pt x="856871" y="274574"/>
                  <a:pt x="866775" y="276225"/>
                </a:cubicBezTo>
                <a:cubicBezTo>
                  <a:pt x="885825" y="279400"/>
                  <a:pt x="905189" y="281066"/>
                  <a:pt x="923925" y="285750"/>
                </a:cubicBezTo>
                <a:cubicBezTo>
                  <a:pt x="943406" y="290620"/>
                  <a:pt x="961384" y="300862"/>
                  <a:pt x="981075" y="304800"/>
                </a:cubicBezTo>
                <a:cubicBezTo>
                  <a:pt x="996950" y="307975"/>
                  <a:pt x="1013081" y="310065"/>
                  <a:pt x="1028700" y="314325"/>
                </a:cubicBezTo>
                <a:cubicBezTo>
                  <a:pt x="1048073" y="319609"/>
                  <a:pt x="1066369" y="328505"/>
                  <a:pt x="1085850" y="333375"/>
                </a:cubicBezTo>
                <a:cubicBezTo>
                  <a:pt x="1098550" y="336550"/>
                  <a:pt x="1111411" y="339138"/>
                  <a:pt x="1123950" y="342900"/>
                </a:cubicBezTo>
                <a:cubicBezTo>
                  <a:pt x="1143184" y="348670"/>
                  <a:pt x="1162050" y="355600"/>
                  <a:pt x="1181100" y="361950"/>
                </a:cubicBezTo>
                <a:cubicBezTo>
                  <a:pt x="1190625" y="365125"/>
                  <a:pt x="1199635" y="371475"/>
                  <a:pt x="1209675" y="371475"/>
                </a:cubicBezTo>
                <a:lnTo>
                  <a:pt x="1238250" y="371475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80062" y="3501008"/>
            <a:ext cx="20002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รูปภาพ 15" descr="map-E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4638469" y="1268760"/>
            <a:ext cx="4320480" cy="2731744"/>
          </a:xfrm>
          <a:prstGeom prst="roundRect">
            <a:avLst>
              <a:gd name="adj" fmla="val 5625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704941" y="400112"/>
            <a:ext cx="43869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การพัฒนาเส้นทางระเบียงเศรษฐกิจ</a:t>
            </a:r>
            <a:endParaRPr lang="en-US" sz="2400" b="1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57752" y="1248430"/>
            <a:ext cx="41875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1.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เส้นทางระเบียงเศรษฐกิจแนวตะวันออก-ตะวันตก</a:t>
            </a:r>
          </a:p>
          <a:p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East-West Economic Corridor : EWEC)</a:t>
            </a:r>
            <a:endParaRPr lang="th-TH" sz="2000" dirty="0" smtClean="0">
              <a:latin typeface="TH SarabunPSK" pitchFamily="34" charset="-34"/>
              <a:cs typeface="TH SarabunPSK" pitchFamily="34" charset="-34"/>
            </a:endParaRPr>
          </a:p>
          <a:p>
            <a:endParaRPr lang="th-TH" sz="20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2.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เส้นทางระเบียงเศรษฐกิจแนวเหนือ-ใต้ </a:t>
            </a:r>
          </a:p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North-South Economic Corridor : NSEC)</a:t>
            </a:r>
          </a:p>
          <a:p>
            <a:endParaRPr lang="en-US" sz="20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3.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เส้นทางระเบียงเศรษฐกิจแนวใต้ </a:t>
            </a:r>
          </a:p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Southern Economic Corridor : SEC)</a:t>
            </a:r>
            <a:endParaRPr lang="th-TH" sz="2000" dirty="0" smtClean="0">
              <a:latin typeface="TH SarabunPSK" pitchFamily="34" charset="-34"/>
              <a:cs typeface="TH SarabunPSK" pitchFamily="34" charset="-34"/>
            </a:endParaRPr>
          </a:p>
          <a:p>
            <a:endParaRPr lang="th-TH" sz="2000" dirty="0" smtClean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4704942" y="1052736"/>
            <a:ext cx="4254011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704942" y="476672"/>
            <a:ext cx="4254011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714348" y="3500438"/>
            <a:ext cx="2858164" cy="576064"/>
          </a:xfrm>
          <a:prstGeom prst="roundRect">
            <a:avLst/>
          </a:prstGeom>
          <a:noFill/>
          <a:ln w="38100">
            <a:solidFill>
              <a:schemeClr val="accent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1000100" y="1196753"/>
            <a:ext cx="1143008" cy="3661008"/>
          </a:xfrm>
          <a:prstGeom prst="roundRect">
            <a:avLst/>
          </a:prstGeom>
          <a:noFill/>
          <a:ln w="38100">
            <a:solidFill>
              <a:schemeClr val="accent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ular Callout 11">
            <a:hlinkClick r:id="rId4" action="ppaction://hlinksldjump"/>
          </p:cNvPr>
          <p:cNvSpPr/>
          <p:nvPr/>
        </p:nvSpPr>
        <p:spPr>
          <a:xfrm>
            <a:off x="3143240" y="2571744"/>
            <a:ext cx="1196440" cy="504056"/>
          </a:xfrm>
          <a:prstGeom prst="wedgeRoundRectCallout">
            <a:avLst>
              <a:gd name="adj1" fmla="val -50221"/>
              <a:gd name="adj2" fmla="val 126366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EWEC</a:t>
            </a:r>
            <a:endParaRPr lang="en-US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Rounded Rectangular Callout 12">
            <a:hlinkClick r:id="" action="ppaction://noaction"/>
          </p:cNvPr>
          <p:cNvSpPr/>
          <p:nvPr/>
        </p:nvSpPr>
        <p:spPr>
          <a:xfrm>
            <a:off x="2357422" y="1857364"/>
            <a:ext cx="1196440" cy="504056"/>
          </a:xfrm>
          <a:prstGeom prst="wedgeRoundRectCallout">
            <a:avLst>
              <a:gd name="adj1" fmla="val -67993"/>
              <a:gd name="adj2" fmla="val 49355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NSEC</a:t>
            </a:r>
            <a:endParaRPr lang="en-US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สี่เหลี่ยมมุมมน 13"/>
          <p:cNvSpPr/>
          <p:nvPr/>
        </p:nvSpPr>
        <p:spPr>
          <a:xfrm>
            <a:off x="571472" y="4286256"/>
            <a:ext cx="4000528" cy="1143008"/>
          </a:xfrm>
          <a:prstGeom prst="roundRect">
            <a:avLst/>
          </a:prstGeom>
          <a:noFill/>
          <a:ln w="38100">
            <a:solidFill>
              <a:schemeClr val="accent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Rounded Rectangular Callout 11">
            <a:hlinkClick r:id="rId4" action="ppaction://hlinksldjump"/>
          </p:cNvPr>
          <p:cNvSpPr/>
          <p:nvPr/>
        </p:nvSpPr>
        <p:spPr>
          <a:xfrm>
            <a:off x="3214678" y="5572140"/>
            <a:ext cx="1196440" cy="504056"/>
          </a:xfrm>
          <a:prstGeom prst="wedgeRoundRectCallout">
            <a:avLst>
              <a:gd name="adj1" fmla="val -47036"/>
              <a:gd name="adj2" fmla="val -72679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SEC</a:t>
            </a:r>
            <a:endParaRPr lang="en-US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046181" y="3414180"/>
            <a:ext cx="6912768" cy="1296144"/>
          </a:xfrm>
          <a:prstGeom prst="roundRect">
            <a:avLst/>
          </a:prstGeom>
          <a:noFill/>
          <a:ln w="57150">
            <a:solidFill>
              <a:schemeClr val="accent2">
                <a:lumMod val="50000"/>
              </a:schemeClr>
            </a:solidFill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83864" y="335558"/>
            <a:ext cx="80205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1.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เส้นทางระเบียงเศรษฐกิจแนวตะวันออก-ตะวันตก </a:t>
            </a:r>
          </a:p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East-West Economic Corridor : EWEC)</a:t>
            </a:r>
            <a:endParaRPr lang="th-TH" sz="2000" dirty="0" smtClean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" y="1974020"/>
            <a:ext cx="4505531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4572000" y="5286388"/>
            <a:ext cx="45720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Rounded Rectangular Callout 9"/>
          <p:cNvSpPr/>
          <p:nvPr/>
        </p:nvSpPr>
        <p:spPr>
          <a:xfrm>
            <a:off x="1447964" y="2694101"/>
            <a:ext cx="1196440" cy="504056"/>
          </a:xfrm>
          <a:prstGeom prst="wedgeRoundRectCallout">
            <a:avLst>
              <a:gd name="adj1" fmla="val 93551"/>
              <a:gd name="adj2" fmla="val 8879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EWEC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450928" y="908720"/>
            <a:ext cx="8108308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รูปภาพ 34" descr="map-EC.jpg"/>
          <p:cNvPicPr>
            <a:picLocks noChangeAspect="1"/>
          </p:cNvPicPr>
          <p:nvPr/>
        </p:nvPicPr>
        <p:blipFill>
          <a:blip r:embed="rId3" cstate="print"/>
          <a:srcRect t="44271" b="31771"/>
          <a:stretch>
            <a:fillRect/>
          </a:stretch>
        </p:blipFill>
        <p:spPr>
          <a:xfrm>
            <a:off x="0" y="1989410"/>
            <a:ext cx="9144000" cy="3286148"/>
          </a:xfrm>
          <a:prstGeom prst="rect">
            <a:avLst/>
          </a:prstGeom>
        </p:spPr>
      </p:pic>
      <p:sp>
        <p:nvSpPr>
          <p:cNvPr id="40" name="Rounded Rectangle 2"/>
          <p:cNvSpPr/>
          <p:nvPr/>
        </p:nvSpPr>
        <p:spPr>
          <a:xfrm>
            <a:off x="857224" y="2857496"/>
            <a:ext cx="6912768" cy="1296144"/>
          </a:xfrm>
          <a:prstGeom prst="roundRect">
            <a:avLst/>
          </a:prstGeom>
          <a:noFill/>
          <a:ln w="57150">
            <a:solidFill>
              <a:schemeClr val="tx1"/>
            </a:solidFill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ular Callout 9"/>
          <p:cNvSpPr/>
          <p:nvPr/>
        </p:nvSpPr>
        <p:spPr>
          <a:xfrm>
            <a:off x="642910" y="4346864"/>
            <a:ext cx="1196440" cy="504056"/>
          </a:xfrm>
          <a:prstGeom prst="wedgeRoundRectCallout">
            <a:avLst>
              <a:gd name="adj1" fmla="val 96736"/>
              <a:gd name="adj2" fmla="val -79390"/>
              <a:gd name="adj3" fmla="val 16667"/>
            </a:avLst>
          </a:prstGeom>
          <a:ln w="381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EWEC</a:t>
            </a:r>
            <a:endParaRPr lang="en-US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รูปแบบอิสระ 11"/>
          <p:cNvSpPr/>
          <p:nvPr/>
        </p:nvSpPr>
        <p:spPr>
          <a:xfrm>
            <a:off x="1689100" y="3312920"/>
            <a:ext cx="4791044" cy="547880"/>
          </a:xfrm>
          <a:custGeom>
            <a:avLst/>
            <a:gdLst>
              <a:gd name="connsiteX0" fmla="*/ 0 w 4791044"/>
              <a:gd name="connsiteY0" fmla="*/ 230380 h 547880"/>
              <a:gd name="connsiteX1" fmla="*/ 76200 w 4791044"/>
              <a:gd name="connsiteY1" fmla="*/ 255780 h 547880"/>
              <a:gd name="connsiteX2" fmla="*/ 139700 w 4791044"/>
              <a:gd name="connsiteY2" fmla="*/ 243080 h 547880"/>
              <a:gd name="connsiteX3" fmla="*/ 215900 w 4791044"/>
              <a:gd name="connsiteY3" fmla="*/ 217680 h 547880"/>
              <a:gd name="connsiteX4" fmla="*/ 330200 w 4791044"/>
              <a:gd name="connsiteY4" fmla="*/ 204980 h 547880"/>
              <a:gd name="connsiteX5" fmla="*/ 533400 w 4791044"/>
              <a:gd name="connsiteY5" fmla="*/ 154180 h 547880"/>
              <a:gd name="connsiteX6" fmla="*/ 609600 w 4791044"/>
              <a:gd name="connsiteY6" fmla="*/ 128780 h 547880"/>
              <a:gd name="connsiteX7" fmla="*/ 647700 w 4791044"/>
              <a:gd name="connsiteY7" fmla="*/ 116080 h 547880"/>
              <a:gd name="connsiteX8" fmla="*/ 685800 w 4791044"/>
              <a:gd name="connsiteY8" fmla="*/ 90680 h 547880"/>
              <a:gd name="connsiteX9" fmla="*/ 723900 w 4791044"/>
              <a:gd name="connsiteY9" fmla="*/ 77980 h 547880"/>
              <a:gd name="connsiteX10" fmla="*/ 762000 w 4791044"/>
              <a:gd name="connsiteY10" fmla="*/ 52580 h 547880"/>
              <a:gd name="connsiteX11" fmla="*/ 838200 w 4791044"/>
              <a:gd name="connsiteY11" fmla="*/ 14480 h 547880"/>
              <a:gd name="connsiteX12" fmla="*/ 990600 w 4791044"/>
              <a:gd name="connsiteY12" fmla="*/ 27180 h 547880"/>
              <a:gd name="connsiteX13" fmla="*/ 1104900 w 4791044"/>
              <a:gd name="connsiteY13" fmla="*/ 52580 h 547880"/>
              <a:gd name="connsiteX14" fmla="*/ 1219200 w 4791044"/>
              <a:gd name="connsiteY14" fmla="*/ 90680 h 547880"/>
              <a:gd name="connsiteX15" fmla="*/ 1257300 w 4791044"/>
              <a:gd name="connsiteY15" fmla="*/ 103380 h 547880"/>
              <a:gd name="connsiteX16" fmla="*/ 1536700 w 4791044"/>
              <a:gd name="connsiteY16" fmla="*/ 116080 h 547880"/>
              <a:gd name="connsiteX17" fmla="*/ 1651000 w 4791044"/>
              <a:gd name="connsiteY17" fmla="*/ 154180 h 547880"/>
              <a:gd name="connsiteX18" fmla="*/ 1689100 w 4791044"/>
              <a:gd name="connsiteY18" fmla="*/ 166880 h 547880"/>
              <a:gd name="connsiteX19" fmla="*/ 1727200 w 4791044"/>
              <a:gd name="connsiteY19" fmla="*/ 179580 h 547880"/>
              <a:gd name="connsiteX20" fmla="*/ 1905000 w 4791044"/>
              <a:gd name="connsiteY20" fmla="*/ 204980 h 547880"/>
              <a:gd name="connsiteX21" fmla="*/ 1943100 w 4791044"/>
              <a:gd name="connsiteY21" fmla="*/ 230380 h 547880"/>
              <a:gd name="connsiteX22" fmla="*/ 2019300 w 4791044"/>
              <a:gd name="connsiteY22" fmla="*/ 255780 h 547880"/>
              <a:gd name="connsiteX23" fmla="*/ 2362200 w 4791044"/>
              <a:gd name="connsiteY23" fmla="*/ 293880 h 547880"/>
              <a:gd name="connsiteX24" fmla="*/ 2514600 w 4791044"/>
              <a:gd name="connsiteY24" fmla="*/ 344680 h 547880"/>
              <a:gd name="connsiteX25" fmla="*/ 2552700 w 4791044"/>
              <a:gd name="connsiteY25" fmla="*/ 357380 h 547880"/>
              <a:gd name="connsiteX26" fmla="*/ 2590800 w 4791044"/>
              <a:gd name="connsiteY26" fmla="*/ 370080 h 547880"/>
              <a:gd name="connsiteX27" fmla="*/ 3149600 w 4791044"/>
              <a:gd name="connsiteY27" fmla="*/ 331980 h 547880"/>
              <a:gd name="connsiteX28" fmla="*/ 3187700 w 4791044"/>
              <a:gd name="connsiteY28" fmla="*/ 306580 h 547880"/>
              <a:gd name="connsiteX29" fmla="*/ 3263900 w 4791044"/>
              <a:gd name="connsiteY29" fmla="*/ 243080 h 547880"/>
              <a:gd name="connsiteX30" fmla="*/ 3340100 w 4791044"/>
              <a:gd name="connsiteY30" fmla="*/ 217680 h 547880"/>
              <a:gd name="connsiteX31" fmla="*/ 3378200 w 4791044"/>
              <a:gd name="connsiteY31" fmla="*/ 204980 h 547880"/>
              <a:gd name="connsiteX32" fmla="*/ 3416300 w 4791044"/>
              <a:gd name="connsiteY32" fmla="*/ 192280 h 547880"/>
              <a:gd name="connsiteX33" fmla="*/ 3505200 w 4791044"/>
              <a:gd name="connsiteY33" fmla="*/ 179580 h 547880"/>
              <a:gd name="connsiteX34" fmla="*/ 3606800 w 4791044"/>
              <a:gd name="connsiteY34" fmla="*/ 192280 h 547880"/>
              <a:gd name="connsiteX35" fmla="*/ 3683000 w 4791044"/>
              <a:gd name="connsiteY35" fmla="*/ 243080 h 547880"/>
              <a:gd name="connsiteX36" fmla="*/ 3721100 w 4791044"/>
              <a:gd name="connsiteY36" fmla="*/ 268480 h 547880"/>
              <a:gd name="connsiteX37" fmla="*/ 3797300 w 4791044"/>
              <a:gd name="connsiteY37" fmla="*/ 293880 h 547880"/>
              <a:gd name="connsiteX38" fmla="*/ 3860800 w 4791044"/>
              <a:gd name="connsiteY38" fmla="*/ 281180 h 547880"/>
              <a:gd name="connsiteX39" fmla="*/ 3911600 w 4791044"/>
              <a:gd name="connsiteY39" fmla="*/ 255780 h 547880"/>
              <a:gd name="connsiteX40" fmla="*/ 3987800 w 4791044"/>
              <a:gd name="connsiteY40" fmla="*/ 217680 h 547880"/>
              <a:gd name="connsiteX41" fmla="*/ 4254500 w 4791044"/>
              <a:gd name="connsiteY41" fmla="*/ 217680 h 547880"/>
              <a:gd name="connsiteX42" fmla="*/ 4292600 w 4791044"/>
              <a:gd name="connsiteY42" fmla="*/ 192280 h 547880"/>
              <a:gd name="connsiteX43" fmla="*/ 4330700 w 4791044"/>
              <a:gd name="connsiteY43" fmla="*/ 179580 h 547880"/>
              <a:gd name="connsiteX44" fmla="*/ 4368800 w 4791044"/>
              <a:gd name="connsiteY44" fmla="*/ 192280 h 547880"/>
              <a:gd name="connsiteX45" fmla="*/ 4394200 w 4791044"/>
              <a:gd name="connsiteY45" fmla="*/ 230380 h 547880"/>
              <a:gd name="connsiteX46" fmla="*/ 4432300 w 4791044"/>
              <a:gd name="connsiteY46" fmla="*/ 255780 h 547880"/>
              <a:gd name="connsiteX47" fmla="*/ 4457700 w 4791044"/>
              <a:gd name="connsiteY47" fmla="*/ 293880 h 547880"/>
              <a:gd name="connsiteX48" fmla="*/ 4533900 w 4791044"/>
              <a:gd name="connsiteY48" fmla="*/ 344680 h 547880"/>
              <a:gd name="connsiteX49" fmla="*/ 4572000 w 4791044"/>
              <a:gd name="connsiteY49" fmla="*/ 370080 h 547880"/>
              <a:gd name="connsiteX50" fmla="*/ 4699000 w 4791044"/>
              <a:gd name="connsiteY50" fmla="*/ 408180 h 547880"/>
              <a:gd name="connsiteX51" fmla="*/ 4724400 w 4791044"/>
              <a:gd name="connsiteY51" fmla="*/ 446280 h 547880"/>
              <a:gd name="connsiteX52" fmla="*/ 4787900 w 4791044"/>
              <a:gd name="connsiteY52" fmla="*/ 522480 h 547880"/>
              <a:gd name="connsiteX53" fmla="*/ 4787900 w 4791044"/>
              <a:gd name="connsiteY53" fmla="*/ 547880 h 547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791044" h="547880">
                <a:moveTo>
                  <a:pt x="0" y="230380"/>
                </a:moveTo>
                <a:cubicBezTo>
                  <a:pt x="25400" y="238847"/>
                  <a:pt x="49946" y="261031"/>
                  <a:pt x="76200" y="255780"/>
                </a:cubicBezTo>
                <a:cubicBezTo>
                  <a:pt x="97367" y="251547"/>
                  <a:pt x="118875" y="248760"/>
                  <a:pt x="139700" y="243080"/>
                </a:cubicBezTo>
                <a:cubicBezTo>
                  <a:pt x="165531" y="236035"/>
                  <a:pt x="189290" y="220637"/>
                  <a:pt x="215900" y="217680"/>
                </a:cubicBezTo>
                <a:lnTo>
                  <a:pt x="330200" y="204980"/>
                </a:lnTo>
                <a:cubicBezTo>
                  <a:pt x="391445" y="113113"/>
                  <a:pt x="329141" y="184819"/>
                  <a:pt x="533400" y="154180"/>
                </a:cubicBezTo>
                <a:cubicBezTo>
                  <a:pt x="559878" y="150208"/>
                  <a:pt x="584200" y="137247"/>
                  <a:pt x="609600" y="128780"/>
                </a:cubicBezTo>
                <a:cubicBezTo>
                  <a:pt x="622300" y="124547"/>
                  <a:pt x="636561" y="123506"/>
                  <a:pt x="647700" y="116080"/>
                </a:cubicBezTo>
                <a:cubicBezTo>
                  <a:pt x="660400" y="107613"/>
                  <a:pt x="672148" y="97506"/>
                  <a:pt x="685800" y="90680"/>
                </a:cubicBezTo>
                <a:cubicBezTo>
                  <a:pt x="697774" y="84693"/>
                  <a:pt x="711926" y="83967"/>
                  <a:pt x="723900" y="77980"/>
                </a:cubicBezTo>
                <a:cubicBezTo>
                  <a:pt x="737552" y="71154"/>
                  <a:pt x="748348" y="59406"/>
                  <a:pt x="762000" y="52580"/>
                </a:cubicBezTo>
                <a:cubicBezTo>
                  <a:pt x="867160" y="0"/>
                  <a:pt x="729011" y="87273"/>
                  <a:pt x="838200" y="14480"/>
                </a:cubicBezTo>
                <a:cubicBezTo>
                  <a:pt x="889000" y="18713"/>
                  <a:pt x="939973" y="21224"/>
                  <a:pt x="990600" y="27180"/>
                </a:cubicBezTo>
                <a:cubicBezTo>
                  <a:pt x="1010481" y="29519"/>
                  <a:pt x="1082269" y="45791"/>
                  <a:pt x="1104900" y="52580"/>
                </a:cubicBezTo>
                <a:lnTo>
                  <a:pt x="1219200" y="90680"/>
                </a:lnTo>
                <a:cubicBezTo>
                  <a:pt x="1231900" y="94913"/>
                  <a:pt x="1243927" y="102772"/>
                  <a:pt x="1257300" y="103380"/>
                </a:cubicBezTo>
                <a:lnTo>
                  <a:pt x="1536700" y="116080"/>
                </a:lnTo>
                <a:lnTo>
                  <a:pt x="1651000" y="154180"/>
                </a:lnTo>
                <a:lnTo>
                  <a:pt x="1689100" y="166880"/>
                </a:lnTo>
                <a:cubicBezTo>
                  <a:pt x="1701800" y="171113"/>
                  <a:pt x="1713995" y="177379"/>
                  <a:pt x="1727200" y="179580"/>
                </a:cubicBezTo>
                <a:cubicBezTo>
                  <a:pt x="1837066" y="197891"/>
                  <a:pt x="1777848" y="189086"/>
                  <a:pt x="1905000" y="204980"/>
                </a:cubicBezTo>
                <a:cubicBezTo>
                  <a:pt x="1917700" y="213447"/>
                  <a:pt x="1929152" y="224181"/>
                  <a:pt x="1943100" y="230380"/>
                </a:cubicBezTo>
                <a:cubicBezTo>
                  <a:pt x="1967566" y="241254"/>
                  <a:pt x="1993046" y="250529"/>
                  <a:pt x="2019300" y="255780"/>
                </a:cubicBezTo>
                <a:cubicBezTo>
                  <a:pt x="2216991" y="295318"/>
                  <a:pt x="2103203" y="278645"/>
                  <a:pt x="2362200" y="293880"/>
                </a:cubicBezTo>
                <a:lnTo>
                  <a:pt x="2514600" y="344680"/>
                </a:lnTo>
                <a:lnTo>
                  <a:pt x="2552700" y="357380"/>
                </a:lnTo>
                <a:lnTo>
                  <a:pt x="2590800" y="370080"/>
                </a:lnTo>
                <a:cubicBezTo>
                  <a:pt x="2945983" y="334562"/>
                  <a:pt x="2759785" y="348222"/>
                  <a:pt x="3149600" y="331980"/>
                </a:cubicBezTo>
                <a:cubicBezTo>
                  <a:pt x="3162300" y="323513"/>
                  <a:pt x="3175974" y="316351"/>
                  <a:pt x="3187700" y="306580"/>
                </a:cubicBezTo>
                <a:cubicBezTo>
                  <a:pt x="3221880" y="278096"/>
                  <a:pt x="3223359" y="261098"/>
                  <a:pt x="3263900" y="243080"/>
                </a:cubicBezTo>
                <a:cubicBezTo>
                  <a:pt x="3288366" y="232206"/>
                  <a:pt x="3314700" y="226147"/>
                  <a:pt x="3340100" y="217680"/>
                </a:cubicBezTo>
                <a:lnTo>
                  <a:pt x="3378200" y="204980"/>
                </a:lnTo>
                <a:cubicBezTo>
                  <a:pt x="3390900" y="200747"/>
                  <a:pt x="3403048" y="194173"/>
                  <a:pt x="3416300" y="192280"/>
                </a:cubicBezTo>
                <a:lnTo>
                  <a:pt x="3505200" y="179580"/>
                </a:lnTo>
                <a:cubicBezTo>
                  <a:pt x="3539067" y="183813"/>
                  <a:pt x="3574658" y="180801"/>
                  <a:pt x="3606800" y="192280"/>
                </a:cubicBezTo>
                <a:cubicBezTo>
                  <a:pt x="3635549" y="202547"/>
                  <a:pt x="3657600" y="226147"/>
                  <a:pt x="3683000" y="243080"/>
                </a:cubicBezTo>
                <a:cubicBezTo>
                  <a:pt x="3695700" y="251547"/>
                  <a:pt x="3706620" y="263653"/>
                  <a:pt x="3721100" y="268480"/>
                </a:cubicBezTo>
                <a:lnTo>
                  <a:pt x="3797300" y="293880"/>
                </a:lnTo>
                <a:cubicBezTo>
                  <a:pt x="3818467" y="289647"/>
                  <a:pt x="3840322" y="288006"/>
                  <a:pt x="3860800" y="281180"/>
                </a:cubicBezTo>
                <a:cubicBezTo>
                  <a:pt x="3878761" y="275193"/>
                  <a:pt x="3894199" y="263238"/>
                  <a:pt x="3911600" y="255780"/>
                </a:cubicBezTo>
                <a:cubicBezTo>
                  <a:pt x="3985212" y="224232"/>
                  <a:pt x="3914581" y="266493"/>
                  <a:pt x="3987800" y="217680"/>
                </a:cubicBezTo>
                <a:cubicBezTo>
                  <a:pt x="4071405" y="223652"/>
                  <a:pt x="4169277" y="243247"/>
                  <a:pt x="4254500" y="217680"/>
                </a:cubicBezTo>
                <a:cubicBezTo>
                  <a:pt x="4269120" y="213294"/>
                  <a:pt x="4278948" y="199106"/>
                  <a:pt x="4292600" y="192280"/>
                </a:cubicBezTo>
                <a:cubicBezTo>
                  <a:pt x="4304574" y="186293"/>
                  <a:pt x="4318000" y="183813"/>
                  <a:pt x="4330700" y="179580"/>
                </a:cubicBezTo>
                <a:cubicBezTo>
                  <a:pt x="4343400" y="183813"/>
                  <a:pt x="4358347" y="183917"/>
                  <a:pt x="4368800" y="192280"/>
                </a:cubicBezTo>
                <a:cubicBezTo>
                  <a:pt x="4380719" y="201815"/>
                  <a:pt x="4383407" y="219587"/>
                  <a:pt x="4394200" y="230380"/>
                </a:cubicBezTo>
                <a:cubicBezTo>
                  <a:pt x="4404993" y="241173"/>
                  <a:pt x="4419600" y="247313"/>
                  <a:pt x="4432300" y="255780"/>
                </a:cubicBezTo>
                <a:cubicBezTo>
                  <a:pt x="4440767" y="268480"/>
                  <a:pt x="4446213" y="283829"/>
                  <a:pt x="4457700" y="293880"/>
                </a:cubicBezTo>
                <a:cubicBezTo>
                  <a:pt x="4480674" y="313982"/>
                  <a:pt x="4508500" y="327747"/>
                  <a:pt x="4533900" y="344680"/>
                </a:cubicBezTo>
                <a:cubicBezTo>
                  <a:pt x="4546600" y="353147"/>
                  <a:pt x="4557520" y="365253"/>
                  <a:pt x="4572000" y="370080"/>
                </a:cubicBezTo>
                <a:cubicBezTo>
                  <a:pt x="4664759" y="401000"/>
                  <a:pt x="4622225" y="388986"/>
                  <a:pt x="4699000" y="408180"/>
                </a:cubicBezTo>
                <a:cubicBezTo>
                  <a:pt x="4707467" y="420880"/>
                  <a:pt x="4714629" y="434554"/>
                  <a:pt x="4724400" y="446280"/>
                </a:cubicBezTo>
                <a:cubicBezTo>
                  <a:pt x="4748806" y="475568"/>
                  <a:pt x="4773347" y="486097"/>
                  <a:pt x="4787900" y="522480"/>
                </a:cubicBezTo>
                <a:cubicBezTo>
                  <a:pt x="4791044" y="530341"/>
                  <a:pt x="4787900" y="539413"/>
                  <a:pt x="4787900" y="547880"/>
                </a:cubicBezTo>
              </a:path>
            </a:pathLst>
          </a:custGeom>
          <a:ln w="762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94742" y="3000372"/>
            <a:ext cx="73780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2.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เส้นทางระเบียงเศรษฐกิจแนวเหนือ-ใต้</a:t>
            </a:r>
          </a:p>
          <a:p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North-South Economic Corridor : EWEC)</a:t>
            </a:r>
            <a:endParaRPr lang="th-TH" sz="2400" dirty="0" smtClean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2285984" y="3573534"/>
            <a:ext cx="6840000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รูปภาพ 34" descr="map-EC.jpg"/>
          <p:cNvPicPr>
            <a:picLocks noChangeAspect="1"/>
          </p:cNvPicPr>
          <p:nvPr/>
        </p:nvPicPr>
        <p:blipFill>
          <a:blip r:embed="rId3" cstate="print"/>
          <a:srcRect l="21874" t="17708" r="41895" b="27083"/>
          <a:stretch>
            <a:fillRect/>
          </a:stretch>
        </p:blipFill>
        <p:spPr>
          <a:xfrm>
            <a:off x="0" y="-1"/>
            <a:ext cx="3000364" cy="6858001"/>
          </a:xfrm>
          <a:prstGeom prst="rect">
            <a:avLst/>
          </a:prstGeom>
        </p:spPr>
      </p:pic>
      <p:sp>
        <p:nvSpPr>
          <p:cNvPr id="43" name="รูปแบบอิสระ 42"/>
          <p:cNvSpPr/>
          <p:nvPr/>
        </p:nvSpPr>
        <p:spPr>
          <a:xfrm>
            <a:off x="177800" y="406400"/>
            <a:ext cx="2590800" cy="6096000"/>
          </a:xfrm>
          <a:custGeom>
            <a:avLst/>
            <a:gdLst>
              <a:gd name="connsiteX0" fmla="*/ 1638300 w 2590800"/>
              <a:gd name="connsiteY0" fmla="*/ 0 h 6096000"/>
              <a:gd name="connsiteX1" fmla="*/ 25400 w 2590800"/>
              <a:gd name="connsiteY1" fmla="*/ 2260600 h 6096000"/>
              <a:gd name="connsiteX2" fmla="*/ 0 w 2590800"/>
              <a:gd name="connsiteY2" fmla="*/ 4902200 h 6096000"/>
              <a:gd name="connsiteX3" fmla="*/ 698500 w 2590800"/>
              <a:gd name="connsiteY3" fmla="*/ 6096000 h 6096000"/>
              <a:gd name="connsiteX4" fmla="*/ 1524000 w 2590800"/>
              <a:gd name="connsiteY4" fmla="*/ 5549900 h 6096000"/>
              <a:gd name="connsiteX5" fmla="*/ 850900 w 2590800"/>
              <a:gd name="connsiteY5" fmla="*/ 4432300 h 6096000"/>
              <a:gd name="connsiteX6" fmla="*/ 2590800 w 2590800"/>
              <a:gd name="connsiteY6" fmla="*/ 266700 h 6096000"/>
              <a:gd name="connsiteX7" fmla="*/ 1638300 w 2590800"/>
              <a:gd name="connsiteY7" fmla="*/ 0 h 60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0" h="6096000">
                <a:moveTo>
                  <a:pt x="1638300" y="0"/>
                </a:moveTo>
                <a:lnTo>
                  <a:pt x="25400" y="2260600"/>
                </a:lnTo>
                <a:lnTo>
                  <a:pt x="0" y="4902200"/>
                </a:lnTo>
                <a:lnTo>
                  <a:pt x="698500" y="6096000"/>
                </a:lnTo>
                <a:lnTo>
                  <a:pt x="1524000" y="5549900"/>
                </a:lnTo>
                <a:lnTo>
                  <a:pt x="850900" y="4432300"/>
                </a:lnTo>
                <a:lnTo>
                  <a:pt x="2590800" y="266700"/>
                </a:lnTo>
                <a:lnTo>
                  <a:pt x="1638300" y="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dk1"/>
              </a:solidFill>
            </a:endParaRPr>
          </a:p>
        </p:txBody>
      </p:sp>
      <p:sp>
        <p:nvSpPr>
          <p:cNvPr id="44" name="Rounded Rectangular Callout 12">
            <a:hlinkClick r:id="" action="ppaction://noaction"/>
          </p:cNvPr>
          <p:cNvSpPr/>
          <p:nvPr/>
        </p:nvSpPr>
        <p:spPr>
          <a:xfrm>
            <a:off x="2643174" y="1142984"/>
            <a:ext cx="1196440" cy="504056"/>
          </a:xfrm>
          <a:prstGeom prst="wedgeRoundRectCallout">
            <a:avLst>
              <a:gd name="adj1" fmla="val -67993"/>
              <a:gd name="adj2" fmla="val 49355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NSEC</a:t>
            </a:r>
            <a:endParaRPr lang="en-US" sz="2400" b="1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2" name="กลุ่ม 8"/>
          <p:cNvGrpSpPr/>
          <p:nvPr/>
        </p:nvGrpSpPr>
        <p:grpSpPr>
          <a:xfrm>
            <a:off x="326055" y="660400"/>
            <a:ext cx="1571893" cy="5372100"/>
            <a:chOff x="326055" y="660400"/>
            <a:chExt cx="1571893" cy="5372100"/>
          </a:xfrm>
        </p:grpSpPr>
        <p:sp>
          <p:nvSpPr>
            <p:cNvPr id="45" name="รูปแบบอิสระ 44"/>
            <p:cNvSpPr/>
            <p:nvPr/>
          </p:nvSpPr>
          <p:spPr>
            <a:xfrm>
              <a:off x="326055" y="660400"/>
              <a:ext cx="1571893" cy="5372100"/>
            </a:xfrm>
            <a:custGeom>
              <a:avLst/>
              <a:gdLst>
                <a:gd name="connsiteX0" fmla="*/ 1566245 w 1571893"/>
                <a:gd name="connsiteY0" fmla="*/ 0 h 5372100"/>
                <a:gd name="connsiteX1" fmla="*/ 1528145 w 1571893"/>
                <a:gd name="connsiteY1" fmla="*/ 152400 h 5372100"/>
                <a:gd name="connsiteX2" fmla="*/ 1490045 w 1571893"/>
                <a:gd name="connsiteY2" fmla="*/ 177800 h 5372100"/>
                <a:gd name="connsiteX3" fmla="*/ 1439245 w 1571893"/>
                <a:gd name="connsiteY3" fmla="*/ 190500 h 5372100"/>
                <a:gd name="connsiteX4" fmla="*/ 1426545 w 1571893"/>
                <a:gd name="connsiteY4" fmla="*/ 317500 h 5372100"/>
                <a:gd name="connsiteX5" fmla="*/ 1388445 w 1571893"/>
                <a:gd name="connsiteY5" fmla="*/ 393700 h 5372100"/>
                <a:gd name="connsiteX6" fmla="*/ 1312245 w 1571893"/>
                <a:gd name="connsiteY6" fmla="*/ 431800 h 5372100"/>
                <a:gd name="connsiteX7" fmla="*/ 1274145 w 1571893"/>
                <a:gd name="connsiteY7" fmla="*/ 457200 h 5372100"/>
                <a:gd name="connsiteX8" fmla="*/ 1261445 w 1571893"/>
                <a:gd name="connsiteY8" fmla="*/ 495300 h 5372100"/>
                <a:gd name="connsiteX9" fmla="*/ 1236045 w 1571893"/>
                <a:gd name="connsiteY9" fmla="*/ 609600 h 5372100"/>
                <a:gd name="connsiteX10" fmla="*/ 1172545 w 1571893"/>
                <a:gd name="connsiteY10" fmla="*/ 673100 h 5372100"/>
                <a:gd name="connsiteX11" fmla="*/ 1134445 w 1571893"/>
                <a:gd name="connsiteY11" fmla="*/ 723900 h 5372100"/>
                <a:gd name="connsiteX12" fmla="*/ 1121745 w 1571893"/>
                <a:gd name="connsiteY12" fmla="*/ 762000 h 5372100"/>
                <a:gd name="connsiteX13" fmla="*/ 1083645 w 1571893"/>
                <a:gd name="connsiteY13" fmla="*/ 774700 h 5372100"/>
                <a:gd name="connsiteX14" fmla="*/ 969345 w 1571893"/>
                <a:gd name="connsiteY14" fmla="*/ 787400 h 5372100"/>
                <a:gd name="connsiteX15" fmla="*/ 905845 w 1571893"/>
                <a:gd name="connsiteY15" fmla="*/ 901700 h 5372100"/>
                <a:gd name="connsiteX16" fmla="*/ 829645 w 1571893"/>
                <a:gd name="connsiteY16" fmla="*/ 952500 h 5372100"/>
                <a:gd name="connsiteX17" fmla="*/ 791545 w 1571893"/>
                <a:gd name="connsiteY17" fmla="*/ 977900 h 5372100"/>
                <a:gd name="connsiteX18" fmla="*/ 778845 w 1571893"/>
                <a:gd name="connsiteY18" fmla="*/ 1143000 h 5372100"/>
                <a:gd name="connsiteX19" fmla="*/ 766145 w 1571893"/>
                <a:gd name="connsiteY19" fmla="*/ 1181100 h 5372100"/>
                <a:gd name="connsiteX20" fmla="*/ 753445 w 1571893"/>
                <a:gd name="connsiteY20" fmla="*/ 1257300 h 5372100"/>
                <a:gd name="connsiteX21" fmla="*/ 766145 w 1571893"/>
                <a:gd name="connsiteY21" fmla="*/ 1409700 h 5372100"/>
                <a:gd name="connsiteX22" fmla="*/ 816945 w 1571893"/>
                <a:gd name="connsiteY22" fmla="*/ 1422400 h 5372100"/>
                <a:gd name="connsiteX23" fmla="*/ 893145 w 1571893"/>
                <a:gd name="connsiteY23" fmla="*/ 1447800 h 5372100"/>
                <a:gd name="connsiteX24" fmla="*/ 956645 w 1571893"/>
                <a:gd name="connsiteY24" fmla="*/ 1524000 h 5372100"/>
                <a:gd name="connsiteX25" fmla="*/ 1007445 w 1571893"/>
                <a:gd name="connsiteY25" fmla="*/ 1701800 h 5372100"/>
                <a:gd name="connsiteX26" fmla="*/ 1045545 w 1571893"/>
                <a:gd name="connsiteY26" fmla="*/ 1778000 h 5372100"/>
                <a:gd name="connsiteX27" fmla="*/ 1032845 w 1571893"/>
                <a:gd name="connsiteY27" fmla="*/ 1905000 h 5372100"/>
                <a:gd name="connsiteX28" fmla="*/ 943945 w 1571893"/>
                <a:gd name="connsiteY28" fmla="*/ 2019300 h 5372100"/>
                <a:gd name="connsiteX29" fmla="*/ 893145 w 1571893"/>
                <a:gd name="connsiteY29" fmla="*/ 2082800 h 5372100"/>
                <a:gd name="connsiteX30" fmla="*/ 880445 w 1571893"/>
                <a:gd name="connsiteY30" fmla="*/ 2120900 h 5372100"/>
                <a:gd name="connsiteX31" fmla="*/ 804245 w 1571893"/>
                <a:gd name="connsiteY31" fmla="*/ 2159000 h 5372100"/>
                <a:gd name="connsiteX32" fmla="*/ 689945 w 1571893"/>
                <a:gd name="connsiteY32" fmla="*/ 2222500 h 5372100"/>
                <a:gd name="connsiteX33" fmla="*/ 664545 w 1571893"/>
                <a:gd name="connsiteY33" fmla="*/ 2260600 h 5372100"/>
                <a:gd name="connsiteX34" fmla="*/ 588345 w 1571893"/>
                <a:gd name="connsiteY34" fmla="*/ 2298700 h 5372100"/>
                <a:gd name="connsiteX35" fmla="*/ 550245 w 1571893"/>
                <a:gd name="connsiteY35" fmla="*/ 2336800 h 5372100"/>
                <a:gd name="connsiteX36" fmla="*/ 524845 w 1571893"/>
                <a:gd name="connsiteY36" fmla="*/ 2374900 h 5372100"/>
                <a:gd name="connsiteX37" fmla="*/ 448645 w 1571893"/>
                <a:gd name="connsiteY37" fmla="*/ 2413000 h 5372100"/>
                <a:gd name="connsiteX38" fmla="*/ 410545 w 1571893"/>
                <a:gd name="connsiteY38" fmla="*/ 2451100 h 5372100"/>
                <a:gd name="connsiteX39" fmla="*/ 372445 w 1571893"/>
                <a:gd name="connsiteY39" fmla="*/ 2463800 h 5372100"/>
                <a:gd name="connsiteX40" fmla="*/ 321645 w 1571893"/>
                <a:gd name="connsiteY40" fmla="*/ 2540000 h 5372100"/>
                <a:gd name="connsiteX41" fmla="*/ 334345 w 1571893"/>
                <a:gd name="connsiteY41" fmla="*/ 2705100 h 5372100"/>
                <a:gd name="connsiteX42" fmla="*/ 359745 w 1571893"/>
                <a:gd name="connsiteY42" fmla="*/ 2743200 h 5372100"/>
                <a:gd name="connsiteX43" fmla="*/ 385145 w 1571893"/>
                <a:gd name="connsiteY43" fmla="*/ 2844800 h 5372100"/>
                <a:gd name="connsiteX44" fmla="*/ 372445 w 1571893"/>
                <a:gd name="connsiteY44" fmla="*/ 3136900 h 5372100"/>
                <a:gd name="connsiteX45" fmla="*/ 334345 w 1571893"/>
                <a:gd name="connsiteY45" fmla="*/ 3162300 h 5372100"/>
                <a:gd name="connsiteX46" fmla="*/ 296245 w 1571893"/>
                <a:gd name="connsiteY46" fmla="*/ 3200400 h 5372100"/>
                <a:gd name="connsiteX47" fmla="*/ 258145 w 1571893"/>
                <a:gd name="connsiteY47" fmla="*/ 3276600 h 5372100"/>
                <a:gd name="connsiteX48" fmla="*/ 194645 w 1571893"/>
                <a:gd name="connsiteY48" fmla="*/ 3352800 h 5372100"/>
                <a:gd name="connsiteX49" fmla="*/ 169245 w 1571893"/>
                <a:gd name="connsiteY49" fmla="*/ 3390900 h 5372100"/>
                <a:gd name="connsiteX50" fmla="*/ 143845 w 1571893"/>
                <a:gd name="connsiteY50" fmla="*/ 3543300 h 5372100"/>
                <a:gd name="connsiteX51" fmla="*/ 118445 w 1571893"/>
                <a:gd name="connsiteY51" fmla="*/ 3581400 h 5372100"/>
                <a:gd name="connsiteX52" fmla="*/ 54945 w 1571893"/>
                <a:gd name="connsiteY52" fmla="*/ 3683000 h 5372100"/>
                <a:gd name="connsiteX53" fmla="*/ 42245 w 1571893"/>
                <a:gd name="connsiteY53" fmla="*/ 3911600 h 5372100"/>
                <a:gd name="connsiteX54" fmla="*/ 118445 w 1571893"/>
                <a:gd name="connsiteY54" fmla="*/ 3975100 h 5372100"/>
                <a:gd name="connsiteX55" fmla="*/ 169245 w 1571893"/>
                <a:gd name="connsiteY55" fmla="*/ 4051300 h 5372100"/>
                <a:gd name="connsiteX56" fmla="*/ 194645 w 1571893"/>
                <a:gd name="connsiteY56" fmla="*/ 4127500 h 5372100"/>
                <a:gd name="connsiteX57" fmla="*/ 207345 w 1571893"/>
                <a:gd name="connsiteY57" fmla="*/ 4165600 h 5372100"/>
                <a:gd name="connsiteX58" fmla="*/ 258145 w 1571893"/>
                <a:gd name="connsiteY58" fmla="*/ 4241800 h 5372100"/>
                <a:gd name="connsiteX59" fmla="*/ 296245 w 1571893"/>
                <a:gd name="connsiteY59" fmla="*/ 4318000 h 5372100"/>
                <a:gd name="connsiteX60" fmla="*/ 334345 w 1571893"/>
                <a:gd name="connsiteY60" fmla="*/ 4356100 h 5372100"/>
                <a:gd name="connsiteX61" fmla="*/ 359745 w 1571893"/>
                <a:gd name="connsiteY61" fmla="*/ 4394200 h 5372100"/>
                <a:gd name="connsiteX62" fmla="*/ 435945 w 1571893"/>
                <a:gd name="connsiteY62" fmla="*/ 4470400 h 5372100"/>
                <a:gd name="connsiteX63" fmla="*/ 461345 w 1571893"/>
                <a:gd name="connsiteY63" fmla="*/ 4597400 h 5372100"/>
                <a:gd name="connsiteX64" fmla="*/ 486745 w 1571893"/>
                <a:gd name="connsiteY64" fmla="*/ 4673600 h 5372100"/>
                <a:gd name="connsiteX65" fmla="*/ 499445 w 1571893"/>
                <a:gd name="connsiteY65" fmla="*/ 4711700 h 5372100"/>
                <a:gd name="connsiteX66" fmla="*/ 550245 w 1571893"/>
                <a:gd name="connsiteY66" fmla="*/ 4826000 h 5372100"/>
                <a:gd name="connsiteX67" fmla="*/ 575645 w 1571893"/>
                <a:gd name="connsiteY67" fmla="*/ 4902200 h 5372100"/>
                <a:gd name="connsiteX68" fmla="*/ 588345 w 1571893"/>
                <a:gd name="connsiteY68" fmla="*/ 4940300 h 5372100"/>
                <a:gd name="connsiteX69" fmla="*/ 601045 w 1571893"/>
                <a:gd name="connsiteY69" fmla="*/ 4991100 h 5372100"/>
                <a:gd name="connsiteX70" fmla="*/ 613745 w 1571893"/>
                <a:gd name="connsiteY70" fmla="*/ 5029200 h 5372100"/>
                <a:gd name="connsiteX71" fmla="*/ 626445 w 1571893"/>
                <a:gd name="connsiteY71" fmla="*/ 5080000 h 5372100"/>
                <a:gd name="connsiteX72" fmla="*/ 651845 w 1571893"/>
                <a:gd name="connsiteY72" fmla="*/ 5194300 h 5372100"/>
                <a:gd name="connsiteX73" fmla="*/ 651845 w 1571893"/>
                <a:gd name="connsiteY73" fmla="*/ 5372100 h 537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571893" h="5372100">
                  <a:moveTo>
                    <a:pt x="1566245" y="0"/>
                  </a:moveTo>
                  <a:cubicBezTo>
                    <a:pt x="1559184" y="63547"/>
                    <a:pt x="1571893" y="108652"/>
                    <a:pt x="1528145" y="152400"/>
                  </a:cubicBezTo>
                  <a:cubicBezTo>
                    <a:pt x="1517352" y="163193"/>
                    <a:pt x="1504074" y="171787"/>
                    <a:pt x="1490045" y="177800"/>
                  </a:cubicBezTo>
                  <a:cubicBezTo>
                    <a:pt x="1474002" y="184676"/>
                    <a:pt x="1456178" y="186267"/>
                    <a:pt x="1439245" y="190500"/>
                  </a:cubicBezTo>
                  <a:cubicBezTo>
                    <a:pt x="1435012" y="232833"/>
                    <a:pt x="1433014" y="275450"/>
                    <a:pt x="1426545" y="317500"/>
                  </a:cubicBezTo>
                  <a:cubicBezTo>
                    <a:pt x="1422789" y="341915"/>
                    <a:pt x="1405570" y="376575"/>
                    <a:pt x="1388445" y="393700"/>
                  </a:cubicBezTo>
                  <a:cubicBezTo>
                    <a:pt x="1352049" y="430096"/>
                    <a:pt x="1353562" y="411142"/>
                    <a:pt x="1312245" y="431800"/>
                  </a:cubicBezTo>
                  <a:cubicBezTo>
                    <a:pt x="1298593" y="438626"/>
                    <a:pt x="1286845" y="448733"/>
                    <a:pt x="1274145" y="457200"/>
                  </a:cubicBezTo>
                  <a:cubicBezTo>
                    <a:pt x="1269912" y="469900"/>
                    <a:pt x="1264349" y="482232"/>
                    <a:pt x="1261445" y="495300"/>
                  </a:cubicBezTo>
                  <a:cubicBezTo>
                    <a:pt x="1253641" y="530420"/>
                    <a:pt x="1253199" y="575293"/>
                    <a:pt x="1236045" y="609600"/>
                  </a:cubicBezTo>
                  <a:cubicBezTo>
                    <a:pt x="1202178" y="677333"/>
                    <a:pt x="1223345" y="622300"/>
                    <a:pt x="1172545" y="673100"/>
                  </a:cubicBezTo>
                  <a:cubicBezTo>
                    <a:pt x="1157578" y="688067"/>
                    <a:pt x="1147145" y="706967"/>
                    <a:pt x="1134445" y="723900"/>
                  </a:cubicBezTo>
                  <a:cubicBezTo>
                    <a:pt x="1130212" y="736600"/>
                    <a:pt x="1131211" y="752534"/>
                    <a:pt x="1121745" y="762000"/>
                  </a:cubicBezTo>
                  <a:cubicBezTo>
                    <a:pt x="1112279" y="771466"/>
                    <a:pt x="1096850" y="772499"/>
                    <a:pt x="1083645" y="774700"/>
                  </a:cubicBezTo>
                  <a:cubicBezTo>
                    <a:pt x="1045832" y="781002"/>
                    <a:pt x="1007445" y="783167"/>
                    <a:pt x="969345" y="787400"/>
                  </a:cubicBezTo>
                  <a:cubicBezTo>
                    <a:pt x="956111" y="827103"/>
                    <a:pt x="943276" y="876746"/>
                    <a:pt x="905845" y="901700"/>
                  </a:cubicBezTo>
                  <a:lnTo>
                    <a:pt x="829645" y="952500"/>
                  </a:lnTo>
                  <a:lnTo>
                    <a:pt x="791545" y="977900"/>
                  </a:lnTo>
                  <a:cubicBezTo>
                    <a:pt x="787312" y="1032933"/>
                    <a:pt x="785691" y="1088230"/>
                    <a:pt x="778845" y="1143000"/>
                  </a:cubicBezTo>
                  <a:cubicBezTo>
                    <a:pt x="777185" y="1156284"/>
                    <a:pt x="769049" y="1168032"/>
                    <a:pt x="766145" y="1181100"/>
                  </a:cubicBezTo>
                  <a:cubicBezTo>
                    <a:pt x="760559" y="1206237"/>
                    <a:pt x="757678" y="1231900"/>
                    <a:pt x="753445" y="1257300"/>
                  </a:cubicBezTo>
                  <a:cubicBezTo>
                    <a:pt x="757678" y="1308100"/>
                    <a:pt x="747846" y="1362122"/>
                    <a:pt x="766145" y="1409700"/>
                  </a:cubicBezTo>
                  <a:cubicBezTo>
                    <a:pt x="772411" y="1425991"/>
                    <a:pt x="800227" y="1417384"/>
                    <a:pt x="816945" y="1422400"/>
                  </a:cubicBezTo>
                  <a:cubicBezTo>
                    <a:pt x="842590" y="1430093"/>
                    <a:pt x="893145" y="1447800"/>
                    <a:pt x="893145" y="1447800"/>
                  </a:cubicBezTo>
                  <a:cubicBezTo>
                    <a:pt x="912316" y="1466971"/>
                    <a:pt x="946541" y="1496215"/>
                    <a:pt x="956645" y="1524000"/>
                  </a:cubicBezTo>
                  <a:cubicBezTo>
                    <a:pt x="963419" y="1542629"/>
                    <a:pt x="990272" y="1676040"/>
                    <a:pt x="1007445" y="1701800"/>
                  </a:cubicBezTo>
                  <a:cubicBezTo>
                    <a:pt x="1040271" y="1751039"/>
                    <a:pt x="1028018" y="1725420"/>
                    <a:pt x="1045545" y="1778000"/>
                  </a:cubicBezTo>
                  <a:cubicBezTo>
                    <a:pt x="1041312" y="1820333"/>
                    <a:pt x="1045535" y="1864392"/>
                    <a:pt x="1032845" y="1905000"/>
                  </a:cubicBezTo>
                  <a:cubicBezTo>
                    <a:pt x="1019035" y="1949191"/>
                    <a:pt x="976006" y="1987239"/>
                    <a:pt x="943945" y="2019300"/>
                  </a:cubicBezTo>
                  <a:cubicBezTo>
                    <a:pt x="912023" y="2115065"/>
                    <a:pt x="958797" y="2000736"/>
                    <a:pt x="893145" y="2082800"/>
                  </a:cubicBezTo>
                  <a:cubicBezTo>
                    <a:pt x="884782" y="2093253"/>
                    <a:pt x="888808" y="2110447"/>
                    <a:pt x="880445" y="2120900"/>
                  </a:cubicBezTo>
                  <a:cubicBezTo>
                    <a:pt x="853383" y="2154728"/>
                    <a:pt x="837375" y="2140594"/>
                    <a:pt x="804245" y="2159000"/>
                  </a:cubicBezTo>
                  <a:cubicBezTo>
                    <a:pt x="673237" y="2231782"/>
                    <a:pt x="776156" y="2193763"/>
                    <a:pt x="689945" y="2222500"/>
                  </a:cubicBezTo>
                  <a:cubicBezTo>
                    <a:pt x="681478" y="2235200"/>
                    <a:pt x="675338" y="2249807"/>
                    <a:pt x="664545" y="2260600"/>
                  </a:cubicBezTo>
                  <a:cubicBezTo>
                    <a:pt x="639926" y="2285219"/>
                    <a:pt x="619333" y="2288371"/>
                    <a:pt x="588345" y="2298700"/>
                  </a:cubicBezTo>
                  <a:cubicBezTo>
                    <a:pt x="575645" y="2311400"/>
                    <a:pt x="561743" y="2323002"/>
                    <a:pt x="550245" y="2336800"/>
                  </a:cubicBezTo>
                  <a:cubicBezTo>
                    <a:pt x="540474" y="2348526"/>
                    <a:pt x="535638" y="2364107"/>
                    <a:pt x="524845" y="2374900"/>
                  </a:cubicBezTo>
                  <a:cubicBezTo>
                    <a:pt x="500226" y="2399519"/>
                    <a:pt x="479633" y="2402671"/>
                    <a:pt x="448645" y="2413000"/>
                  </a:cubicBezTo>
                  <a:cubicBezTo>
                    <a:pt x="435945" y="2425700"/>
                    <a:pt x="425489" y="2441137"/>
                    <a:pt x="410545" y="2451100"/>
                  </a:cubicBezTo>
                  <a:cubicBezTo>
                    <a:pt x="399406" y="2458526"/>
                    <a:pt x="381911" y="2454334"/>
                    <a:pt x="372445" y="2463800"/>
                  </a:cubicBezTo>
                  <a:cubicBezTo>
                    <a:pt x="350859" y="2485386"/>
                    <a:pt x="321645" y="2540000"/>
                    <a:pt x="321645" y="2540000"/>
                  </a:cubicBezTo>
                  <a:cubicBezTo>
                    <a:pt x="325878" y="2595033"/>
                    <a:pt x="324173" y="2650849"/>
                    <a:pt x="334345" y="2705100"/>
                  </a:cubicBezTo>
                  <a:cubicBezTo>
                    <a:pt x="337158" y="2720102"/>
                    <a:pt x="352919" y="2729548"/>
                    <a:pt x="359745" y="2743200"/>
                  </a:cubicBezTo>
                  <a:cubicBezTo>
                    <a:pt x="372762" y="2769235"/>
                    <a:pt x="380315" y="2820648"/>
                    <a:pt x="385145" y="2844800"/>
                  </a:cubicBezTo>
                  <a:cubicBezTo>
                    <a:pt x="380912" y="2942167"/>
                    <a:pt x="387843" y="3040665"/>
                    <a:pt x="372445" y="3136900"/>
                  </a:cubicBezTo>
                  <a:cubicBezTo>
                    <a:pt x="370034" y="3151972"/>
                    <a:pt x="346071" y="3152529"/>
                    <a:pt x="334345" y="3162300"/>
                  </a:cubicBezTo>
                  <a:cubicBezTo>
                    <a:pt x="320547" y="3173798"/>
                    <a:pt x="307743" y="3186602"/>
                    <a:pt x="296245" y="3200400"/>
                  </a:cubicBezTo>
                  <a:cubicBezTo>
                    <a:pt x="250749" y="3254995"/>
                    <a:pt x="286784" y="3219322"/>
                    <a:pt x="258145" y="3276600"/>
                  </a:cubicBezTo>
                  <a:cubicBezTo>
                    <a:pt x="234496" y="3323898"/>
                    <a:pt x="229754" y="3310669"/>
                    <a:pt x="194645" y="3352800"/>
                  </a:cubicBezTo>
                  <a:cubicBezTo>
                    <a:pt x="184874" y="3364526"/>
                    <a:pt x="177712" y="3378200"/>
                    <a:pt x="169245" y="3390900"/>
                  </a:cubicBezTo>
                  <a:cubicBezTo>
                    <a:pt x="165221" y="3427116"/>
                    <a:pt x="165121" y="3500747"/>
                    <a:pt x="143845" y="3543300"/>
                  </a:cubicBezTo>
                  <a:cubicBezTo>
                    <a:pt x="137019" y="3556952"/>
                    <a:pt x="124644" y="3567452"/>
                    <a:pt x="118445" y="3581400"/>
                  </a:cubicBezTo>
                  <a:cubicBezTo>
                    <a:pt x="73900" y="3681626"/>
                    <a:pt x="123485" y="3637307"/>
                    <a:pt x="54945" y="3683000"/>
                  </a:cubicBezTo>
                  <a:cubicBezTo>
                    <a:pt x="0" y="3765418"/>
                    <a:pt x="4528" y="3741873"/>
                    <a:pt x="42245" y="3911600"/>
                  </a:cubicBezTo>
                  <a:cubicBezTo>
                    <a:pt x="46497" y="3930732"/>
                    <a:pt x="103339" y="3965029"/>
                    <a:pt x="118445" y="3975100"/>
                  </a:cubicBezTo>
                  <a:cubicBezTo>
                    <a:pt x="135378" y="4000500"/>
                    <a:pt x="159592" y="4022340"/>
                    <a:pt x="169245" y="4051300"/>
                  </a:cubicBezTo>
                  <a:lnTo>
                    <a:pt x="194645" y="4127500"/>
                  </a:lnTo>
                  <a:cubicBezTo>
                    <a:pt x="198878" y="4140200"/>
                    <a:pt x="199919" y="4154461"/>
                    <a:pt x="207345" y="4165600"/>
                  </a:cubicBezTo>
                  <a:cubicBezTo>
                    <a:pt x="224278" y="4191000"/>
                    <a:pt x="248492" y="4212840"/>
                    <a:pt x="258145" y="4241800"/>
                  </a:cubicBezTo>
                  <a:cubicBezTo>
                    <a:pt x="270873" y="4279985"/>
                    <a:pt x="268890" y="4285174"/>
                    <a:pt x="296245" y="4318000"/>
                  </a:cubicBezTo>
                  <a:cubicBezTo>
                    <a:pt x="307743" y="4331798"/>
                    <a:pt x="322847" y="4342302"/>
                    <a:pt x="334345" y="4356100"/>
                  </a:cubicBezTo>
                  <a:cubicBezTo>
                    <a:pt x="344116" y="4367826"/>
                    <a:pt x="349604" y="4382792"/>
                    <a:pt x="359745" y="4394200"/>
                  </a:cubicBezTo>
                  <a:cubicBezTo>
                    <a:pt x="383610" y="4421048"/>
                    <a:pt x="435945" y="4470400"/>
                    <a:pt x="435945" y="4470400"/>
                  </a:cubicBezTo>
                  <a:cubicBezTo>
                    <a:pt x="471164" y="4576056"/>
                    <a:pt x="417565" y="4407688"/>
                    <a:pt x="461345" y="4597400"/>
                  </a:cubicBezTo>
                  <a:cubicBezTo>
                    <a:pt x="467365" y="4623488"/>
                    <a:pt x="478278" y="4648200"/>
                    <a:pt x="486745" y="4673600"/>
                  </a:cubicBezTo>
                  <a:cubicBezTo>
                    <a:pt x="490978" y="4686300"/>
                    <a:pt x="492019" y="4700561"/>
                    <a:pt x="499445" y="4711700"/>
                  </a:cubicBezTo>
                  <a:cubicBezTo>
                    <a:pt x="539697" y="4772077"/>
                    <a:pt x="520018" y="4735320"/>
                    <a:pt x="550245" y="4826000"/>
                  </a:cubicBezTo>
                  <a:lnTo>
                    <a:pt x="575645" y="4902200"/>
                  </a:lnTo>
                  <a:cubicBezTo>
                    <a:pt x="579878" y="4914900"/>
                    <a:pt x="585098" y="4927313"/>
                    <a:pt x="588345" y="4940300"/>
                  </a:cubicBezTo>
                  <a:cubicBezTo>
                    <a:pt x="592578" y="4957233"/>
                    <a:pt x="596250" y="4974317"/>
                    <a:pt x="601045" y="4991100"/>
                  </a:cubicBezTo>
                  <a:cubicBezTo>
                    <a:pt x="604723" y="5003972"/>
                    <a:pt x="610067" y="5016328"/>
                    <a:pt x="613745" y="5029200"/>
                  </a:cubicBezTo>
                  <a:cubicBezTo>
                    <a:pt x="618540" y="5045983"/>
                    <a:pt x="621650" y="5063217"/>
                    <a:pt x="626445" y="5080000"/>
                  </a:cubicBezTo>
                  <a:cubicBezTo>
                    <a:pt x="641347" y="5132156"/>
                    <a:pt x="648372" y="5124848"/>
                    <a:pt x="651845" y="5194300"/>
                  </a:cubicBezTo>
                  <a:cubicBezTo>
                    <a:pt x="654805" y="5253493"/>
                    <a:pt x="651845" y="5312833"/>
                    <a:pt x="651845" y="5372100"/>
                  </a:cubicBezTo>
                </a:path>
              </a:pathLst>
            </a:cu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6" name="รูปแบบอิสระ 45"/>
            <p:cNvSpPr/>
            <p:nvPr/>
          </p:nvSpPr>
          <p:spPr>
            <a:xfrm>
              <a:off x="566212" y="2071678"/>
              <a:ext cx="505326" cy="873381"/>
            </a:xfrm>
            <a:custGeom>
              <a:avLst/>
              <a:gdLst>
                <a:gd name="connsiteX0" fmla="*/ 475188 w 475188"/>
                <a:gd name="connsiteY0" fmla="*/ 1839 h 800598"/>
                <a:gd name="connsiteX1" fmla="*/ 348188 w 475188"/>
                <a:gd name="connsiteY1" fmla="*/ 14539 h 800598"/>
                <a:gd name="connsiteX2" fmla="*/ 335488 w 475188"/>
                <a:gd name="connsiteY2" fmla="*/ 52639 h 800598"/>
                <a:gd name="connsiteX3" fmla="*/ 310088 w 475188"/>
                <a:gd name="connsiteY3" fmla="*/ 90739 h 800598"/>
                <a:gd name="connsiteX4" fmla="*/ 157688 w 475188"/>
                <a:gd name="connsiteY4" fmla="*/ 103439 h 800598"/>
                <a:gd name="connsiteX5" fmla="*/ 119588 w 475188"/>
                <a:gd name="connsiteY5" fmla="*/ 179639 h 800598"/>
                <a:gd name="connsiteX6" fmla="*/ 81488 w 475188"/>
                <a:gd name="connsiteY6" fmla="*/ 255839 h 800598"/>
                <a:gd name="connsiteX7" fmla="*/ 17988 w 475188"/>
                <a:gd name="connsiteY7" fmla="*/ 332039 h 800598"/>
                <a:gd name="connsiteX8" fmla="*/ 30688 w 475188"/>
                <a:gd name="connsiteY8" fmla="*/ 382839 h 800598"/>
                <a:gd name="connsiteX9" fmla="*/ 68788 w 475188"/>
                <a:gd name="connsiteY9" fmla="*/ 408239 h 800598"/>
                <a:gd name="connsiteX10" fmla="*/ 119588 w 475188"/>
                <a:gd name="connsiteY10" fmla="*/ 484439 h 800598"/>
                <a:gd name="connsiteX11" fmla="*/ 119588 w 475188"/>
                <a:gd name="connsiteY11" fmla="*/ 484439 h 800598"/>
                <a:gd name="connsiteX12" fmla="*/ 144988 w 475188"/>
                <a:gd name="connsiteY12" fmla="*/ 560639 h 800598"/>
                <a:gd name="connsiteX13" fmla="*/ 132288 w 475188"/>
                <a:gd name="connsiteY13" fmla="*/ 687639 h 800598"/>
                <a:gd name="connsiteX14" fmla="*/ 144988 w 475188"/>
                <a:gd name="connsiteY14" fmla="*/ 725739 h 800598"/>
                <a:gd name="connsiteX15" fmla="*/ 183088 w 475188"/>
                <a:gd name="connsiteY15" fmla="*/ 738439 h 800598"/>
                <a:gd name="connsiteX16" fmla="*/ 297388 w 475188"/>
                <a:gd name="connsiteY16" fmla="*/ 725739 h 800598"/>
                <a:gd name="connsiteX17" fmla="*/ 449788 w 475188"/>
                <a:gd name="connsiteY17" fmla="*/ 751139 h 800598"/>
                <a:gd name="connsiteX18" fmla="*/ 437088 w 475188"/>
                <a:gd name="connsiteY18" fmla="*/ 763839 h 800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5188" h="800598">
                  <a:moveTo>
                    <a:pt x="475188" y="1839"/>
                  </a:moveTo>
                  <a:cubicBezTo>
                    <a:pt x="432855" y="6072"/>
                    <a:pt x="388171" y="0"/>
                    <a:pt x="348188" y="14539"/>
                  </a:cubicBezTo>
                  <a:cubicBezTo>
                    <a:pt x="335607" y="19114"/>
                    <a:pt x="341475" y="40665"/>
                    <a:pt x="335488" y="52639"/>
                  </a:cubicBezTo>
                  <a:cubicBezTo>
                    <a:pt x="328662" y="66291"/>
                    <a:pt x="324764" y="86546"/>
                    <a:pt x="310088" y="90739"/>
                  </a:cubicBezTo>
                  <a:cubicBezTo>
                    <a:pt x="261073" y="104743"/>
                    <a:pt x="208488" y="99206"/>
                    <a:pt x="157688" y="103439"/>
                  </a:cubicBezTo>
                  <a:cubicBezTo>
                    <a:pt x="125766" y="199204"/>
                    <a:pt x="168827" y="81162"/>
                    <a:pt x="119588" y="179639"/>
                  </a:cubicBezTo>
                  <a:cubicBezTo>
                    <a:pt x="90949" y="236917"/>
                    <a:pt x="126984" y="201244"/>
                    <a:pt x="81488" y="255839"/>
                  </a:cubicBezTo>
                  <a:cubicBezTo>
                    <a:pt x="0" y="353625"/>
                    <a:pt x="81051" y="237444"/>
                    <a:pt x="17988" y="332039"/>
                  </a:cubicBezTo>
                  <a:cubicBezTo>
                    <a:pt x="22221" y="348972"/>
                    <a:pt x="21006" y="368316"/>
                    <a:pt x="30688" y="382839"/>
                  </a:cubicBezTo>
                  <a:cubicBezTo>
                    <a:pt x="39155" y="395539"/>
                    <a:pt x="58737" y="396752"/>
                    <a:pt x="68788" y="408239"/>
                  </a:cubicBezTo>
                  <a:cubicBezTo>
                    <a:pt x="88890" y="431213"/>
                    <a:pt x="102655" y="459039"/>
                    <a:pt x="119588" y="484439"/>
                  </a:cubicBezTo>
                  <a:lnTo>
                    <a:pt x="119588" y="484439"/>
                  </a:lnTo>
                  <a:lnTo>
                    <a:pt x="144988" y="560639"/>
                  </a:lnTo>
                  <a:cubicBezTo>
                    <a:pt x="140755" y="602972"/>
                    <a:pt x="132288" y="645095"/>
                    <a:pt x="132288" y="687639"/>
                  </a:cubicBezTo>
                  <a:cubicBezTo>
                    <a:pt x="132288" y="701026"/>
                    <a:pt x="135522" y="716273"/>
                    <a:pt x="144988" y="725739"/>
                  </a:cubicBezTo>
                  <a:cubicBezTo>
                    <a:pt x="154454" y="735205"/>
                    <a:pt x="170388" y="734206"/>
                    <a:pt x="183088" y="738439"/>
                  </a:cubicBezTo>
                  <a:cubicBezTo>
                    <a:pt x="221188" y="734206"/>
                    <a:pt x="259054" y="725739"/>
                    <a:pt x="297388" y="725739"/>
                  </a:cubicBezTo>
                  <a:cubicBezTo>
                    <a:pt x="382458" y="725739"/>
                    <a:pt x="390175" y="731268"/>
                    <a:pt x="449788" y="751139"/>
                  </a:cubicBezTo>
                  <a:cubicBezTo>
                    <a:pt x="466274" y="800598"/>
                    <a:pt x="471954" y="798705"/>
                    <a:pt x="437088" y="763839"/>
                  </a:cubicBezTo>
                </a:path>
              </a:pathLst>
            </a:cu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2" descr="70%"/>
          <p:cNvSpPr>
            <a:spLocks/>
          </p:cNvSpPr>
          <p:nvPr/>
        </p:nvSpPr>
        <p:spPr bwMode="auto">
          <a:xfrm>
            <a:off x="0" y="985838"/>
            <a:ext cx="1662113" cy="1736725"/>
          </a:xfrm>
          <a:custGeom>
            <a:avLst/>
            <a:gdLst>
              <a:gd name="T0" fmla="*/ 0 w 1047"/>
              <a:gd name="T1" fmla="*/ 2147483647 h 1094"/>
              <a:gd name="T2" fmla="*/ 2147483647 w 1047"/>
              <a:gd name="T3" fmla="*/ 2147483647 h 1094"/>
              <a:gd name="T4" fmla="*/ 2147483647 w 1047"/>
              <a:gd name="T5" fmla="*/ 2147483647 h 1094"/>
              <a:gd name="T6" fmla="*/ 2147483647 w 1047"/>
              <a:gd name="T7" fmla="*/ 2147483647 h 1094"/>
              <a:gd name="T8" fmla="*/ 2147483647 w 1047"/>
              <a:gd name="T9" fmla="*/ 2147483647 h 1094"/>
              <a:gd name="T10" fmla="*/ 2147483647 w 1047"/>
              <a:gd name="T11" fmla="*/ 2147483647 h 1094"/>
              <a:gd name="T12" fmla="*/ 2147483647 w 1047"/>
              <a:gd name="T13" fmla="*/ 2147483647 h 1094"/>
              <a:gd name="T14" fmla="*/ 2147483647 w 1047"/>
              <a:gd name="T15" fmla="*/ 2147483647 h 1094"/>
              <a:gd name="T16" fmla="*/ 2147483647 w 1047"/>
              <a:gd name="T17" fmla="*/ 2147483647 h 1094"/>
              <a:gd name="T18" fmla="*/ 2147483647 w 1047"/>
              <a:gd name="T19" fmla="*/ 2147483647 h 1094"/>
              <a:gd name="T20" fmla="*/ 2147483647 w 1047"/>
              <a:gd name="T21" fmla="*/ 2147483647 h 1094"/>
              <a:gd name="T22" fmla="*/ 2147483647 w 1047"/>
              <a:gd name="T23" fmla="*/ 2147483647 h 1094"/>
              <a:gd name="T24" fmla="*/ 2147483647 w 1047"/>
              <a:gd name="T25" fmla="*/ 2147483647 h 1094"/>
              <a:gd name="T26" fmla="*/ 2147483647 w 1047"/>
              <a:gd name="T27" fmla="*/ 2147483647 h 1094"/>
              <a:gd name="T28" fmla="*/ 2147483647 w 1047"/>
              <a:gd name="T29" fmla="*/ 2147483647 h 1094"/>
              <a:gd name="T30" fmla="*/ 2147483647 w 1047"/>
              <a:gd name="T31" fmla="*/ 2147483647 h 1094"/>
              <a:gd name="T32" fmla="*/ 2147483647 w 1047"/>
              <a:gd name="T33" fmla="*/ 2147483647 h 1094"/>
              <a:gd name="T34" fmla="*/ 2147483647 w 1047"/>
              <a:gd name="T35" fmla="*/ 2147483647 h 1094"/>
              <a:gd name="T36" fmla="*/ 2147483647 w 1047"/>
              <a:gd name="T37" fmla="*/ 2147483647 h 1094"/>
              <a:gd name="T38" fmla="*/ 2147483647 w 1047"/>
              <a:gd name="T39" fmla="*/ 2147483647 h 1094"/>
              <a:gd name="T40" fmla="*/ 2147483647 w 1047"/>
              <a:gd name="T41" fmla="*/ 2147483647 h 1094"/>
              <a:gd name="T42" fmla="*/ 2147483647 w 1047"/>
              <a:gd name="T43" fmla="*/ 2147483647 h 1094"/>
              <a:gd name="T44" fmla="*/ 2147483647 w 1047"/>
              <a:gd name="T45" fmla="*/ 2147483647 h 1094"/>
              <a:gd name="T46" fmla="*/ 2147483647 w 1047"/>
              <a:gd name="T47" fmla="*/ 2147483647 h 1094"/>
              <a:gd name="T48" fmla="*/ 2147483647 w 1047"/>
              <a:gd name="T49" fmla="*/ 2147483647 h 1094"/>
              <a:gd name="T50" fmla="*/ 2147483647 w 1047"/>
              <a:gd name="T51" fmla="*/ 2147483647 h 1094"/>
              <a:gd name="T52" fmla="*/ 2147483647 w 1047"/>
              <a:gd name="T53" fmla="*/ 2147483647 h 1094"/>
              <a:gd name="T54" fmla="*/ 2147483647 w 1047"/>
              <a:gd name="T55" fmla="*/ 2147483647 h 1094"/>
              <a:gd name="T56" fmla="*/ 2147483647 w 1047"/>
              <a:gd name="T57" fmla="*/ 2147483647 h 1094"/>
              <a:gd name="T58" fmla="*/ 2147483647 w 1047"/>
              <a:gd name="T59" fmla="*/ 2147483647 h 1094"/>
              <a:gd name="T60" fmla="*/ 2147483647 w 1047"/>
              <a:gd name="T61" fmla="*/ 2147483647 h 1094"/>
              <a:gd name="T62" fmla="*/ 2147483647 w 1047"/>
              <a:gd name="T63" fmla="*/ 2147483647 h 1094"/>
              <a:gd name="T64" fmla="*/ 2147483647 w 1047"/>
              <a:gd name="T65" fmla="*/ 2147483647 h 1094"/>
              <a:gd name="T66" fmla="*/ 2147483647 w 1047"/>
              <a:gd name="T67" fmla="*/ 2147483647 h 1094"/>
              <a:gd name="T68" fmla="*/ 2147483647 w 1047"/>
              <a:gd name="T69" fmla="*/ 2147483647 h 1094"/>
              <a:gd name="T70" fmla="*/ 2147483647 w 1047"/>
              <a:gd name="T71" fmla="*/ 2147483647 h 1094"/>
              <a:gd name="T72" fmla="*/ 2147483647 w 1047"/>
              <a:gd name="T73" fmla="*/ 2147483647 h 1094"/>
              <a:gd name="T74" fmla="*/ 2147483647 w 1047"/>
              <a:gd name="T75" fmla="*/ 2147483647 h 1094"/>
              <a:gd name="T76" fmla="*/ 2147483647 w 1047"/>
              <a:gd name="T77" fmla="*/ 2147483647 h 1094"/>
              <a:gd name="T78" fmla="*/ 0 w 1047"/>
              <a:gd name="T79" fmla="*/ 2147483647 h 1094"/>
              <a:gd name="T80" fmla="*/ 0 w 1047"/>
              <a:gd name="T81" fmla="*/ 2147483647 h 109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047"/>
              <a:gd name="T124" fmla="*/ 0 h 1094"/>
              <a:gd name="T125" fmla="*/ 1047 w 1047"/>
              <a:gd name="T126" fmla="*/ 1094 h 109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047" h="1094">
                <a:moveTo>
                  <a:pt x="0" y="65"/>
                </a:moveTo>
                <a:lnTo>
                  <a:pt x="0" y="275"/>
                </a:lnTo>
                <a:lnTo>
                  <a:pt x="0" y="0"/>
                </a:lnTo>
                <a:lnTo>
                  <a:pt x="99" y="116"/>
                </a:lnTo>
                <a:lnTo>
                  <a:pt x="155" y="135"/>
                </a:lnTo>
                <a:lnTo>
                  <a:pt x="167" y="110"/>
                </a:lnTo>
                <a:lnTo>
                  <a:pt x="186" y="104"/>
                </a:lnTo>
                <a:lnTo>
                  <a:pt x="205" y="141"/>
                </a:lnTo>
                <a:lnTo>
                  <a:pt x="248" y="178"/>
                </a:lnTo>
                <a:lnTo>
                  <a:pt x="273" y="208"/>
                </a:lnTo>
                <a:lnTo>
                  <a:pt x="328" y="202"/>
                </a:lnTo>
                <a:lnTo>
                  <a:pt x="341" y="239"/>
                </a:lnTo>
                <a:lnTo>
                  <a:pt x="341" y="288"/>
                </a:lnTo>
                <a:lnTo>
                  <a:pt x="378" y="307"/>
                </a:lnTo>
                <a:lnTo>
                  <a:pt x="396" y="288"/>
                </a:lnTo>
                <a:lnTo>
                  <a:pt x="446" y="313"/>
                </a:lnTo>
                <a:lnTo>
                  <a:pt x="470" y="276"/>
                </a:lnTo>
                <a:lnTo>
                  <a:pt x="514" y="270"/>
                </a:lnTo>
                <a:lnTo>
                  <a:pt x="557" y="208"/>
                </a:lnTo>
                <a:lnTo>
                  <a:pt x="563" y="165"/>
                </a:lnTo>
                <a:lnTo>
                  <a:pt x="613" y="159"/>
                </a:lnTo>
                <a:lnTo>
                  <a:pt x="631" y="122"/>
                </a:lnTo>
                <a:lnTo>
                  <a:pt x="681" y="141"/>
                </a:lnTo>
                <a:lnTo>
                  <a:pt x="712" y="141"/>
                </a:lnTo>
                <a:lnTo>
                  <a:pt x="749" y="153"/>
                </a:lnTo>
                <a:lnTo>
                  <a:pt x="780" y="159"/>
                </a:lnTo>
                <a:lnTo>
                  <a:pt x="811" y="165"/>
                </a:lnTo>
                <a:lnTo>
                  <a:pt x="829" y="135"/>
                </a:lnTo>
                <a:lnTo>
                  <a:pt x="860" y="159"/>
                </a:lnTo>
                <a:lnTo>
                  <a:pt x="885" y="165"/>
                </a:lnTo>
                <a:lnTo>
                  <a:pt x="885" y="122"/>
                </a:lnTo>
                <a:lnTo>
                  <a:pt x="940" y="122"/>
                </a:lnTo>
                <a:lnTo>
                  <a:pt x="947" y="73"/>
                </a:lnTo>
                <a:lnTo>
                  <a:pt x="990" y="61"/>
                </a:lnTo>
                <a:lnTo>
                  <a:pt x="1027" y="79"/>
                </a:lnTo>
                <a:lnTo>
                  <a:pt x="1033" y="104"/>
                </a:lnTo>
                <a:lnTo>
                  <a:pt x="1046" y="128"/>
                </a:lnTo>
                <a:lnTo>
                  <a:pt x="1039" y="184"/>
                </a:lnTo>
                <a:lnTo>
                  <a:pt x="1015" y="227"/>
                </a:lnTo>
                <a:lnTo>
                  <a:pt x="1039" y="282"/>
                </a:lnTo>
                <a:lnTo>
                  <a:pt x="1021" y="331"/>
                </a:lnTo>
                <a:lnTo>
                  <a:pt x="990" y="356"/>
                </a:lnTo>
                <a:lnTo>
                  <a:pt x="984" y="405"/>
                </a:lnTo>
                <a:lnTo>
                  <a:pt x="947" y="429"/>
                </a:lnTo>
                <a:lnTo>
                  <a:pt x="928" y="460"/>
                </a:lnTo>
                <a:lnTo>
                  <a:pt x="891" y="491"/>
                </a:lnTo>
                <a:lnTo>
                  <a:pt x="866" y="546"/>
                </a:lnTo>
                <a:lnTo>
                  <a:pt x="848" y="583"/>
                </a:lnTo>
                <a:lnTo>
                  <a:pt x="817" y="595"/>
                </a:lnTo>
                <a:lnTo>
                  <a:pt x="780" y="595"/>
                </a:lnTo>
                <a:lnTo>
                  <a:pt x="755" y="626"/>
                </a:lnTo>
                <a:lnTo>
                  <a:pt x="718" y="632"/>
                </a:lnTo>
                <a:lnTo>
                  <a:pt x="693" y="657"/>
                </a:lnTo>
                <a:lnTo>
                  <a:pt x="662" y="687"/>
                </a:lnTo>
                <a:lnTo>
                  <a:pt x="656" y="730"/>
                </a:lnTo>
                <a:lnTo>
                  <a:pt x="582" y="761"/>
                </a:lnTo>
                <a:lnTo>
                  <a:pt x="520" y="779"/>
                </a:lnTo>
                <a:lnTo>
                  <a:pt x="483" y="779"/>
                </a:lnTo>
                <a:lnTo>
                  <a:pt x="452" y="742"/>
                </a:lnTo>
                <a:lnTo>
                  <a:pt x="427" y="761"/>
                </a:lnTo>
                <a:lnTo>
                  <a:pt x="384" y="755"/>
                </a:lnTo>
                <a:lnTo>
                  <a:pt x="304" y="749"/>
                </a:lnTo>
                <a:lnTo>
                  <a:pt x="297" y="773"/>
                </a:lnTo>
                <a:lnTo>
                  <a:pt x="322" y="798"/>
                </a:lnTo>
                <a:lnTo>
                  <a:pt x="310" y="835"/>
                </a:lnTo>
                <a:lnTo>
                  <a:pt x="341" y="835"/>
                </a:lnTo>
                <a:lnTo>
                  <a:pt x="402" y="871"/>
                </a:lnTo>
                <a:lnTo>
                  <a:pt x="427" y="914"/>
                </a:lnTo>
                <a:lnTo>
                  <a:pt x="433" y="970"/>
                </a:lnTo>
                <a:lnTo>
                  <a:pt x="409" y="988"/>
                </a:lnTo>
                <a:lnTo>
                  <a:pt x="353" y="1025"/>
                </a:lnTo>
                <a:lnTo>
                  <a:pt x="347" y="1086"/>
                </a:lnTo>
                <a:lnTo>
                  <a:pt x="297" y="1093"/>
                </a:lnTo>
                <a:lnTo>
                  <a:pt x="248" y="1080"/>
                </a:lnTo>
                <a:lnTo>
                  <a:pt x="217" y="1080"/>
                </a:lnTo>
                <a:lnTo>
                  <a:pt x="155" y="1062"/>
                </a:lnTo>
                <a:lnTo>
                  <a:pt x="137" y="1080"/>
                </a:lnTo>
                <a:lnTo>
                  <a:pt x="93" y="1037"/>
                </a:lnTo>
                <a:lnTo>
                  <a:pt x="75" y="1000"/>
                </a:lnTo>
                <a:lnTo>
                  <a:pt x="0" y="994"/>
                </a:lnTo>
                <a:lnTo>
                  <a:pt x="0" y="510"/>
                </a:lnTo>
                <a:lnTo>
                  <a:pt x="0" y="65"/>
                </a:lnTo>
              </a:path>
            </a:pathLst>
          </a:custGeom>
          <a:pattFill prst="pct70">
            <a:fgClr>
              <a:srgbClr val="00FF99"/>
            </a:fgClr>
            <a:bgClr>
              <a:schemeClr val="bg1"/>
            </a:bgClr>
          </a:patt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43" name="Freeform 3" descr="70%"/>
          <p:cNvSpPr>
            <a:spLocks/>
          </p:cNvSpPr>
          <p:nvPr/>
        </p:nvSpPr>
        <p:spPr bwMode="auto">
          <a:xfrm>
            <a:off x="436563" y="1246188"/>
            <a:ext cx="1828800" cy="1674812"/>
          </a:xfrm>
          <a:custGeom>
            <a:avLst/>
            <a:gdLst>
              <a:gd name="T0" fmla="*/ 2147483647 w 1152"/>
              <a:gd name="T1" fmla="*/ 2147483647 h 1055"/>
              <a:gd name="T2" fmla="*/ 2147483647 w 1152"/>
              <a:gd name="T3" fmla="*/ 2147483647 h 1055"/>
              <a:gd name="T4" fmla="*/ 2147483647 w 1152"/>
              <a:gd name="T5" fmla="*/ 2147483647 h 1055"/>
              <a:gd name="T6" fmla="*/ 2147483647 w 1152"/>
              <a:gd name="T7" fmla="*/ 2147483647 h 1055"/>
              <a:gd name="T8" fmla="*/ 2147483647 w 1152"/>
              <a:gd name="T9" fmla="*/ 2147483647 h 1055"/>
              <a:gd name="T10" fmla="*/ 2147483647 w 1152"/>
              <a:gd name="T11" fmla="*/ 2147483647 h 1055"/>
              <a:gd name="T12" fmla="*/ 2147483647 w 1152"/>
              <a:gd name="T13" fmla="*/ 2147483647 h 1055"/>
              <a:gd name="T14" fmla="*/ 2147483647 w 1152"/>
              <a:gd name="T15" fmla="*/ 2147483647 h 1055"/>
              <a:gd name="T16" fmla="*/ 2147483647 w 1152"/>
              <a:gd name="T17" fmla="*/ 2147483647 h 1055"/>
              <a:gd name="T18" fmla="*/ 2147483647 w 1152"/>
              <a:gd name="T19" fmla="*/ 2147483647 h 1055"/>
              <a:gd name="T20" fmla="*/ 2147483647 w 1152"/>
              <a:gd name="T21" fmla="*/ 2147483647 h 1055"/>
              <a:gd name="T22" fmla="*/ 2147483647 w 1152"/>
              <a:gd name="T23" fmla="*/ 2147483647 h 1055"/>
              <a:gd name="T24" fmla="*/ 2147483647 w 1152"/>
              <a:gd name="T25" fmla="*/ 2147483647 h 1055"/>
              <a:gd name="T26" fmla="*/ 2147483647 w 1152"/>
              <a:gd name="T27" fmla="*/ 2147483647 h 1055"/>
              <a:gd name="T28" fmla="*/ 2147483647 w 1152"/>
              <a:gd name="T29" fmla="*/ 2147483647 h 1055"/>
              <a:gd name="T30" fmla="*/ 0 w 1152"/>
              <a:gd name="T31" fmla="*/ 2147483647 h 1055"/>
              <a:gd name="T32" fmla="*/ 2147483647 w 1152"/>
              <a:gd name="T33" fmla="*/ 2147483647 h 1055"/>
              <a:gd name="T34" fmla="*/ 2147483647 w 1152"/>
              <a:gd name="T35" fmla="*/ 2147483647 h 1055"/>
              <a:gd name="T36" fmla="*/ 2147483647 w 1152"/>
              <a:gd name="T37" fmla="*/ 2147483647 h 1055"/>
              <a:gd name="T38" fmla="*/ 2147483647 w 1152"/>
              <a:gd name="T39" fmla="*/ 2147483647 h 1055"/>
              <a:gd name="T40" fmla="*/ 2147483647 w 1152"/>
              <a:gd name="T41" fmla="*/ 2147483647 h 1055"/>
              <a:gd name="T42" fmla="*/ 2147483647 w 1152"/>
              <a:gd name="T43" fmla="*/ 2147483647 h 1055"/>
              <a:gd name="T44" fmla="*/ 2147483647 w 1152"/>
              <a:gd name="T45" fmla="*/ 2147483647 h 1055"/>
              <a:gd name="T46" fmla="*/ 2147483647 w 1152"/>
              <a:gd name="T47" fmla="*/ 2147483647 h 1055"/>
              <a:gd name="T48" fmla="*/ 2147483647 w 1152"/>
              <a:gd name="T49" fmla="*/ 2147483647 h 1055"/>
              <a:gd name="T50" fmla="*/ 2147483647 w 1152"/>
              <a:gd name="T51" fmla="*/ 2147483647 h 1055"/>
              <a:gd name="T52" fmla="*/ 2147483647 w 1152"/>
              <a:gd name="T53" fmla="*/ 2147483647 h 1055"/>
              <a:gd name="T54" fmla="*/ 2147483647 w 1152"/>
              <a:gd name="T55" fmla="*/ 2147483647 h 1055"/>
              <a:gd name="T56" fmla="*/ 2147483647 w 1152"/>
              <a:gd name="T57" fmla="*/ 2147483647 h 1055"/>
              <a:gd name="T58" fmla="*/ 2147483647 w 1152"/>
              <a:gd name="T59" fmla="*/ 2147483647 h 1055"/>
              <a:gd name="T60" fmla="*/ 2147483647 w 1152"/>
              <a:gd name="T61" fmla="*/ 2147483647 h 1055"/>
              <a:gd name="T62" fmla="*/ 2147483647 w 1152"/>
              <a:gd name="T63" fmla="*/ 2147483647 h 1055"/>
              <a:gd name="T64" fmla="*/ 2147483647 w 1152"/>
              <a:gd name="T65" fmla="*/ 2147483647 h 1055"/>
              <a:gd name="T66" fmla="*/ 2147483647 w 1152"/>
              <a:gd name="T67" fmla="*/ 2147483647 h 1055"/>
              <a:gd name="T68" fmla="*/ 2147483647 w 1152"/>
              <a:gd name="T69" fmla="*/ 2147483647 h 1055"/>
              <a:gd name="T70" fmla="*/ 2147483647 w 1152"/>
              <a:gd name="T71" fmla="*/ 2147483647 h 1055"/>
              <a:gd name="T72" fmla="*/ 2147483647 w 1152"/>
              <a:gd name="T73" fmla="*/ 2147483647 h 1055"/>
              <a:gd name="T74" fmla="*/ 2147483647 w 1152"/>
              <a:gd name="T75" fmla="*/ 2147483647 h 1055"/>
              <a:gd name="T76" fmla="*/ 2147483647 w 1152"/>
              <a:gd name="T77" fmla="*/ 2147483647 h 1055"/>
              <a:gd name="T78" fmla="*/ 2147483647 w 1152"/>
              <a:gd name="T79" fmla="*/ 2147483647 h 1055"/>
              <a:gd name="T80" fmla="*/ 2147483647 w 1152"/>
              <a:gd name="T81" fmla="*/ 2147483647 h 1055"/>
              <a:gd name="T82" fmla="*/ 2147483647 w 1152"/>
              <a:gd name="T83" fmla="*/ 2147483647 h 1055"/>
              <a:gd name="T84" fmla="*/ 2147483647 w 1152"/>
              <a:gd name="T85" fmla="*/ 2147483647 h 1055"/>
              <a:gd name="T86" fmla="*/ 2147483647 w 1152"/>
              <a:gd name="T87" fmla="*/ 2147483647 h 1055"/>
              <a:gd name="T88" fmla="*/ 2147483647 w 1152"/>
              <a:gd name="T89" fmla="*/ 2147483647 h 1055"/>
              <a:gd name="T90" fmla="*/ 2147483647 w 1152"/>
              <a:gd name="T91" fmla="*/ 0 h 10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52"/>
              <a:gd name="T139" fmla="*/ 0 h 1055"/>
              <a:gd name="T140" fmla="*/ 1152 w 1152"/>
              <a:gd name="T141" fmla="*/ 1055 h 10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52" h="1055">
                <a:moveTo>
                  <a:pt x="973" y="0"/>
                </a:moveTo>
                <a:lnTo>
                  <a:pt x="954" y="30"/>
                </a:lnTo>
                <a:lnTo>
                  <a:pt x="910" y="12"/>
                </a:lnTo>
                <a:lnTo>
                  <a:pt x="872" y="30"/>
                </a:lnTo>
                <a:lnTo>
                  <a:pt x="841" y="30"/>
                </a:lnTo>
                <a:lnTo>
                  <a:pt x="803" y="12"/>
                </a:lnTo>
                <a:lnTo>
                  <a:pt x="739" y="36"/>
                </a:lnTo>
                <a:lnTo>
                  <a:pt x="746" y="98"/>
                </a:lnTo>
                <a:lnTo>
                  <a:pt x="758" y="117"/>
                </a:lnTo>
                <a:lnTo>
                  <a:pt x="727" y="172"/>
                </a:lnTo>
                <a:lnTo>
                  <a:pt x="714" y="197"/>
                </a:lnTo>
                <a:lnTo>
                  <a:pt x="695" y="258"/>
                </a:lnTo>
                <a:lnTo>
                  <a:pt x="670" y="271"/>
                </a:lnTo>
                <a:lnTo>
                  <a:pt x="619" y="320"/>
                </a:lnTo>
                <a:lnTo>
                  <a:pt x="600" y="345"/>
                </a:lnTo>
                <a:lnTo>
                  <a:pt x="594" y="363"/>
                </a:lnTo>
                <a:lnTo>
                  <a:pt x="562" y="437"/>
                </a:lnTo>
                <a:lnTo>
                  <a:pt x="524" y="425"/>
                </a:lnTo>
                <a:lnTo>
                  <a:pt x="493" y="425"/>
                </a:lnTo>
                <a:lnTo>
                  <a:pt x="461" y="462"/>
                </a:lnTo>
                <a:lnTo>
                  <a:pt x="398" y="493"/>
                </a:lnTo>
                <a:lnTo>
                  <a:pt x="379" y="517"/>
                </a:lnTo>
                <a:lnTo>
                  <a:pt x="373" y="536"/>
                </a:lnTo>
                <a:lnTo>
                  <a:pt x="373" y="554"/>
                </a:lnTo>
                <a:lnTo>
                  <a:pt x="328" y="579"/>
                </a:lnTo>
                <a:lnTo>
                  <a:pt x="233" y="622"/>
                </a:lnTo>
                <a:lnTo>
                  <a:pt x="208" y="616"/>
                </a:lnTo>
                <a:lnTo>
                  <a:pt x="177" y="567"/>
                </a:lnTo>
                <a:lnTo>
                  <a:pt x="151" y="567"/>
                </a:lnTo>
                <a:lnTo>
                  <a:pt x="120" y="604"/>
                </a:lnTo>
                <a:lnTo>
                  <a:pt x="31" y="585"/>
                </a:lnTo>
                <a:lnTo>
                  <a:pt x="0" y="604"/>
                </a:lnTo>
                <a:lnTo>
                  <a:pt x="18" y="622"/>
                </a:lnTo>
                <a:lnTo>
                  <a:pt x="25" y="647"/>
                </a:lnTo>
                <a:lnTo>
                  <a:pt x="18" y="659"/>
                </a:lnTo>
                <a:lnTo>
                  <a:pt x="50" y="690"/>
                </a:lnTo>
                <a:lnTo>
                  <a:pt x="88" y="696"/>
                </a:lnTo>
                <a:lnTo>
                  <a:pt x="126" y="733"/>
                </a:lnTo>
                <a:lnTo>
                  <a:pt x="126" y="751"/>
                </a:lnTo>
                <a:lnTo>
                  <a:pt x="139" y="801"/>
                </a:lnTo>
                <a:lnTo>
                  <a:pt x="107" y="832"/>
                </a:lnTo>
                <a:lnTo>
                  <a:pt x="94" y="844"/>
                </a:lnTo>
                <a:lnTo>
                  <a:pt x="50" y="850"/>
                </a:lnTo>
                <a:lnTo>
                  <a:pt x="63" y="906"/>
                </a:lnTo>
                <a:lnTo>
                  <a:pt x="88" y="943"/>
                </a:lnTo>
                <a:lnTo>
                  <a:pt x="139" y="936"/>
                </a:lnTo>
                <a:lnTo>
                  <a:pt x="170" y="955"/>
                </a:lnTo>
                <a:lnTo>
                  <a:pt x="208" y="930"/>
                </a:lnTo>
                <a:lnTo>
                  <a:pt x="316" y="930"/>
                </a:lnTo>
                <a:lnTo>
                  <a:pt x="404" y="943"/>
                </a:lnTo>
                <a:lnTo>
                  <a:pt x="423" y="1004"/>
                </a:lnTo>
                <a:lnTo>
                  <a:pt x="512" y="1054"/>
                </a:lnTo>
                <a:lnTo>
                  <a:pt x="543" y="1004"/>
                </a:lnTo>
                <a:lnTo>
                  <a:pt x="575" y="992"/>
                </a:lnTo>
                <a:lnTo>
                  <a:pt x="613" y="1023"/>
                </a:lnTo>
                <a:lnTo>
                  <a:pt x="664" y="992"/>
                </a:lnTo>
                <a:lnTo>
                  <a:pt x="670" y="1041"/>
                </a:lnTo>
                <a:lnTo>
                  <a:pt x="701" y="1054"/>
                </a:lnTo>
                <a:lnTo>
                  <a:pt x="708" y="998"/>
                </a:lnTo>
                <a:lnTo>
                  <a:pt x="714" y="955"/>
                </a:lnTo>
                <a:lnTo>
                  <a:pt x="664" y="930"/>
                </a:lnTo>
                <a:lnTo>
                  <a:pt x="683" y="899"/>
                </a:lnTo>
                <a:lnTo>
                  <a:pt x="645" y="893"/>
                </a:lnTo>
                <a:lnTo>
                  <a:pt x="651" y="825"/>
                </a:lnTo>
                <a:lnTo>
                  <a:pt x="613" y="869"/>
                </a:lnTo>
                <a:lnTo>
                  <a:pt x="594" y="832"/>
                </a:lnTo>
                <a:lnTo>
                  <a:pt x="600" y="813"/>
                </a:lnTo>
                <a:lnTo>
                  <a:pt x="638" y="758"/>
                </a:lnTo>
                <a:lnTo>
                  <a:pt x="733" y="764"/>
                </a:lnTo>
                <a:lnTo>
                  <a:pt x="815" y="671"/>
                </a:lnTo>
                <a:lnTo>
                  <a:pt x="860" y="604"/>
                </a:lnTo>
                <a:lnTo>
                  <a:pt x="891" y="567"/>
                </a:lnTo>
                <a:lnTo>
                  <a:pt x="929" y="505"/>
                </a:lnTo>
                <a:lnTo>
                  <a:pt x="973" y="499"/>
                </a:lnTo>
                <a:lnTo>
                  <a:pt x="973" y="394"/>
                </a:lnTo>
                <a:lnTo>
                  <a:pt x="1011" y="388"/>
                </a:lnTo>
                <a:lnTo>
                  <a:pt x="973" y="351"/>
                </a:lnTo>
                <a:lnTo>
                  <a:pt x="942" y="314"/>
                </a:lnTo>
                <a:lnTo>
                  <a:pt x="935" y="191"/>
                </a:lnTo>
                <a:lnTo>
                  <a:pt x="948" y="172"/>
                </a:lnTo>
                <a:lnTo>
                  <a:pt x="973" y="178"/>
                </a:lnTo>
                <a:lnTo>
                  <a:pt x="1011" y="184"/>
                </a:lnTo>
                <a:lnTo>
                  <a:pt x="1062" y="209"/>
                </a:lnTo>
                <a:lnTo>
                  <a:pt x="1068" y="191"/>
                </a:lnTo>
                <a:lnTo>
                  <a:pt x="1094" y="203"/>
                </a:lnTo>
                <a:lnTo>
                  <a:pt x="1138" y="178"/>
                </a:lnTo>
                <a:lnTo>
                  <a:pt x="1151" y="129"/>
                </a:lnTo>
                <a:lnTo>
                  <a:pt x="1125" y="92"/>
                </a:lnTo>
                <a:lnTo>
                  <a:pt x="1094" y="73"/>
                </a:lnTo>
                <a:lnTo>
                  <a:pt x="1062" y="6"/>
                </a:lnTo>
                <a:lnTo>
                  <a:pt x="999" y="12"/>
                </a:lnTo>
                <a:lnTo>
                  <a:pt x="973" y="0"/>
                </a:lnTo>
              </a:path>
            </a:pathLst>
          </a:custGeom>
          <a:pattFill prst="pct70">
            <a:fgClr>
              <a:srgbClr val="CCCCFF"/>
            </a:fgClr>
            <a:bgClr>
              <a:schemeClr val="bg1"/>
            </a:bgClr>
          </a:patt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44" name="Freeform 4" descr="Small checker board"/>
          <p:cNvSpPr>
            <a:spLocks/>
          </p:cNvSpPr>
          <p:nvPr/>
        </p:nvSpPr>
        <p:spPr bwMode="auto">
          <a:xfrm>
            <a:off x="1249363" y="1412875"/>
            <a:ext cx="2349500" cy="3321050"/>
          </a:xfrm>
          <a:custGeom>
            <a:avLst/>
            <a:gdLst>
              <a:gd name="T0" fmla="*/ 2147483647 w 1480"/>
              <a:gd name="T1" fmla="*/ 0 h 2092"/>
              <a:gd name="T2" fmla="*/ 2147483647 w 1480"/>
              <a:gd name="T3" fmla="*/ 2147483647 h 2092"/>
              <a:gd name="T4" fmla="*/ 2147483647 w 1480"/>
              <a:gd name="T5" fmla="*/ 2147483647 h 2092"/>
              <a:gd name="T6" fmla="*/ 2147483647 w 1480"/>
              <a:gd name="T7" fmla="*/ 2147483647 h 2092"/>
              <a:gd name="T8" fmla="*/ 2147483647 w 1480"/>
              <a:gd name="T9" fmla="*/ 2147483647 h 2092"/>
              <a:gd name="T10" fmla="*/ 2147483647 w 1480"/>
              <a:gd name="T11" fmla="*/ 2147483647 h 2092"/>
              <a:gd name="T12" fmla="*/ 2147483647 w 1480"/>
              <a:gd name="T13" fmla="*/ 2147483647 h 2092"/>
              <a:gd name="T14" fmla="*/ 2147483647 w 1480"/>
              <a:gd name="T15" fmla="*/ 2147483647 h 2092"/>
              <a:gd name="T16" fmla="*/ 2147483647 w 1480"/>
              <a:gd name="T17" fmla="*/ 2147483647 h 2092"/>
              <a:gd name="T18" fmla="*/ 2147483647 w 1480"/>
              <a:gd name="T19" fmla="*/ 2147483647 h 2092"/>
              <a:gd name="T20" fmla="*/ 2147483647 w 1480"/>
              <a:gd name="T21" fmla="*/ 2147483647 h 2092"/>
              <a:gd name="T22" fmla="*/ 2147483647 w 1480"/>
              <a:gd name="T23" fmla="*/ 2147483647 h 2092"/>
              <a:gd name="T24" fmla="*/ 2147483647 w 1480"/>
              <a:gd name="T25" fmla="*/ 2147483647 h 2092"/>
              <a:gd name="T26" fmla="*/ 2147483647 w 1480"/>
              <a:gd name="T27" fmla="*/ 2147483647 h 2092"/>
              <a:gd name="T28" fmla="*/ 2147483647 w 1480"/>
              <a:gd name="T29" fmla="*/ 2147483647 h 2092"/>
              <a:gd name="T30" fmla="*/ 2147483647 w 1480"/>
              <a:gd name="T31" fmla="*/ 2147483647 h 2092"/>
              <a:gd name="T32" fmla="*/ 2147483647 w 1480"/>
              <a:gd name="T33" fmla="*/ 2147483647 h 2092"/>
              <a:gd name="T34" fmla="*/ 2147483647 w 1480"/>
              <a:gd name="T35" fmla="*/ 2147483647 h 2092"/>
              <a:gd name="T36" fmla="*/ 2147483647 w 1480"/>
              <a:gd name="T37" fmla="*/ 2147483647 h 2092"/>
              <a:gd name="T38" fmla="*/ 2147483647 w 1480"/>
              <a:gd name="T39" fmla="*/ 2147483647 h 2092"/>
              <a:gd name="T40" fmla="*/ 2147483647 w 1480"/>
              <a:gd name="T41" fmla="*/ 2147483647 h 2092"/>
              <a:gd name="T42" fmla="*/ 2147483647 w 1480"/>
              <a:gd name="T43" fmla="*/ 2147483647 h 2092"/>
              <a:gd name="T44" fmla="*/ 2147483647 w 1480"/>
              <a:gd name="T45" fmla="*/ 2147483647 h 2092"/>
              <a:gd name="T46" fmla="*/ 2147483647 w 1480"/>
              <a:gd name="T47" fmla="*/ 2147483647 h 2092"/>
              <a:gd name="T48" fmla="*/ 2147483647 w 1480"/>
              <a:gd name="T49" fmla="*/ 2147483647 h 2092"/>
              <a:gd name="T50" fmla="*/ 2147483647 w 1480"/>
              <a:gd name="T51" fmla="*/ 2147483647 h 2092"/>
              <a:gd name="T52" fmla="*/ 2147483647 w 1480"/>
              <a:gd name="T53" fmla="*/ 2147483647 h 2092"/>
              <a:gd name="T54" fmla="*/ 2147483647 w 1480"/>
              <a:gd name="T55" fmla="*/ 2147483647 h 2092"/>
              <a:gd name="T56" fmla="*/ 2147483647 w 1480"/>
              <a:gd name="T57" fmla="*/ 2147483647 h 2092"/>
              <a:gd name="T58" fmla="*/ 2147483647 w 1480"/>
              <a:gd name="T59" fmla="*/ 2147483647 h 2092"/>
              <a:gd name="T60" fmla="*/ 2147483647 w 1480"/>
              <a:gd name="T61" fmla="*/ 2147483647 h 2092"/>
              <a:gd name="T62" fmla="*/ 2147483647 w 1480"/>
              <a:gd name="T63" fmla="*/ 2147483647 h 2092"/>
              <a:gd name="T64" fmla="*/ 2147483647 w 1480"/>
              <a:gd name="T65" fmla="*/ 2147483647 h 2092"/>
              <a:gd name="T66" fmla="*/ 2147483647 w 1480"/>
              <a:gd name="T67" fmla="*/ 2147483647 h 2092"/>
              <a:gd name="T68" fmla="*/ 2147483647 w 1480"/>
              <a:gd name="T69" fmla="*/ 2147483647 h 2092"/>
              <a:gd name="T70" fmla="*/ 2147483647 w 1480"/>
              <a:gd name="T71" fmla="*/ 2147483647 h 2092"/>
              <a:gd name="T72" fmla="*/ 2147483647 w 1480"/>
              <a:gd name="T73" fmla="*/ 2147483647 h 2092"/>
              <a:gd name="T74" fmla="*/ 2147483647 w 1480"/>
              <a:gd name="T75" fmla="*/ 2147483647 h 2092"/>
              <a:gd name="T76" fmla="*/ 2147483647 w 1480"/>
              <a:gd name="T77" fmla="*/ 2147483647 h 2092"/>
              <a:gd name="T78" fmla="*/ 2147483647 w 1480"/>
              <a:gd name="T79" fmla="*/ 2147483647 h 2092"/>
              <a:gd name="T80" fmla="*/ 2147483647 w 1480"/>
              <a:gd name="T81" fmla="*/ 2147483647 h 2092"/>
              <a:gd name="T82" fmla="*/ 2147483647 w 1480"/>
              <a:gd name="T83" fmla="*/ 2147483647 h 2092"/>
              <a:gd name="T84" fmla="*/ 2147483647 w 1480"/>
              <a:gd name="T85" fmla="*/ 2147483647 h 2092"/>
              <a:gd name="T86" fmla="*/ 2147483647 w 1480"/>
              <a:gd name="T87" fmla="*/ 2147483647 h 2092"/>
              <a:gd name="T88" fmla="*/ 2147483647 w 1480"/>
              <a:gd name="T89" fmla="*/ 2147483647 h 209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480"/>
              <a:gd name="T136" fmla="*/ 0 h 2092"/>
              <a:gd name="T137" fmla="*/ 1480 w 1480"/>
              <a:gd name="T138" fmla="*/ 2092 h 209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480" h="2092">
                <a:moveTo>
                  <a:pt x="632" y="24"/>
                </a:moveTo>
                <a:lnTo>
                  <a:pt x="669" y="24"/>
                </a:lnTo>
                <a:lnTo>
                  <a:pt x="695" y="0"/>
                </a:lnTo>
                <a:lnTo>
                  <a:pt x="707" y="49"/>
                </a:lnTo>
                <a:lnTo>
                  <a:pt x="771" y="92"/>
                </a:lnTo>
                <a:lnTo>
                  <a:pt x="790" y="104"/>
                </a:lnTo>
                <a:lnTo>
                  <a:pt x="777" y="153"/>
                </a:lnTo>
                <a:lnTo>
                  <a:pt x="809" y="239"/>
                </a:lnTo>
                <a:lnTo>
                  <a:pt x="790" y="282"/>
                </a:lnTo>
                <a:lnTo>
                  <a:pt x="758" y="264"/>
                </a:lnTo>
                <a:lnTo>
                  <a:pt x="739" y="246"/>
                </a:lnTo>
                <a:lnTo>
                  <a:pt x="733" y="270"/>
                </a:lnTo>
                <a:lnTo>
                  <a:pt x="758" y="319"/>
                </a:lnTo>
                <a:lnTo>
                  <a:pt x="758" y="369"/>
                </a:lnTo>
                <a:lnTo>
                  <a:pt x="796" y="350"/>
                </a:lnTo>
                <a:lnTo>
                  <a:pt x="821" y="387"/>
                </a:lnTo>
                <a:lnTo>
                  <a:pt x="884" y="442"/>
                </a:lnTo>
                <a:lnTo>
                  <a:pt x="884" y="479"/>
                </a:lnTo>
                <a:lnTo>
                  <a:pt x="853" y="535"/>
                </a:lnTo>
                <a:lnTo>
                  <a:pt x="878" y="578"/>
                </a:lnTo>
                <a:lnTo>
                  <a:pt x="948" y="602"/>
                </a:lnTo>
                <a:lnTo>
                  <a:pt x="1004" y="658"/>
                </a:lnTo>
                <a:lnTo>
                  <a:pt x="1036" y="670"/>
                </a:lnTo>
                <a:lnTo>
                  <a:pt x="1125" y="725"/>
                </a:lnTo>
                <a:lnTo>
                  <a:pt x="1194" y="750"/>
                </a:lnTo>
                <a:lnTo>
                  <a:pt x="1226" y="731"/>
                </a:lnTo>
                <a:lnTo>
                  <a:pt x="1314" y="744"/>
                </a:lnTo>
                <a:lnTo>
                  <a:pt x="1333" y="762"/>
                </a:lnTo>
                <a:lnTo>
                  <a:pt x="1352" y="762"/>
                </a:lnTo>
                <a:lnTo>
                  <a:pt x="1384" y="738"/>
                </a:lnTo>
                <a:lnTo>
                  <a:pt x="1358" y="738"/>
                </a:lnTo>
                <a:lnTo>
                  <a:pt x="1333" y="762"/>
                </a:lnTo>
                <a:lnTo>
                  <a:pt x="1403" y="744"/>
                </a:lnTo>
                <a:lnTo>
                  <a:pt x="1384" y="750"/>
                </a:lnTo>
                <a:lnTo>
                  <a:pt x="1409" y="774"/>
                </a:lnTo>
                <a:lnTo>
                  <a:pt x="1283" y="738"/>
                </a:lnTo>
                <a:lnTo>
                  <a:pt x="1384" y="756"/>
                </a:lnTo>
                <a:lnTo>
                  <a:pt x="1396" y="756"/>
                </a:lnTo>
                <a:lnTo>
                  <a:pt x="1377" y="793"/>
                </a:lnTo>
                <a:lnTo>
                  <a:pt x="1409" y="891"/>
                </a:lnTo>
                <a:lnTo>
                  <a:pt x="1447" y="934"/>
                </a:lnTo>
                <a:lnTo>
                  <a:pt x="1479" y="1008"/>
                </a:lnTo>
                <a:lnTo>
                  <a:pt x="1466" y="1033"/>
                </a:lnTo>
                <a:lnTo>
                  <a:pt x="1466" y="1070"/>
                </a:lnTo>
                <a:lnTo>
                  <a:pt x="1460" y="1119"/>
                </a:lnTo>
                <a:lnTo>
                  <a:pt x="1428" y="1131"/>
                </a:lnTo>
                <a:lnTo>
                  <a:pt x="1396" y="1143"/>
                </a:lnTo>
                <a:lnTo>
                  <a:pt x="1365" y="1162"/>
                </a:lnTo>
                <a:lnTo>
                  <a:pt x="1276" y="1168"/>
                </a:lnTo>
                <a:lnTo>
                  <a:pt x="1251" y="1186"/>
                </a:lnTo>
                <a:lnTo>
                  <a:pt x="1251" y="1223"/>
                </a:lnTo>
                <a:lnTo>
                  <a:pt x="1226" y="1248"/>
                </a:lnTo>
                <a:lnTo>
                  <a:pt x="1175" y="1266"/>
                </a:lnTo>
                <a:lnTo>
                  <a:pt x="1175" y="1303"/>
                </a:lnTo>
                <a:lnTo>
                  <a:pt x="1162" y="1340"/>
                </a:lnTo>
                <a:lnTo>
                  <a:pt x="1137" y="1340"/>
                </a:lnTo>
                <a:lnTo>
                  <a:pt x="1099" y="1371"/>
                </a:lnTo>
                <a:lnTo>
                  <a:pt x="1074" y="1408"/>
                </a:lnTo>
                <a:lnTo>
                  <a:pt x="1017" y="1408"/>
                </a:lnTo>
                <a:lnTo>
                  <a:pt x="1011" y="1426"/>
                </a:lnTo>
                <a:lnTo>
                  <a:pt x="979" y="1469"/>
                </a:lnTo>
                <a:lnTo>
                  <a:pt x="954" y="1482"/>
                </a:lnTo>
                <a:lnTo>
                  <a:pt x="948" y="1500"/>
                </a:lnTo>
                <a:lnTo>
                  <a:pt x="954" y="1549"/>
                </a:lnTo>
                <a:lnTo>
                  <a:pt x="929" y="1568"/>
                </a:lnTo>
                <a:lnTo>
                  <a:pt x="897" y="1568"/>
                </a:lnTo>
                <a:lnTo>
                  <a:pt x="834" y="1592"/>
                </a:lnTo>
                <a:lnTo>
                  <a:pt x="827" y="1648"/>
                </a:lnTo>
                <a:lnTo>
                  <a:pt x="834" y="1715"/>
                </a:lnTo>
                <a:lnTo>
                  <a:pt x="827" y="1795"/>
                </a:lnTo>
                <a:lnTo>
                  <a:pt x="796" y="1838"/>
                </a:lnTo>
                <a:lnTo>
                  <a:pt x="809" y="1918"/>
                </a:lnTo>
                <a:lnTo>
                  <a:pt x="777" y="1924"/>
                </a:lnTo>
                <a:lnTo>
                  <a:pt x="752" y="1937"/>
                </a:lnTo>
                <a:lnTo>
                  <a:pt x="758" y="1974"/>
                </a:lnTo>
                <a:lnTo>
                  <a:pt x="733" y="1986"/>
                </a:lnTo>
                <a:lnTo>
                  <a:pt x="676" y="1986"/>
                </a:lnTo>
                <a:lnTo>
                  <a:pt x="676" y="2047"/>
                </a:lnTo>
                <a:lnTo>
                  <a:pt x="657" y="2091"/>
                </a:lnTo>
                <a:lnTo>
                  <a:pt x="606" y="2047"/>
                </a:lnTo>
                <a:lnTo>
                  <a:pt x="556" y="2017"/>
                </a:lnTo>
                <a:lnTo>
                  <a:pt x="556" y="1955"/>
                </a:lnTo>
                <a:lnTo>
                  <a:pt x="556" y="1906"/>
                </a:lnTo>
                <a:lnTo>
                  <a:pt x="505" y="1838"/>
                </a:lnTo>
                <a:lnTo>
                  <a:pt x="480" y="1789"/>
                </a:lnTo>
                <a:lnTo>
                  <a:pt x="461" y="1746"/>
                </a:lnTo>
                <a:lnTo>
                  <a:pt x="467" y="1666"/>
                </a:lnTo>
                <a:lnTo>
                  <a:pt x="410" y="1586"/>
                </a:lnTo>
                <a:lnTo>
                  <a:pt x="372" y="1537"/>
                </a:lnTo>
                <a:lnTo>
                  <a:pt x="379" y="1457"/>
                </a:lnTo>
                <a:lnTo>
                  <a:pt x="341" y="1383"/>
                </a:lnTo>
                <a:lnTo>
                  <a:pt x="334" y="1273"/>
                </a:lnTo>
                <a:lnTo>
                  <a:pt x="347" y="1193"/>
                </a:lnTo>
                <a:lnTo>
                  <a:pt x="309" y="1150"/>
                </a:lnTo>
                <a:lnTo>
                  <a:pt x="328" y="1094"/>
                </a:lnTo>
                <a:lnTo>
                  <a:pt x="303" y="1057"/>
                </a:lnTo>
                <a:lnTo>
                  <a:pt x="284" y="1063"/>
                </a:lnTo>
                <a:lnTo>
                  <a:pt x="265" y="1113"/>
                </a:lnTo>
                <a:lnTo>
                  <a:pt x="252" y="1131"/>
                </a:lnTo>
                <a:lnTo>
                  <a:pt x="189" y="1174"/>
                </a:lnTo>
                <a:lnTo>
                  <a:pt x="145" y="1125"/>
                </a:lnTo>
                <a:lnTo>
                  <a:pt x="94" y="1107"/>
                </a:lnTo>
                <a:lnTo>
                  <a:pt x="63" y="1076"/>
                </a:lnTo>
                <a:lnTo>
                  <a:pt x="75" y="1051"/>
                </a:lnTo>
                <a:lnTo>
                  <a:pt x="126" y="1051"/>
                </a:lnTo>
                <a:lnTo>
                  <a:pt x="126" y="990"/>
                </a:lnTo>
                <a:lnTo>
                  <a:pt x="101" y="1008"/>
                </a:lnTo>
                <a:lnTo>
                  <a:pt x="75" y="1014"/>
                </a:lnTo>
                <a:lnTo>
                  <a:pt x="25" y="971"/>
                </a:lnTo>
                <a:lnTo>
                  <a:pt x="0" y="928"/>
                </a:lnTo>
                <a:lnTo>
                  <a:pt x="63" y="885"/>
                </a:lnTo>
                <a:lnTo>
                  <a:pt x="101" y="910"/>
                </a:lnTo>
                <a:lnTo>
                  <a:pt x="158" y="879"/>
                </a:lnTo>
                <a:lnTo>
                  <a:pt x="158" y="934"/>
                </a:lnTo>
                <a:lnTo>
                  <a:pt x="202" y="904"/>
                </a:lnTo>
                <a:lnTo>
                  <a:pt x="183" y="842"/>
                </a:lnTo>
                <a:lnTo>
                  <a:pt x="158" y="817"/>
                </a:lnTo>
                <a:lnTo>
                  <a:pt x="145" y="793"/>
                </a:lnTo>
                <a:lnTo>
                  <a:pt x="126" y="768"/>
                </a:lnTo>
                <a:lnTo>
                  <a:pt x="132" y="731"/>
                </a:lnTo>
                <a:lnTo>
                  <a:pt x="101" y="762"/>
                </a:lnTo>
                <a:lnTo>
                  <a:pt x="75" y="731"/>
                </a:lnTo>
                <a:lnTo>
                  <a:pt x="120" y="633"/>
                </a:lnTo>
                <a:lnTo>
                  <a:pt x="189" y="658"/>
                </a:lnTo>
                <a:lnTo>
                  <a:pt x="221" y="651"/>
                </a:lnTo>
                <a:lnTo>
                  <a:pt x="404" y="405"/>
                </a:lnTo>
                <a:lnTo>
                  <a:pt x="455" y="399"/>
                </a:lnTo>
                <a:lnTo>
                  <a:pt x="455" y="282"/>
                </a:lnTo>
                <a:lnTo>
                  <a:pt x="499" y="289"/>
                </a:lnTo>
                <a:lnTo>
                  <a:pt x="423" y="209"/>
                </a:lnTo>
                <a:lnTo>
                  <a:pt x="404" y="61"/>
                </a:lnTo>
                <a:lnTo>
                  <a:pt x="511" y="86"/>
                </a:lnTo>
                <a:lnTo>
                  <a:pt x="543" y="86"/>
                </a:lnTo>
                <a:lnTo>
                  <a:pt x="594" y="104"/>
                </a:lnTo>
                <a:lnTo>
                  <a:pt x="632" y="73"/>
                </a:lnTo>
                <a:lnTo>
                  <a:pt x="632" y="24"/>
                </a:lnTo>
              </a:path>
            </a:pathLst>
          </a:custGeom>
          <a:pattFill prst="smCheck">
            <a:fgClr>
              <a:schemeClr val="tx1"/>
            </a:fgClr>
            <a:bgClr>
              <a:schemeClr val="bg1"/>
            </a:bgClr>
          </a:pattFill>
          <a:ln w="12700" cap="rnd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45" name="Freeform 5"/>
          <p:cNvSpPr>
            <a:spLocks/>
          </p:cNvSpPr>
          <p:nvPr/>
        </p:nvSpPr>
        <p:spPr bwMode="auto">
          <a:xfrm>
            <a:off x="2813050" y="2273300"/>
            <a:ext cx="804863" cy="374650"/>
          </a:xfrm>
          <a:custGeom>
            <a:avLst/>
            <a:gdLst>
              <a:gd name="T0" fmla="*/ 2147483647 w 507"/>
              <a:gd name="T1" fmla="*/ 2147483647 h 236"/>
              <a:gd name="T2" fmla="*/ 2147483647 w 507"/>
              <a:gd name="T3" fmla="*/ 2147483647 h 236"/>
              <a:gd name="T4" fmla="*/ 2147483647 w 507"/>
              <a:gd name="T5" fmla="*/ 2147483647 h 236"/>
              <a:gd name="T6" fmla="*/ 2147483647 w 507"/>
              <a:gd name="T7" fmla="*/ 2147483647 h 236"/>
              <a:gd name="T8" fmla="*/ 2147483647 w 507"/>
              <a:gd name="T9" fmla="*/ 2147483647 h 236"/>
              <a:gd name="T10" fmla="*/ 2147483647 w 507"/>
              <a:gd name="T11" fmla="*/ 2147483647 h 236"/>
              <a:gd name="T12" fmla="*/ 0 w 507"/>
              <a:gd name="T13" fmla="*/ 2147483647 h 236"/>
              <a:gd name="T14" fmla="*/ 2147483647 w 507"/>
              <a:gd name="T15" fmla="*/ 2147483647 h 236"/>
              <a:gd name="T16" fmla="*/ 2147483647 w 507"/>
              <a:gd name="T17" fmla="*/ 2147483647 h 236"/>
              <a:gd name="T18" fmla="*/ 2147483647 w 507"/>
              <a:gd name="T19" fmla="*/ 2147483647 h 236"/>
              <a:gd name="T20" fmla="*/ 2147483647 w 507"/>
              <a:gd name="T21" fmla="*/ 2147483647 h 236"/>
              <a:gd name="T22" fmla="*/ 2147483647 w 507"/>
              <a:gd name="T23" fmla="*/ 0 h 236"/>
              <a:gd name="T24" fmla="*/ 2147483647 w 507"/>
              <a:gd name="T25" fmla="*/ 2147483647 h 236"/>
              <a:gd name="T26" fmla="*/ 2147483647 w 507"/>
              <a:gd name="T27" fmla="*/ 2147483647 h 236"/>
              <a:gd name="T28" fmla="*/ 2147483647 w 507"/>
              <a:gd name="T29" fmla="*/ 2147483647 h 236"/>
              <a:gd name="T30" fmla="*/ 2147483647 w 507"/>
              <a:gd name="T31" fmla="*/ 2147483647 h 236"/>
              <a:gd name="T32" fmla="*/ 2147483647 w 507"/>
              <a:gd name="T33" fmla="*/ 2147483647 h 236"/>
              <a:gd name="T34" fmla="*/ 2147483647 w 507"/>
              <a:gd name="T35" fmla="*/ 2147483647 h 236"/>
              <a:gd name="T36" fmla="*/ 2147483647 w 507"/>
              <a:gd name="T37" fmla="*/ 2147483647 h 236"/>
              <a:gd name="T38" fmla="*/ 2147483647 w 507"/>
              <a:gd name="T39" fmla="*/ 2147483647 h 236"/>
              <a:gd name="T40" fmla="*/ 2147483647 w 507"/>
              <a:gd name="T41" fmla="*/ 2147483647 h 236"/>
              <a:gd name="T42" fmla="*/ 2147483647 w 507"/>
              <a:gd name="T43" fmla="*/ 2147483647 h 236"/>
              <a:gd name="T44" fmla="*/ 2147483647 w 507"/>
              <a:gd name="T45" fmla="*/ 2147483647 h 236"/>
              <a:gd name="T46" fmla="*/ 2147483647 w 507"/>
              <a:gd name="T47" fmla="*/ 2147483647 h 2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507"/>
              <a:gd name="T73" fmla="*/ 0 h 236"/>
              <a:gd name="T74" fmla="*/ 507 w 507"/>
              <a:gd name="T75" fmla="*/ 236 h 2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507" h="236">
                <a:moveTo>
                  <a:pt x="430" y="235"/>
                </a:moveTo>
                <a:lnTo>
                  <a:pt x="341" y="216"/>
                </a:lnTo>
                <a:lnTo>
                  <a:pt x="234" y="197"/>
                </a:lnTo>
                <a:lnTo>
                  <a:pt x="227" y="228"/>
                </a:lnTo>
                <a:lnTo>
                  <a:pt x="88" y="154"/>
                </a:lnTo>
                <a:lnTo>
                  <a:pt x="12" y="117"/>
                </a:lnTo>
                <a:lnTo>
                  <a:pt x="0" y="49"/>
                </a:lnTo>
                <a:lnTo>
                  <a:pt x="12" y="30"/>
                </a:lnTo>
                <a:lnTo>
                  <a:pt x="44" y="43"/>
                </a:lnTo>
                <a:lnTo>
                  <a:pt x="82" y="37"/>
                </a:lnTo>
                <a:lnTo>
                  <a:pt x="107" y="30"/>
                </a:lnTo>
                <a:lnTo>
                  <a:pt x="120" y="0"/>
                </a:lnTo>
                <a:lnTo>
                  <a:pt x="183" y="49"/>
                </a:lnTo>
                <a:lnTo>
                  <a:pt x="240" y="92"/>
                </a:lnTo>
                <a:lnTo>
                  <a:pt x="341" y="105"/>
                </a:lnTo>
                <a:lnTo>
                  <a:pt x="417" y="123"/>
                </a:lnTo>
                <a:lnTo>
                  <a:pt x="455" y="80"/>
                </a:lnTo>
                <a:lnTo>
                  <a:pt x="474" y="74"/>
                </a:lnTo>
                <a:lnTo>
                  <a:pt x="506" y="105"/>
                </a:lnTo>
                <a:lnTo>
                  <a:pt x="468" y="123"/>
                </a:lnTo>
                <a:lnTo>
                  <a:pt x="449" y="142"/>
                </a:lnTo>
                <a:lnTo>
                  <a:pt x="461" y="191"/>
                </a:lnTo>
                <a:lnTo>
                  <a:pt x="455" y="204"/>
                </a:lnTo>
                <a:lnTo>
                  <a:pt x="430" y="235"/>
                </a:lnTo>
              </a:path>
            </a:pathLst>
          </a:custGeom>
          <a:solidFill>
            <a:srgbClr val="8CEA75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46" name="Freeform 6"/>
          <p:cNvSpPr>
            <a:spLocks/>
          </p:cNvSpPr>
          <p:nvPr/>
        </p:nvSpPr>
        <p:spPr bwMode="auto">
          <a:xfrm>
            <a:off x="3455988" y="2390775"/>
            <a:ext cx="561975" cy="839788"/>
          </a:xfrm>
          <a:custGeom>
            <a:avLst/>
            <a:gdLst>
              <a:gd name="T0" fmla="*/ 2147483647 w 354"/>
              <a:gd name="T1" fmla="*/ 2147483647 h 529"/>
              <a:gd name="T2" fmla="*/ 2147483647 w 354"/>
              <a:gd name="T3" fmla="*/ 2147483647 h 529"/>
              <a:gd name="T4" fmla="*/ 2147483647 w 354"/>
              <a:gd name="T5" fmla="*/ 0 h 529"/>
              <a:gd name="T6" fmla="*/ 2147483647 w 354"/>
              <a:gd name="T7" fmla="*/ 2147483647 h 529"/>
              <a:gd name="T8" fmla="*/ 2147483647 w 354"/>
              <a:gd name="T9" fmla="*/ 2147483647 h 529"/>
              <a:gd name="T10" fmla="*/ 2147483647 w 354"/>
              <a:gd name="T11" fmla="*/ 2147483647 h 529"/>
              <a:gd name="T12" fmla="*/ 2147483647 w 354"/>
              <a:gd name="T13" fmla="*/ 2147483647 h 529"/>
              <a:gd name="T14" fmla="*/ 2147483647 w 354"/>
              <a:gd name="T15" fmla="*/ 2147483647 h 529"/>
              <a:gd name="T16" fmla="*/ 2147483647 w 354"/>
              <a:gd name="T17" fmla="*/ 2147483647 h 529"/>
              <a:gd name="T18" fmla="*/ 2147483647 w 354"/>
              <a:gd name="T19" fmla="*/ 2147483647 h 529"/>
              <a:gd name="T20" fmla="*/ 2147483647 w 354"/>
              <a:gd name="T21" fmla="*/ 2147483647 h 529"/>
              <a:gd name="T22" fmla="*/ 2147483647 w 354"/>
              <a:gd name="T23" fmla="*/ 2147483647 h 529"/>
              <a:gd name="T24" fmla="*/ 2147483647 w 354"/>
              <a:gd name="T25" fmla="*/ 2147483647 h 529"/>
              <a:gd name="T26" fmla="*/ 2147483647 w 354"/>
              <a:gd name="T27" fmla="*/ 2147483647 h 529"/>
              <a:gd name="T28" fmla="*/ 2147483647 w 354"/>
              <a:gd name="T29" fmla="*/ 2147483647 h 529"/>
              <a:gd name="T30" fmla="*/ 2147483647 w 354"/>
              <a:gd name="T31" fmla="*/ 2147483647 h 529"/>
              <a:gd name="T32" fmla="*/ 2147483647 w 354"/>
              <a:gd name="T33" fmla="*/ 2147483647 h 529"/>
              <a:gd name="T34" fmla="*/ 2147483647 w 354"/>
              <a:gd name="T35" fmla="*/ 2147483647 h 529"/>
              <a:gd name="T36" fmla="*/ 2147483647 w 354"/>
              <a:gd name="T37" fmla="*/ 2147483647 h 529"/>
              <a:gd name="T38" fmla="*/ 2147483647 w 354"/>
              <a:gd name="T39" fmla="*/ 2147483647 h 529"/>
              <a:gd name="T40" fmla="*/ 2147483647 w 354"/>
              <a:gd name="T41" fmla="*/ 2147483647 h 529"/>
              <a:gd name="T42" fmla="*/ 2147483647 w 354"/>
              <a:gd name="T43" fmla="*/ 2147483647 h 529"/>
              <a:gd name="T44" fmla="*/ 2147483647 w 354"/>
              <a:gd name="T45" fmla="*/ 2147483647 h 529"/>
              <a:gd name="T46" fmla="*/ 2147483647 w 354"/>
              <a:gd name="T47" fmla="*/ 2147483647 h 529"/>
              <a:gd name="T48" fmla="*/ 2147483647 w 354"/>
              <a:gd name="T49" fmla="*/ 2147483647 h 529"/>
              <a:gd name="T50" fmla="*/ 2147483647 w 354"/>
              <a:gd name="T51" fmla="*/ 2147483647 h 529"/>
              <a:gd name="T52" fmla="*/ 2147483647 w 354"/>
              <a:gd name="T53" fmla="*/ 2147483647 h 529"/>
              <a:gd name="T54" fmla="*/ 2147483647 w 354"/>
              <a:gd name="T55" fmla="*/ 2147483647 h 529"/>
              <a:gd name="T56" fmla="*/ 2147483647 w 354"/>
              <a:gd name="T57" fmla="*/ 2147483647 h 529"/>
              <a:gd name="T58" fmla="*/ 2147483647 w 354"/>
              <a:gd name="T59" fmla="*/ 2147483647 h 529"/>
              <a:gd name="T60" fmla="*/ 2147483647 w 354"/>
              <a:gd name="T61" fmla="*/ 2147483647 h 529"/>
              <a:gd name="T62" fmla="*/ 2147483647 w 354"/>
              <a:gd name="T63" fmla="*/ 2147483647 h 529"/>
              <a:gd name="T64" fmla="*/ 2147483647 w 354"/>
              <a:gd name="T65" fmla="*/ 2147483647 h 529"/>
              <a:gd name="T66" fmla="*/ 2147483647 w 354"/>
              <a:gd name="T67" fmla="*/ 2147483647 h 529"/>
              <a:gd name="T68" fmla="*/ 2147483647 w 354"/>
              <a:gd name="T69" fmla="*/ 2147483647 h 529"/>
              <a:gd name="T70" fmla="*/ 2147483647 w 354"/>
              <a:gd name="T71" fmla="*/ 2147483647 h 529"/>
              <a:gd name="T72" fmla="*/ 2147483647 w 354"/>
              <a:gd name="T73" fmla="*/ 2147483647 h 529"/>
              <a:gd name="T74" fmla="*/ 2147483647 w 354"/>
              <a:gd name="T75" fmla="*/ 2147483647 h 529"/>
              <a:gd name="T76" fmla="*/ 2147483647 w 354"/>
              <a:gd name="T77" fmla="*/ 2147483647 h 529"/>
              <a:gd name="T78" fmla="*/ 2147483647 w 354"/>
              <a:gd name="T79" fmla="*/ 2147483647 h 529"/>
              <a:gd name="T80" fmla="*/ 2147483647 w 354"/>
              <a:gd name="T81" fmla="*/ 2147483647 h 529"/>
              <a:gd name="T82" fmla="*/ 2147483647 w 354"/>
              <a:gd name="T83" fmla="*/ 2147483647 h 529"/>
              <a:gd name="T84" fmla="*/ 2147483647 w 354"/>
              <a:gd name="T85" fmla="*/ 2147483647 h 529"/>
              <a:gd name="T86" fmla="*/ 2147483647 w 354"/>
              <a:gd name="T87" fmla="*/ 2147483647 h 529"/>
              <a:gd name="T88" fmla="*/ 0 w 354"/>
              <a:gd name="T89" fmla="*/ 2147483647 h 529"/>
              <a:gd name="T90" fmla="*/ 2147483647 w 354"/>
              <a:gd name="T91" fmla="*/ 2147483647 h 529"/>
              <a:gd name="T92" fmla="*/ 2147483647 w 354"/>
              <a:gd name="T93" fmla="*/ 2147483647 h 529"/>
              <a:gd name="T94" fmla="*/ 2147483647 w 354"/>
              <a:gd name="T95" fmla="*/ 2147483647 h 529"/>
              <a:gd name="T96" fmla="*/ 2147483647 w 354"/>
              <a:gd name="T97" fmla="*/ 2147483647 h 529"/>
              <a:gd name="T98" fmla="*/ 2147483647 w 354"/>
              <a:gd name="T99" fmla="*/ 2147483647 h 52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354"/>
              <a:gd name="T151" fmla="*/ 0 h 529"/>
              <a:gd name="T152" fmla="*/ 354 w 354"/>
              <a:gd name="T153" fmla="*/ 529 h 52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354" h="529">
                <a:moveTo>
                  <a:pt x="107" y="6"/>
                </a:moveTo>
                <a:lnTo>
                  <a:pt x="151" y="24"/>
                </a:lnTo>
                <a:lnTo>
                  <a:pt x="182" y="0"/>
                </a:lnTo>
                <a:lnTo>
                  <a:pt x="208" y="12"/>
                </a:lnTo>
                <a:lnTo>
                  <a:pt x="264" y="18"/>
                </a:lnTo>
                <a:lnTo>
                  <a:pt x="315" y="67"/>
                </a:lnTo>
                <a:lnTo>
                  <a:pt x="315" y="98"/>
                </a:lnTo>
                <a:lnTo>
                  <a:pt x="283" y="92"/>
                </a:lnTo>
                <a:lnTo>
                  <a:pt x="245" y="110"/>
                </a:lnTo>
                <a:lnTo>
                  <a:pt x="233" y="85"/>
                </a:lnTo>
                <a:lnTo>
                  <a:pt x="226" y="104"/>
                </a:lnTo>
                <a:lnTo>
                  <a:pt x="189" y="98"/>
                </a:lnTo>
                <a:lnTo>
                  <a:pt x="163" y="73"/>
                </a:lnTo>
                <a:lnTo>
                  <a:pt x="132" y="92"/>
                </a:lnTo>
                <a:lnTo>
                  <a:pt x="88" y="116"/>
                </a:lnTo>
                <a:lnTo>
                  <a:pt x="88" y="153"/>
                </a:lnTo>
                <a:lnTo>
                  <a:pt x="107" y="190"/>
                </a:lnTo>
                <a:lnTo>
                  <a:pt x="157" y="208"/>
                </a:lnTo>
                <a:lnTo>
                  <a:pt x="289" y="214"/>
                </a:lnTo>
                <a:lnTo>
                  <a:pt x="296" y="257"/>
                </a:lnTo>
                <a:lnTo>
                  <a:pt x="271" y="282"/>
                </a:lnTo>
                <a:lnTo>
                  <a:pt x="252" y="300"/>
                </a:lnTo>
                <a:lnTo>
                  <a:pt x="208" y="343"/>
                </a:lnTo>
                <a:lnTo>
                  <a:pt x="233" y="374"/>
                </a:lnTo>
                <a:lnTo>
                  <a:pt x="239" y="399"/>
                </a:lnTo>
                <a:lnTo>
                  <a:pt x="258" y="399"/>
                </a:lnTo>
                <a:lnTo>
                  <a:pt x="264" y="349"/>
                </a:lnTo>
                <a:lnTo>
                  <a:pt x="289" y="374"/>
                </a:lnTo>
                <a:lnTo>
                  <a:pt x="289" y="405"/>
                </a:lnTo>
                <a:lnTo>
                  <a:pt x="302" y="423"/>
                </a:lnTo>
                <a:lnTo>
                  <a:pt x="315" y="435"/>
                </a:lnTo>
                <a:lnTo>
                  <a:pt x="321" y="466"/>
                </a:lnTo>
                <a:lnTo>
                  <a:pt x="353" y="478"/>
                </a:lnTo>
                <a:lnTo>
                  <a:pt x="346" y="497"/>
                </a:lnTo>
                <a:lnTo>
                  <a:pt x="289" y="528"/>
                </a:lnTo>
                <a:lnTo>
                  <a:pt x="264" y="478"/>
                </a:lnTo>
                <a:lnTo>
                  <a:pt x="208" y="448"/>
                </a:lnTo>
                <a:lnTo>
                  <a:pt x="170" y="423"/>
                </a:lnTo>
                <a:lnTo>
                  <a:pt x="163" y="380"/>
                </a:lnTo>
                <a:lnTo>
                  <a:pt x="144" y="386"/>
                </a:lnTo>
                <a:lnTo>
                  <a:pt x="119" y="405"/>
                </a:lnTo>
                <a:lnTo>
                  <a:pt x="100" y="374"/>
                </a:lnTo>
                <a:lnTo>
                  <a:pt x="50" y="288"/>
                </a:lnTo>
                <a:lnTo>
                  <a:pt x="18" y="239"/>
                </a:lnTo>
                <a:lnTo>
                  <a:pt x="0" y="178"/>
                </a:lnTo>
                <a:lnTo>
                  <a:pt x="37" y="135"/>
                </a:lnTo>
                <a:lnTo>
                  <a:pt x="69" y="92"/>
                </a:lnTo>
                <a:lnTo>
                  <a:pt x="56" y="42"/>
                </a:lnTo>
                <a:lnTo>
                  <a:pt x="69" y="24"/>
                </a:lnTo>
                <a:lnTo>
                  <a:pt x="107" y="6"/>
                </a:lnTo>
              </a:path>
            </a:pathLst>
          </a:custGeom>
          <a:solidFill>
            <a:srgbClr val="00FF99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47" name="Freeform 7"/>
          <p:cNvSpPr>
            <a:spLocks/>
          </p:cNvSpPr>
          <p:nvPr/>
        </p:nvSpPr>
        <p:spPr bwMode="auto">
          <a:xfrm>
            <a:off x="3597275" y="2214563"/>
            <a:ext cx="892175" cy="939800"/>
          </a:xfrm>
          <a:custGeom>
            <a:avLst/>
            <a:gdLst>
              <a:gd name="T0" fmla="*/ 2147483647 w 562"/>
              <a:gd name="T1" fmla="*/ 2147483647 h 592"/>
              <a:gd name="T2" fmla="*/ 2147483647 w 562"/>
              <a:gd name="T3" fmla="*/ 2147483647 h 592"/>
              <a:gd name="T4" fmla="*/ 2147483647 w 562"/>
              <a:gd name="T5" fmla="*/ 2147483647 h 592"/>
              <a:gd name="T6" fmla="*/ 2147483647 w 562"/>
              <a:gd name="T7" fmla="*/ 2147483647 h 592"/>
              <a:gd name="T8" fmla="*/ 2147483647 w 562"/>
              <a:gd name="T9" fmla="*/ 2147483647 h 592"/>
              <a:gd name="T10" fmla="*/ 2147483647 w 562"/>
              <a:gd name="T11" fmla="*/ 2147483647 h 592"/>
              <a:gd name="T12" fmla="*/ 2147483647 w 562"/>
              <a:gd name="T13" fmla="*/ 2147483647 h 592"/>
              <a:gd name="T14" fmla="*/ 2147483647 w 562"/>
              <a:gd name="T15" fmla="*/ 2147483647 h 592"/>
              <a:gd name="T16" fmla="*/ 2147483647 w 562"/>
              <a:gd name="T17" fmla="*/ 0 h 592"/>
              <a:gd name="T18" fmla="*/ 2147483647 w 562"/>
              <a:gd name="T19" fmla="*/ 2147483647 h 592"/>
              <a:gd name="T20" fmla="*/ 2147483647 w 562"/>
              <a:gd name="T21" fmla="*/ 2147483647 h 592"/>
              <a:gd name="T22" fmla="*/ 2147483647 w 562"/>
              <a:gd name="T23" fmla="*/ 2147483647 h 592"/>
              <a:gd name="T24" fmla="*/ 2147483647 w 562"/>
              <a:gd name="T25" fmla="*/ 2147483647 h 592"/>
              <a:gd name="T26" fmla="*/ 2147483647 w 562"/>
              <a:gd name="T27" fmla="*/ 2147483647 h 592"/>
              <a:gd name="T28" fmla="*/ 2147483647 w 562"/>
              <a:gd name="T29" fmla="*/ 2147483647 h 592"/>
              <a:gd name="T30" fmla="*/ 2147483647 w 562"/>
              <a:gd name="T31" fmla="*/ 2147483647 h 592"/>
              <a:gd name="T32" fmla="*/ 2147483647 w 562"/>
              <a:gd name="T33" fmla="*/ 2147483647 h 592"/>
              <a:gd name="T34" fmla="*/ 2147483647 w 562"/>
              <a:gd name="T35" fmla="*/ 2147483647 h 592"/>
              <a:gd name="T36" fmla="*/ 2147483647 w 562"/>
              <a:gd name="T37" fmla="*/ 2147483647 h 592"/>
              <a:gd name="T38" fmla="*/ 2147483647 w 562"/>
              <a:gd name="T39" fmla="*/ 2147483647 h 592"/>
              <a:gd name="T40" fmla="*/ 2147483647 w 562"/>
              <a:gd name="T41" fmla="*/ 2147483647 h 592"/>
              <a:gd name="T42" fmla="*/ 2147483647 w 562"/>
              <a:gd name="T43" fmla="*/ 2147483647 h 592"/>
              <a:gd name="T44" fmla="*/ 2147483647 w 562"/>
              <a:gd name="T45" fmla="*/ 2147483647 h 592"/>
              <a:gd name="T46" fmla="*/ 2147483647 w 562"/>
              <a:gd name="T47" fmla="*/ 2147483647 h 592"/>
              <a:gd name="T48" fmla="*/ 2147483647 w 562"/>
              <a:gd name="T49" fmla="*/ 2147483647 h 592"/>
              <a:gd name="T50" fmla="*/ 2147483647 w 562"/>
              <a:gd name="T51" fmla="*/ 2147483647 h 592"/>
              <a:gd name="T52" fmla="*/ 2147483647 w 562"/>
              <a:gd name="T53" fmla="*/ 2147483647 h 592"/>
              <a:gd name="T54" fmla="*/ 2147483647 w 562"/>
              <a:gd name="T55" fmla="*/ 2147483647 h 592"/>
              <a:gd name="T56" fmla="*/ 2147483647 w 562"/>
              <a:gd name="T57" fmla="*/ 2147483647 h 592"/>
              <a:gd name="T58" fmla="*/ 2147483647 w 562"/>
              <a:gd name="T59" fmla="*/ 2147483647 h 592"/>
              <a:gd name="T60" fmla="*/ 2147483647 w 562"/>
              <a:gd name="T61" fmla="*/ 2147483647 h 592"/>
              <a:gd name="T62" fmla="*/ 2147483647 w 562"/>
              <a:gd name="T63" fmla="*/ 2147483647 h 592"/>
              <a:gd name="T64" fmla="*/ 2147483647 w 562"/>
              <a:gd name="T65" fmla="*/ 2147483647 h 592"/>
              <a:gd name="T66" fmla="*/ 2147483647 w 562"/>
              <a:gd name="T67" fmla="*/ 2147483647 h 592"/>
              <a:gd name="T68" fmla="*/ 2147483647 w 562"/>
              <a:gd name="T69" fmla="*/ 2147483647 h 592"/>
              <a:gd name="T70" fmla="*/ 2147483647 w 562"/>
              <a:gd name="T71" fmla="*/ 2147483647 h 592"/>
              <a:gd name="T72" fmla="*/ 2147483647 w 562"/>
              <a:gd name="T73" fmla="*/ 2147483647 h 592"/>
              <a:gd name="T74" fmla="*/ 2147483647 w 562"/>
              <a:gd name="T75" fmla="*/ 2147483647 h 592"/>
              <a:gd name="T76" fmla="*/ 2147483647 w 562"/>
              <a:gd name="T77" fmla="*/ 2147483647 h 592"/>
              <a:gd name="T78" fmla="*/ 2147483647 w 562"/>
              <a:gd name="T79" fmla="*/ 2147483647 h 592"/>
              <a:gd name="T80" fmla="*/ 2147483647 w 562"/>
              <a:gd name="T81" fmla="*/ 2147483647 h 592"/>
              <a:gd name="T82" fmla="*/ 2147483647 w 562"/>
              <a:gd name="T83" fmla="*/ 2147483647 h 592"/>
              <a:gd name="T84" fmla="*/ 2147483647 w 562"/>
              <a:gd name="T85" fmla="*/ 2147483647 h 592"/>
              <a:gd name="T86" fmla="*/ 2147483647 w 562"/>
              <a:gd name="T87" fmla="*/ 2147483647 h 592"/>
              <a:gd name="T88" fmla="*/ 2147483647 w 562"/>
              <a:gd name="T89" fmla="*/ 2147483647 h 592"/>
              <a:gd name="T90" fmla="*/ 2147483647 w 562"/>
              <a:gd name="T91" fmla="*/ 2147483647 h 592"/>
              <a:gd name="T92" fmla="*/ 2147483647 w 562"/>
              <a:gd name="T93" fmla="*/ 2147483647 h 592"/>
              <a:gd name="T94" fmla="*/ 2147483647 w 562"/>
              <a:gd name="T95" fmla="*/ 2147483647 h 592"/>
              <a:gd name="T96" fmla="*/ 2147483647 w 562"/>
              <a:gd name="T97" fmla="*/ 2147483647 h 592"/>
              <a:gd name="T98" fmla="*/ 2147483647 w 562"/>
              <a:gd name="T99" fmla="*/ 2147483647 h 592"/>
              <a:gd name="T100" fmla="*/ 2147483647 w 562"/>
              <a:gd name="T101" fmla="*/ 2147483647 h 592"/>
              <a:gd name="T102" fmla="*/ 2147483647 w 562"/>
              <a:gd name="T103" fmla="*/ 2147483647 h 592"/>
              <a:gd name="T104" fmla="*/ 2147483647 w 562"/>
              <a:gd name="T105" fmla="*/ 2147483647 h 592"/>
              <a:gd name="T106" fmla="*/ 0 w 562"/>
              <a:gd name="T107" fmla="*/ 2147483647 h 592"/>
              <a:gd name="T108" fmla="*/ 2147483647 w 562"/>
              <a:gd name="T109" fmla="*/ 2147483647 h 592"/>
              <a:gd name="T110" fmla="*/ 2147483647 w 562"/>
              <a:gd name="T111" fmla="*/ 2147483647 h 592"/>
              <a:gd name="T112" fmla="*/ 2147483647 w 562"/>
              <a:gd name="T113" fmla="*/ 2147483647 h 592"/>
              <a:gd name="T114" fmla="*/ 2147483647 w 562"/>
              <a:gd name="T115" fmla="*/ 2147483647 h 592"/>
              <a:gd name="T116" fmla="*/ 2147483647 w 562"/>
              <a:gd name="T117" fmla="*/ 2147483647 h 592"/>
              <a:gd name="T118" fmla="*/ 2147483647 w 562"/>
              <a:gd name="T119" fmla="*/ 2147483647 h 59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62"/>
              <a:gd name="T181" fmla="*/ 0 h 592"/>
              <a:gd name="T182" fmla="*/ 562 w 562"/>
              <a:gd name="T183" fmla="*/ 592 h 592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62" h="592">
                <a:moveTo>
                  <a:pt x="233" y="203"/>
                </a:moveTo>
                <a:lnTo>
                  <a:pt x="233" y="153"/>
                </a:lnTo>
                <a:lnTo>
                  <a:pt x="258" y="123"/>
                </a:lnTo>
                <a:lnTo>
                  <a:pt x="289" y="67"/>
                </a:lnTo>
                <a:lnTo>
                  <a:pt x="359" y="80"/>
                </a:lnTo>
                <a:lnTo>
                  <a:pt x="371" y="18"/>
                </a:lnTo>
                <a:lnTo>
                  <a:pt x="416" y="43"/>
                </a:lnTo>
                <a:lnTo>
                  <a:pt x="434" y="12"/>
                </a:lnTo>
                <a:lnTo>
                  <a:pt x="453" y="0"/>
                </a:lnTo>
                <a:lnTo>
                  <a:pt x="472" y="24"/>
                </a:lnTo>
                <a:lnTo>
                  <a:pt x="516" y="49"/>
                </a:lnTo>
                <a:lnTo>
                  <a:pt x="504" y="80"/>
                </a:lnTo>
                <a:lnTo>
                  <a:pt x="504" y="98"/>
                </a:lnTo>
                <a:lnTo>
                  <a:pt x="548" y="98"/>
                </a:lnTo>
                <a:lnTo>
                  <a:pt x="561" y="123"/>
                </a:lnTo>
                <a:lnTo>
                  <a:pt x="542" y="172"/>
                </a:lnTo>
                <a:lnTo>
                  <a:pt x="529" y="197"/>
                </a:lnTo>
                <a:lnTo>
                  <a:pt x="510" y="172"/>
                </a:lnTo>
                <a:lnTo>
                  <a:pt x="491" y="178"/>
                </a:lnTo>
                <a:lnTo>
                  <a:pt x="479" y="197"/>
                </a:lnTo>
                <a:lnTo>
                  <a:pt x="466" y="209"/>
                </a:lnTo>
                <a:lnTo>
                  <a:pt x="416" y="221"/>
                </a:lnTo>
                <a:lnTo>
                  <a:pt x="390" y="240"/>
                </a:lnTo>
                <a:lnTo>
                  <a:pt x="390" y="258"/>
                </a:lnTo>
                <a:lnTo>
                  <a:pt x="378" y="289"/>
                </a:lnTo>
                <a:lnTo>
                  <a:pt x="371" y="307"/>
                </a:lnTo>
                <a:lnTo>
                  <a:pt x="359" y="338"/>
                </a:lnTo>
                <a:lnTo>
                  <a:pt x="359" y="375"/>
                </a:lnTo>
                <a:lnTo>
                  <a:pt x="334" y="424"/>
                </a:lnTo>
                <a:lnTo>
                  <a:pt x="308" y="437"/>
                </a:lnTo>
                <a:lnTo>
                  <a:pt x="283" y="418"/>
                </a:lnTo>
                <a:lnTo>
                  <a:pt x="258" y="430"/>
                </a:lnTo>
                <a:lnTo>
                  <a:pt x="264" y="449"/>
                </a:lnTo>
                <a:lnTo>
                  <a:pt x="245" y="467"/>
                </a:lnTo>
                <a:lnTo>
                  <a:pt x="245" y="504"/>
                </a:lnTo>
                <a:lnTo>
                  <a:pt x="245" y="523"/>
                </a:lnTo>
                <a:lnTo>
                  <a:pt x="264" y="560"/>
                </a:lnTo>
                <a:lnTo>
                  <a:pt x="264" y="591"/>
                </a:lnTo>
                <a:lnTo>
                  <a:pt x="252" y="578"/>
                </a:lnTo>
                <a:lnTo>
                  <a:pt x="226" y="560"/>
                </a:lnTo>
                <a:lnTo>
                  <a:pt x="214" y="510"/>
                </a:lnTo>
                <a:lnTo>
                  <a:pt x="208" y="480"/>
                </a:lnTo>
                <a:lnTo>
                  <a:pt x="182" y="461"/>
                </a:lnTo>
                <a:lnTo>
                  <a:pt x="176" y="498"/>
                </a:lnTo>
                <a:lnTo>
                  <a:pt x="151" y="504"/>
                </a:lnTo>
                <a:lnTo>
                  <a:pt x="144" y="486"/>
                </a:lnTo>
                <a:lnTo>
                  <a:pt x="126" y="467"/>
                </a:lnTo>
                <a:lnTo>
                  <a:pt x="138" y="443"/>
                </a:lnTo>
                <a:lnTo>
                  <a:pt x="220" y="381"/>
                </a:lnTo>
                <a:lnTo>
                  <a:pt x="214" y="338"/>
                </a:lnTo>
                <a:lnTo>
                  <a:pt x="138" y="326"/>
                </a:lnTo>
                <a:lnTo>
                  <a:pt x="37" y="301"/>
                </a:lnTo>
                <a:lnTo>
                  <a:pt x="6" y="258"/>
                </a:lnTo>
                <a:lnTo>
                  <a:pt x="0" y="233"/>
                </a:lnTo>
                <a:lnTo>
                  <a:pt x="31" y="197"/>
                </a:lnTo>
                <a:lnTo>
                  <a:pt x="81" y="197"/>
                </a:lnTo>
                <a:lnTo>
                  <a:pt x="119" y="221"/>
                </a:lnTo>
                <a:lnTo>
                  <a:pt x="163" y="227"/>
                </a:lnTo>
                <a:lnTo>
                  <a:pt x="182" y="209"/>
                </a:lnTo>
                <a:lnTo>
                  <a:pt x="233" y="203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48" name="Freeform 8"/>
          <p:cNvSpPr>
            <a:spLocks/>
          </p:cNvSpPr>
          <p:nvPr/>
        </p:nvSpPr>
        <p:spPr bwMode="auto">
          <a:xfrm>
            <a:off x="3897313" y="2292350"/>
            <a:ext cx="963612" cy="2073275"/>
          </a:xfrm>
          <a:custGeom>
            <a:avLst/>
            <a:gdLst>
              <a:gd name="T0" fmla="*/ 2147483647 w 607"/>
              <a:gd name="T1" fmla="*/ 2147483647 h 1306"/>
              <a:gd name="T2" fmla="*/ 2147483647 w 607"/>
              <a:gd name="T3" fmla="*/ 2147483647 h 1306"/>
              <a:gd name="T4" fmla="*/ 2147483647 w 607"/>
              <a:gd name="T5" fmla="*/ 2147483647 h 1306"/>
              <a:gd name="T6" fmla="*/ 2147483647 w 607"/>
              <a:gd name="T7" fmla="*/ 2147483647 h 1306"/>
              <a:gd name="T8" fmla="*/ 2147483647 w 607"/>
              <a:gd name="T9" fmla="*/ 2147483647 h 1306"/>
              <a:gd name="T10" fmla="*/ 2147483647 w 607"/>
              <a:gd name="T11" fmla="*/ 2147483647 h 1306"/>
              <a:gd name="T12" fmla="*/ 2147483647 w 607"/>
              <a:gd name="T13" fmla="*/ 2147483647 h 1306"/>
              <a:gd name="T14" fmla="*/ 2147483647 w 607"/>
              <a:gd name="T15" fmla="*/ 2147483647 h 1306"/>
              <a:gd name="T16" fmla="*/ 2147483647 w 607"/>
              <a:gd name="T17" fmla="*/ 2147483647 h 1306"/>
              <a:gd name="T18" fmla="*/ 2147483647 w 607"/>
              <a:gd name="T19" fmla="*/ 2147483647 h 1306"/>
              <a:gd name="T20" fmla="*/ 2147483647 w 607"/>
              <a:gd name="T21" fmla="*/ 2147483647 h 1306"/>
              <a:gd name="T22" fmla="*/ 2147483647 w 607"/>
              <a:gd name="T23" fmla="*/ 2147483647 h 1306"/>
              <a:gd name="T24" fmla="*/ 2147483647 w 607"/>
              <a:gd name="T25" fmla="*/ 2147483647 h 1306"/>
              <a:gd name="T26" fmla="*/ 2147483647 w 607"/>
              <a:gd name="T27" fmla="*/ 2147483647 h 1306"/>
              <a:gd name="T28" fmla="*/ 2147483647 w 607"/>
              <a:gd name="T29" fmla="*/ 2147483647 h 1306"/>
              <a:gd name="T30" fmla="*/ 2147483647 w 607"/>
              <a:gd name="T31" fmla="*/ 2147483647 h 1306"/>
              <a:gd name="T32" fmla="*/ 2147483647 w 607"/>
              <a:gd name="T33" fmla="*/ 2147483647 h 1306"/>
              <a:gd name="T34" fmla="*/ 2147483647 w 607"/>
              <a:gd name="T35" fmla="*/ 2147483647 h 1306"/>
              <a:gd name="T36" fmla="*/ 2147483647 w 607"/>
              <a:gd name="T37" fmla="*/ 2147483647 h 1306"/>
              <a:gd name="T38" fmla="*/ 2147483647 w 607"/>
              <a:gd name="T39" fmla="*/ 2147483647 h 1306"/>
              <a:gd name="T40" fmla="*/ 2147483647 w 607"/>
              <a:gd name="T41" fmla="*/ 2147483647 h 1306"/>
              <a:gd name="T42" fmla="*/ 2147483647 w 607"/>
              <a:gd name="T43" fmla="*/ 2147483647 h 1306"/>
              <a:gd name="T44" fmla="*/ 2147483647 w 607"/>
              <a:gd name="T45" fmla="*/ 2147483647 h 1306"/>
              <a:gd name="T46" fmla="*/ 2147483647 w 607"/>
              <a:gd name="T47" fmla="*/ 2147483647 h 1306"/>
              <a:gd name="T48" fmla="*/ 2147483647 w 607"/>
              <a:gd name="T49" fmla="*/ 2147483647 h 1306"/>
              <a:gd name="T50" fmla="*/ 2147483647 w 607"/>
              <a:gd name="T51" fmla="*/ 2147483647 h 1306"/>
              <a:gd name="T52" fmla="*/ 2147483647 w 607"/>
              <a:gd name="T53" fmla="*/ 2147483647 h 1306"/>
              <a:gd name="T54" fmla="*/ 2147483647 w 607"/>
              <a:gd name="T55" fmla="*/ 2147483647 h 1306"/>
              <a:gd name="T56" fmla="*/ 2147483647 w 607"/>
              <a:gd name="T57" fmla="*/ 2147483647 h 1306"/>
              <a:gd name="T58" fmla="*/ 2147483647 w 607"/>
              <a:gd name="T59" fmla="*/ 2147483647 h 1306"/>
              <a:gd name="T60" fmla="*/ 2147483647 w 607"/>
              <a:gd name="T61" fmla="*/ 2147483647 h 1306"/>
              <a:gd name="T62" fmla="*/ 2147483647 w 607"/>
              <a:gd name="T63" fmla="*/ 2147483647 h 1306"/>
              <a:gd name="T64" fmla="*/ 2147483647 w 607"/>
              <a:gd name="T65" fmla="*/ 2147483647 h 1306"/>
              <a:gd name="T66" fmla="*/ 2147483647 w 607"/>
              <a:gd name="T67" fmla="*/ 2147483647 h 1306"/>
              <a:gd name="T68" fmla="*/ 2147483647 w 607"/>
              <a:gd name="T69" fmla="*/ 2147483647 h 1306"/>
              <a:gd name="T70" fmla="*/ 2147483647 w 607"/>
              <a:gd name="T71" fmla="*/ 0 h 1306"/>
              <a:gd name="T72" fmla="*/ 2147483647 w 607"/>
              <a:gd name="T73" fmla="*/ 2147483647 h 1306"/>
              <a:gd name="T74" fmla="*/ 2147483647 w 607"/>
              <a:gd name="T75" fmla="*/ 2147483647 h 1306"/>
              <a:gd name="T76" fmla="*/ 2147483647 w 607"/>
              <a:gd name="T77" fmla="*/ 2147483647 h 1306"/>
              <a:gd name="T78" fmla="*/ 2147483647 w 607"/>
              <a:gd name="T79" fmla="*/ 2147483647 h 1306"/>
              <a:gd name="T80" fmla="*/ 2147483647 w 607"/>
              <a:gd name="T81" fmla="*/ 2147483647 h 1306"/>
              <a:gd name="T82" fmla="*/ 2147483647 w 607"/>
              <a:gd name="T83" fmla="*/ 2147483647 h 1306"/>
              <a:gd name="T84" fmla="*/ 2147483647 w 607"/>
              <a:gd name="T85" fmla="*/ 2147483647 h 1306"/>
              <a:gd name="T86" fmla="*/ 2147483647 w 607"/>
              <a:gd name="T87" fmla="*/ 2147483647 h 1306"/>
              <a:gd name="T88" fmla="*/ 2147483647 w 607"/>
              <a:gd name="T89" fmla="*/ 2147483647 h 1306"/>
              <a:gd name="T90" fmla="*/ 2147483647 w 607"/>
              <a:gd name="T91" fmla="*/ 2147483647 h 1306"/>
              <a:gd name="T92" fmla="*/ 2147483647 w 607"/>
              <a:gd name="T93" fmla="*/ 2147483647 h 1306"/>
              <a:gd name="T94" fmla="*/ 2147483647 w 607"/>
              <a:gd name="T95" fmla="*/ 2147483647 h 1306"/>
              <a:gd name="T96" fmla="*/ 2147483647 w 607"/>
              <a:gd name="T97" fmla="*/ 2147483647 h 1306"/>
              <a:gd name="T98" fmla="*/ 0 w 607"/>
              <a:gd name="T99" fmla="*/ 2147483647 h 130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607"/>
              <a:gd name="T151" fmla="*/ 0 h 1306"/>
              <a:gd name="T152" fmla="*/ 607 w 607"/>
              <a:gd name="T153" fmla="*/ 1306 h 130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607" h="1306">
                <a:moveTo>
                  <a:pt x="0" y="590"/>
                </a:moveTo>
                <a:lnTo>
                  <a:pt x="25" y="646"/>
                </a:lnTo>
                <a:lnTo>
                  <a:pt x="50" y="683"/>
                </a:lnTo>
                <a:lnTo>
                  <a:pt x="101" y="677"/>
                </a:lnTo>
                <a:lnTo>
                  <a:pt x="113" y="732"/>
                </a:lnTo>
                <a:lnTo>
                  <a:pt x="151" y="757"/>
                </a:lnTo>
                <a:lnTo>
                  <a:pt x="157" y="800"/>
                </a:lnTo>
                <a:lnTo>
                  <a:pt x="189" y="837"/>
                </a:lnTo>
                <a:lnTo>
                  <a:pt x="176" y="880"/>
                </a:lnTo>
                <a:lnTo>
                  <a:pt x="151" y="904"/>
                </a:lnTo>
                <a:lnTo>
                  <a:pt x="145" y="947"/>
                </a:lnTo>
                <a:lnTo>
                  <a:pt x="138" y="991"/>
                </a:lnTo>
                <a:lnTo>
                  <a:pt x="164" y="991"/>
                </a:lnTo>
                <a:lnTo>
                  <a:pt x="170" y="960"/>
                </a:lnTo>
                <a:lnTo>
                  <a:pt x="252" y="978"/>
                </a:lnTo>
                <a:lnTo>
                  <a:pt x="296" y="935"/>
                </a:lnTo>
                <a:lnTo>
                  <a:pt x="315" y="904"/>
                </a:lnTo>
                <a:lnTo>
                  <a:pt x="321" y="855"/>
                </a:lnTo>
                <a:lnTo>
                  <a:pt x="353" y="904"/>
                </a:lnTo>
                <a:lnTo>
                  <a:pt x="353" y="954"/>
                </a:lnTo>
                <a:lnTo>
                  <a:pt x="359" y="1009"/>
                </a:lnTo>
                <a:lnTo>
                  <a:pt x="378" y="1052"/>
                </a:lnTo>
                <a:lnTo>
                  <a:pt x="385" y="1095"/>
                </a:lnTo>
                <a:lnTo>
                  <a:pt x="391" y="1138"/>
                </a:lnTo>
                <a:lnTo>
                  <a:pt x="416" y="1188"/>
                </a:lnTo>
                <a:lnTo>
                  <a:pt x="454" y="1243"/>
                </a:lnTo>
                <a:lnTo>
                  <a:pt x="460" y="1305"/>
                </a:lnTo>
                <a:lnTo>
                  <a:pt x="473" y="1305"/>
                </a:lnTo>
                <a:lnTo>
                  <a:pt x="479" y="1231"/>
                </a:lnTo>
                <a:lnTo>
                  <a:pt x="479" y="1169"/>
                </a:lnTo>
                <a:lnTo>
                  <a:pt x="467" y="1108"/>
                </a:lnTo>
                <a:lnTo>
                  <a:pt x="441" y="1071"/>
                </a:lnTo>
                <a:lnTo>
                  <a:pt x="416" y="1052"/>
                </a:lnTo>
                <a:lnTo>
                  <a:pt x="416" y="1015"/>
                </a:lnTo>
                <a:lnTo>
                  <a:pt x="429" y="978"/>
                </a:lnTo>
                <a:lnTo>
                  <a:pt x="422" y="923"/>
                </a:lnTo>
                <a:lnTo>
                  <a:pt x="404" y="886"/>
                </a:lnTo>
                <a:lnTo>
                  <a:pt x="397" y="861"/>
                </a:lnTo>
                <a:lnTo>
                  <a:pt x="359" y="824"/>
                </a:lnTo>
                <a:lnTo>
                  <a:pt x="347" y="787"/>
                </a:lnTo>
                <a:lnTo>
                  <a:pt x="366" y="781"/>
                </a:lnTo>
                <a:lnTo>
                  <a:pt x="366" y="732"/>
                </a:lnTo>
                <a:lnTo>
                  <a:pt x="378" y="677"/>
                </a:lnTo>
                <a:lnTo>
                  <a:pt x="404" y="683"/>
                </a:lnTo>
                <a:lnTo>
                  <a:pt x="448" y="707"/>
                </a:lnTo>
                <a:lnTo>
                  <a:pt x="467" y="658"/>
                </a:lnTo>
                <a:lnTo>
                  <a:pt x="492" y="658"/>
                </a:lnTo>
                <a:lnTo>
                  <a:pt x="517" y="683"/>
                </a:lnTo>
                <a:lnTo>
                  <a:pt x="523" y="640"/>
                </a:lnTo>
                <a:lnTo>
                  <a:pt x="542" y="621"/>
                </a:lnTo>
                <a:lnTo>
                  <a:pt x="593" y="578"/>
                </a:lnTo>
                <a:lnTo>
                  <a:pt x="606" y="560"/>
                </a:lnTo>
                <a:lnTo>
                  <a:pt x="574" y="523"/>
                </a:lnTo>
                <a:lnTo>
                  <a:pt x="568" y="492"/>
                </a:lnTo>
                <a:lnTo>
                  <a:pt x="536" y="486"/>
                </a:lnTo>
                <a:lnTo>
                  <a:pt x="511" y="473"/>
                </a:lnTo>
                <a:lnTo>
                  <a:pt x="479" y="461"/>
                </a:lnTo>
                <a:lnTo>
                  <a:pt x="454" y="449"/>
                </a:lnTo>
                <a:lnTo>
                  <a:pt x="486" y="418"/>
                </a:lnTo>
                <a:lnTo>
                  <a:pt x="467" y="375"/>
                </a:lnTo>
                <a:lnTo>
                  <a:pt x="473" y="307"/>
                </a:lnTo>
                <a:lnTo>
                  <a:pt x="454" y="301"/>
                </a:lnTo>
                <a:lnTo>
                  <a:pt x="435" y="320"/>
                </a:lnTo>
                <a:lnTo>
                  <a:pt x="410" y="332"/>
                </a:lnTo>
                <a:lnTo>
                  <a:pt x="397" y="307"/>
                </a:lnTo>
                <a:lnTo>
                  <a:pt x="422" y="233"/>
                </a:lnTo>
                <a:lnTo>
                  <a:pt x="473" y="153"/>
                </a:lnTo>
                <a:lnTo>
                  <a:pt x="460" y="98"/>
                </a:lnTo>
                <a:lnTo>
                  <a:pt x="460" y="49"/>
                </a:lnTo>
                <a:lnTo>
                  <a:pt x="435" y="30"/>
                </a:lnTo>
                <a:lnTo>
                  <a:pt x="410" y="12"/>
                </a:lnTo>
                <a:lnTo>
                  <a:pt x="378" y="0"/>
                </a:lnTo>
                <a:lnTo>
                  <a:pt x="353" y="30"/>
                </a:lnTo>
                <a:lnTo>
                  <a:pt x="372" y="43"/>
                </a:lnTo>
                <a:lnTo>
                  <a:pt x="366" y="86"/>
                </a:lnTo>
                <a:lnTo>
                  <a:pt x="347" y="123"/>
                </a:lnTo>
                <a:lnTo>
                  <a:pt x="347" y="160"/>
                </a:lnTo>
                <a:lnTo>
                  <a:pt x="321" y="141"/>
                </a:lnTo>
                <a:lnTo>
                  <a:pt x="303" y="129"/>
                </a:lnTo>
                <a:lnTo>
                  <a:pt x="284" y="147"/>
                </a:lnTo>
                <a:lnTo>
                  <a:pt x="252" y="166"/>
                </a:lnTo>
                <a:lnTo>
                  <a:pt x="214" y="172"/>
                </a:lnTo>
                <a:lnTo>
                  <a:pt x="195" y="190"/>
                </a:lnTo>
                <a:lnTo>
                  <a:pt x="183" y="240"/>
                </a:lnTo>
                <a:lnTo>
                  <a:pt x="176" y="258"/>
                </a:lnTo>
                <a:lnTo>
                  <a:pt x="170" y="277"/>
                </a:lnTo>
                <a:lnTo>
                  <a:pt x="170" y="332"/>
                </a:lnTo>
                <a:lnTo>
                  <a:pt x="138" y="381"/>
                </a:lnTo>
                <a:lnTo>
                  <a:pt x="126" y="387"/>
                </a:lnTo>
                <a:lnTo>
                  <a:pt x="94" y="369"/>
                </a:lnTo>
                <a:lnTo>
                  <a:pt x="69" y="375"/>
                </a:lnTo>
                <a:lnTo>
                  <a:pt x="69" y="393"/>
                </a:lnTo>
                <a:lnTo>
                  <a:pt x="75" y="418"/>
                </a:lnTo>
                <a:lnTo>
                  <a:pt x="50" y="437"/>
                </a:lnTo>
                <a:lnTo>
                  <a:pt x="56" y="473"/>
                </a:lnTo>
                <a:lnTo>
                  <a:pt x="75" y="504"/>
                </a:lnTo>
                <a:lnTo>
                  <a:pt x="88" y="529"/>
                </a:lnTo>
                <a:lnTo>
                  <a:pt x="69" y="547"/>
                </a:lnTo>
                <a:lnTo>
                  <a:pt x="44" y="572"/>
                </a:lnTo>
                <a:lnTo>
                  <a:pt x="0" y="590"/>
                </a:lnTo>
              </a:path>
            </a:pathLst>
          </a:custGeom>
          <a:solidFill>
            <a:srgbClr val="CCFF33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49" name="Freeform 9"/>
          <p:cNvSpPr>
            <a:spLocks/>
          </p:cNvSpPr>
          <p:nvPr/>
        </p:nvSpPr>
        <p:spPr bwMode="auto">
          <a:xfrm>
            <a:off x="2489200" y="4498975"/>
            <a:ext cx="265113" cy="469900"/>
          </a:xfrm>
          <a:custGeom>
            <a:avLst/>
            <a:gdLst>
              <a:gd name="T0" fmla="*/ 2147483647 w 167"/>
              <a:gd name="T1" fmla="*/ 2147483647 h 296"/>
              <a:gd name="T2" fmla="*/ 2147483647 w 167"/>
              <a:gd name="T3" fmla="*/ 0 h 296"/>
              <a:gd name="T4" fmla="*/ 2147483647 w 167"/>
              <a:gd name="T5" fmla="*/ 2147483647 h 296"/>
              <a:gd name="T6" fmla="*/ 2147483647 w 167"/>
              <a:gd name="T7" fmla="*/ 2147483647 h 296"/>
              <a:gd name="T8" fmla="*/ 2147483647 w 167"/>
              <a:gd name="T9" fmla="*/ 2147483647 h 296"/>
              <a:gd name="T10" fmla="*/ 2147483647 w 167"/>
              <a:gd name="T11" fmla="*/ 2147483647 h 296"/>
              <a:gd name="T12" fmla="*/ 2147483647 w 167"/>
              <a:gd name="T13" fmla="*/ 2147483647 h 296"/>
              <a:gd name="T14" fmla="*/ 2147483647 w 167"/>
              <a:gd name="T15" fmla="*/ 2147483647 h 296"/>
              <a:gd name="T16" fmla="*/ 2147483647 w 167"/>
              <a:gd name="T17" fmla="*/ 2147483647 h 296"/>
              <a:gd name="T18" fmla="*/ 2147483647 w 167"/>
              <a:gd name="T19" fmla="*/ 2147483647 h 296"/>
              <a:gd name="T20" fmla="*/ 2147483647 w 167"/>
              <a:gd name="T21" fmla="*/ 2147483647 h 296"/>
              <a:gd name="T22" fmla="*/ 2147483647 w 167"/>
              <a:gd name="T23" fmla="*/ 2147483647 h 296"/>
              <a:gd name="T24" fmla="*/ 2147483647 w 167"/>
              <a:gd name="T25" fmla="*/ 2147483647 h 296"/>
              <a:gd name="T26" fmla="*/ 2147483647 w 167"/>
              <a:gd name="T27" fmla="*/ 2147483647 h 296"/>
              <a:gd name="T28" fmla="*/ 2147483647 w 167"/>
              <a:gd name="T29" fmla="*/ 2147483647 h 296"/>
              <a:gd name="T30" fmla="*/ 2147483647 w 167"/>
              <a:gd name="T31" fmla="*/ 2147483647 h 296"/>
              <a:gd name="T32" fmla="*/ 0 w 167"/>
              <a:gd name="T33" fmla="*/ 2147483647 h 296"/>
              <a:gd name="T34" fmla="*/ 2147483647 w 167"/>
              <a:gd name="T35" fmla="*/ 2147483647 h 296"/>
              <a:gd name="T36" fmla="*/ 2147483647 w 167"/>
              <a:gd name="T37" fmla="*/ 2147483647 h 296"/>
              <a:gd name="T38" fmla="*/ 2147483647 w 167"/>
              <a:gd name="T39" fmla="*/ 2147483647 h 29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67"/>
              <a:gd name="T61" fmla="*/ 0 h 296"/>
              <a:gd name="T62" fmla="*/ 167 w 167"/>
              <a:gd name="T63" fmla="*/ 296 h 29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67" h="296">
                <a:moveTo>
                  <a:pt x="19" y="6"/>
                </a:moveTo>
                <a:lnTo>
                  <a:pt x="63" y="0"/>
                </a:lnTo>
                <a:lnTo>
                  <a:pt x="70" y="36"/>
                </a:lnTo>
                <a:lnTo>
                  <a:pt x="95" y="43"/>
                </a:lnTo>
                <a:lnTo>
                  <a:pt x="108" y="61"/>
                </a:lnTo>
                <a:lnTo>
                  <a:pt x="134" y="92"/>
                </a:lnTo>
                <a:lnTo>
                  <a:pt x="140" y="147"/>
                </a:lnTo>
                <a:lnTo>
                  <a:pt x="153" y="172"/>
                </a:lnTo>
                <a:lnTo>
                  <a:pt x="153" y="208"/>
                </a:lnTo>
                <a:lnTo>
                  <a:pt x="166" y="239"/>
                </a:lnTo>
                <a:lnTo>
                  <a:pt x="102" y="270"/>
                </a:lnTo>
                <a:lnTo>
                  <a:pt x="95" y="282"/>
                </a:lnTo>
                <a:lnTo>
                  <a:pt x="63" y="295"/>
                </a:lnTo>
                <a:lnTo>
                  <a:pt x="31" y="245"/>
                </a:lnTo>
                <a:lnTo>
                  <a:pt x="19" y="227"/>
                </a:lnTo>
                <a:lnTo>
                  <a:pt x="12" y="208"/>
                </a:lnTo>
                <a:lnTo>
                  <a:pt x="0" y="159"/>
                </a:lnTo>
                <a:lnTo>
                  <a:pt x="25" y="55"/>
                </a:lnTo>
                <a:lnTo>
                  <a:pt x="38" y="30"/>
                </a:lnTo>
                <a:lnTo>
                  <a:pt x="19" y="6"/>
                </a:lnTo>
              </a:path>
            </a:pathLst>
          </a:custGeom>
          <a:solidFill>
            <a:srgbClr val="CCCC00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50" name="Freeform 10"/>
          <p:cNvSpPr>
            <a:spLocks/>
          </p:cNvSpPr>
          <p:nvPr/>
        </p:nvSpPr>
        <p:spPr bwMode="auto">
          <a:xfrm>
            <a:off x="4430713" y="3278188"/>
            <a:ext cx="942975" cy="1806575"/>
          </a:xfrm>
          <a:custGeom>
            <a:avLst/>
            <a:gdLst>
              <a:gd name="T0" fmla="*/ 2147483647 w 594"/>
              <a:gd name="T1" fmla="*/ 2147483647 h 1138"/>
              <a:gd name="T2" fmla="*/ 2147483647 w 594"/>
              <a:gd name="T3" fmla="*/ 2147483647 h 1138"/>
              <a:gd name="T4" fmla="*/ 2147483647 w 594"/>
              <a:gd name="T5" fmla="*/ 2147483647 h 1138"/>
              <a:gd name="T6" fmla="*/ 2147483647 w 594"/>
              <a:gd name="T7" fmla="*/ 2147483647 h 1138"/>
              <a:gd name="T8" fmla="*/ 2147483647 w 594"/>
              <a:gd name="T9" fmla="*/ 2147483647 h 1138"/>
              <a:gd name="T10" fmla="*/ 2147483647 w 594"/>
              <a:gd name="T11" fmla="*/ 2147483647 h 1138"/>
              <a:gd name="T12" fmla="*/ 2147483647 w 594"/>
              <a:gd name="T13" fmla="*/ 2147483647 h 1138"/>
              <a:gd name="T14" fmla="*/ 2147483647 w 594"/>
              <a:gd name="T15" fmla="*/ 2147483647 h 1138"/>
              <a:gd name="T16" fmla="*/ 2147483647 w 594"/>
              <a:gd name="T17" fmla="*/ 2147483647 h 1138"/>
              <a:gd name="T18" fmla="*/ 2147483647 w 594"/>
              <a:gd name="T19" fmla="*/ 2147483647 h 1138"/>
              <a:gd name="T20" fmla="*/ 2147483647 w 594"/>
              <a:gd name="T21" fmla="*/ 2147483647 h 1138"/>
              <a:gd name="T22" fmla="*/ 2147483647 w 594"/>
              <a:gd name="T23" fmla="*/ 2147483647 h 1138"/>
              <a:gd name="T24" fmla="*/ 2147483647 w 594"/>
              <a:gd name="T25" fmla="*/ 2147483647 h 1138"/>
              <a:gd name="T26" fmla="*/ 2147483647 w 594"/>
              <a:gd name="T27" fmla="*/ 2147483647 h 1138"/>
              <a:gd name="T28" fmla="*/ 2147483647 w 594"/>
              <a:gd name="T29" fmla="*/ 2147483647 h 1138"/>
              <a:gd name="T30" fmla="*/ 2147483647 w 594"/>
              <a:gd name="T31" fmla="*/ 2147483647 h 1138"/>
              <a:gd name="T32" fmla="*/ 2147483647 w 594"/>
              <a:gd name="T33" fmla="*/ 2147483647 h 1138"/>
              <a:gd name="T34" fmla="*/ 2147483647 w 594"/>
              <a:gd name="T35" fmla="*/ 2147483647 h 1138"/>
              <a:gd name="T36" fmla="*/ 2147483647 w 594"/>
              <a:gd name="T37" fmla="*/ 2147483647 h 1138"/>
              <a:gd name="T38" fmla="*/ 2147483647 w 594"/>
              <a:gd name="T39" fmla="*/ 2147483647 h 1138"/>
              <a:gd name="T40" fmla="*/ 2147483647 w 594"/>
              <a:gd name="T41" fmla="*/ 2147483647 h 1138"/>
              <a:gd name="T42" fmla="*/ 2147483647 w 594"/>
              <a:gd name="T43" fmla="*/ 2147483647 h 1138"/>
              <a:gd name="T44" fmla="*/ 2147483647 w 594"/>
              <a:gd name="T45" fmla="*/ 2147483647 h 1138"/>
              <a:gd name="T46" fmla="*/ 2147483647 w 594"/>
              <a:gd name="T47" fmla="*/ 2147483647 h 1138"/>
              <a:gd name="T48" fmla="*/ 2147483647 w 594"/>
              <a:gd name="T49" fmla="*/ 2147483647 h 1138"/>
              <a:gd name="T50" fmla="*/ 2147483647 w 594"/>
              <a:gd name="T51" fmla="*/ 2147483647 h 1138"/>
              <a:gd name="T52" fmla="*/ 2147483647 w 594"/>
              <a:gd name="T53" fmla="*/ 2147483647 h 1138"/>
              <a:gd name="T54" fmla="*/ 2147483647 w 594"/>
              <a:gd name="T55" fmla="*/ 2147483647 h 1138"/>
              <a:gd name="T56" fmla="*/ 2147483647 w 594"/>
              <a:gd name="T57" fmla="*/ 2147483647 h 1138"/>
              <a:gd name="T58" fmla="*/ 2147483647 w 594"/>
              <a:gd name="T59" fmla="*/ 2147483647 h 1138"/>
              <a:gd name="T60" fmla="*/ 2147483647 w 594"/>
              <a:gd name="T61" fmla="*/ 2147483647 h 1138"/>
              <a:gd name="T62" fmla="*/ 2147483647 w 594"/>
              <a:gd name="T63" fmla="*/ 2147483647 h 1138"/>
              <a:gd name="T64" fmla="*/ 2147483647 w 594"/>
              <a:gd name="T65" fmla="*/ 2147483647 h 1138"/>
              <a:gd name="T66" fmla="*/ 2147483647 w 594"/>
              <a:gd name="T67" fmla="*/ 2147483647 h 1138"/>
              <a:gd name="T68" fmla="*/ 2147483647 w 594"/>
              <a:gd name="T69" fmla="*/ 2147483647 h 1138"/>
              <a:gd name="T70" fmla="*/ 2147483647 w 594"/>
              <a:gd name="T71" fmla="*/ 2147483647 h 1138"/>
              <a:gd name="T72" fmla="*/ 2147483647 w 594"/>
              <a:gd name="T73" fmla="*/ 2147483647 h 1138"/>
              <a:gd name="T74" fmla="*/ 2147483647 w 594"/>
              <a:gd name="T75" fmla="*/ 2147483647 h 1138"/>
              <a:gd name="T76" fmla="*/ 2147483647 w 594"/>
              <a:gd name="T77" fmla="*/ 2147483647 h 1138"/>
              <a:gd name="T78" fmla="*/ 2147483647 w 594"/>
              <a:gd name="T79" fmla="*/ 2147483647 h 1138"/>
              <a:gd name="T80" fmla="*/ 2147483647 w 594"/>
              <a:gd name="T81" fmla="*/ 2147483647 h 1138"/>
              <a:gd name="T82" fmla="*/ 2147483647 w 594"/>
              <a:gd name="T83" fmla="*/ 2147483647 h 1138"/>
              <a:gd name="T84" fmla="*/ 2147483647 w 594"/>
              <a:gd name="T85" fmla="*/ 2147483647 h 1138"/>
              <a:gd name="T86" fmla="*/ 2147483647 w 594"/>
              <a:gd name="T87" fmla="*/ 2147483647 h 1138"/>
              <a:gd name="T88" fmla="*/ 2147483647 w 594"/>
              <a:gd name="T89" fmla="*/ 2147483647 h 1138"/>
              <a:gd name="T90" fmla="*/ 2147483647 w 594"/>
              <a:gd name="T91" fmla="*/ 2147483647 h 1138"/>
              <a:gd name="T92" fmla="*/ 2147483647 w 594"/>
              <a:gd name="T93" fmla="*/ 0 h 113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594"/>
              <a:gd name="T142" fmla="*/ 0 h 1138"/>
              <a:gd name="T143" fmla="*/ 594 w 594"/>
              <a:gd name="T144" fmla="*/ 1138 h 113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594" h="1138">
                <a:moveTo>
                  <a:pt x="201" y="0"/>
                </a:moveTo>
                <a:lnTo>
                  <a:pt x="182" y="49"/>
                </a:lnTo>
                <a:lnTo>
                  <a:pt x="164" y="49"/>
                </a:lnTo>
                <a:lnTo>
                  <a:pt x="145" y="30"/>
                </a:lnTo>
                <a:lnTo>
                  <a:pt x="126" y="49"/>
                </a:lnTo>
                <a:lnTo>
                  <a:pt x="113" y="79"/>
                </a:lnTo>
                <a:lnTo>
                  <a:pt x="88" y="73"/>
                </a:lnTo>
                <a:lnTo>
                  <a:pt x="63" y="49"/>
                </a:lnTo>
                <a:lnTo>
                  <a:pt x="37" y="55"/>
                </a:lnTo>
                <a:lnTo>
                  <a:pt x="31" y="92"/>
                </a:lnTo>
                <a:lnTo>
                  <a:pt x="31" y="135"/>
                </a:lnTo>
                <a:lnTo>
                  <a:pt x="18" y="153"/>
                </a:lnTo>
                <a:lnTo>
                  <a:pt x="0" y="184"/>
                </a:lnTo>
                <a:lnTo>
                  <a:pt x="44" y="221"/>
                </a:lnTo>
                <a:lnTo>
                  <a:pt x="75" y="264"/>
                </a:lnTo>
                <a:lnTo>
                  <a:pt x="88" y="307"/>
                </a:lnTo>
                <a:lnTo>
                  <a:pt x="88" y="368"/>
                </a:lnTo>
                <a:lnTo>
                  <a:pt x="75" y="424"/>
                </a:lnTo>
                <a:lnTo>
                  <a:pt x="113" y="454"/>
                </a:lnTo>
                <a:lnTo>
                  <a:pt x="138" y="528"/>
                </a:lnTo>
                <a:lnTo>
                  <a:pt x="138" y="626"/>
                </a:lnTo>
                <a:lnTo>
                  <a:pt x="119" y="706"/>
                </a:lnTo>
                <a:lnTo>
                  <a:pt x="113" y="811"/>
                </a:lnTo>
                <a:lnTo>
                  <a:pt x="94" y="878"/>
                </a:lnTo>
                <a:lnTo>
                  <a:pt x="119" y="921"/>
                </a:lnTo>
                <a:lnTo>
                  <a:pt x="151" y="921"/>
                </a:lnTo>
                <a:lnTo>
                  <a:pt x="151" y="964"/>
                </a:lnTo>
                <a:lnTo>
                  <a:pt x="176" y="977"/>
                </a:lnTo>
                <a:lnTo>
                  <a:pt x="233" y="1014"/>
                </a:lnTo>
                <a:lnTo>
                  <a:pt x="258" y="1050"/>
                </a:lnTo>
                <a:lnTo>
                  <a:pt x="239" y="1087"/>
                </a:lnTo>
                <a:lnTo>
                  <a:pt x="277" y="1100"/>
                </a:lnTo>
                <a:lnTo>
                  <a:pt x="290" y="1118"/>
                </a:lnTo>
                <a:lnTo>
                  <a:pt x="321" y="1118"/>
                </a:lnTo>
                <a:lnTo>
                  <a:pt x="359" y="1137"/>
                </a:lnTo>
                <a:lnTo>
                  <a:pt x="410" y="1118"/>
                </a:lnTo>
                <a:lnTo>
                  <a:pt x="384" y="1081"/>
                </a:lnTo>
                <a:lnTo>
                  <a:pt x="359" y="1044"/>
                </a:lnTo>
                <a:lnTo>
                  <a:pt x="328" y="1026"/>
                </a:lnTo>
                <a:lnTo>
                  <a:pt x="296" y="1014"/>
                </a:lnTo>
                <a:lnTo>
                  <a:pt x="258" y="995"/>
                </a:lnTo>
                <a:lnTo>
                  <a:pt x="246" y="977"/>
                </a:lnTo>
                <a:lnTo>
                  <a:pt x="239" y="958"/>
                </a:lnTo>
                <a:lnTo>
                  <a:pt x="227" y="921"/>
                </a:lnTo>
                <a:lnTo>
                  <a:pt x="201" y="921"/>
                </a:lnTo>
                <a:lnTo>
                  <a:pt x="195" y="848"/>
                </a:lnTo>
                <a:lnTo>
                  <a:pt x="195" y="798"/>
                </a:lnTo>
                <a:lnTo>
                  <a:pt x="182" y="774"/>
                </a:lnTo>
                <a:lnTo>
                  <a:pt x="170" y="792"/>
                </a:lnTo>
                <a:lnTo>
                  <a:pt x="151" y="811"/>
                </a:lnTo>
                <a:lnTo>
                  <a:pt x="145" y="792"/>
                </a:lnTo>
                <a:lnTo>
                  <a:pt x="157" y="694"/>
                </a:lnTo>
                <a:lnTo>
                  <a:pt x="189" y="614"/>
                </a:lnTo>
                <a:lnTo>
                  <a:pt x="195" y="577"/>
                </a:lnTo>
                <a:lnTo>
                  <a:pt x="201" y="510"/>
                </a:lnTo>
                <a:lnTo>
                  <a:pt x="246" y="503"/>
                </a:lnTo>
                <a:lnTo>
                  <a:pt x="271" y="510"/>
                </a:lnTo>
                <a:lnTo>
                  <a:pt x="277" y="553"/>
                </a:lnTo>
                <a:lnTo>
                  <a:pt x="290" y="571"/>
                </a:lnTo>
                <a:lnTo>
                  <a:pt x="378" y="583"/>
                </a:lnTo>
                <a:lnTo>
                  <a:pt x="359" y="546"/>
                </a:lnTo>
                <a:lnTo>
                  <a:pt x="365" y="497"/>
                </a:lnTo>
                <a:lnTo>
                  <a:pt x="403" y="454"/>
                </a:lnTo>
                <a:lnTo>
                  <a:pt x="441" y="460"/>
                </a:lnTo>
                <a:lnTo>
                  <a:pt x="485" y="473"/>
                </a:lnTo>
                <a:lnTo>
                  <a:pt x="523" y="454"/>
                </a:lnTo>
                <a:lnTo>
                  <a:pt x="593" y="479"/>
                </a:lnTo>
                <a:lnTo>
                  <a:pt x="580" y="411"/>
                </a:lnTo>
                <a:lnTo>
                  <a:pt x="586" y="362"/>
                </a:lnTo>
                <a:lnTo>
                  <a:pt x="567" y="325"/>
                </a:lnTo>
                <a:lnTo>
                  <a:pt x="529" y="282"/>
                </a:lnTo>
                <a:lnTo>
                  <a:pt x="529" y="233"/>
                </a:lnTo>
                <a:lnTo>
                  <a:pt x="510" y="208"/>
                </a:lnTo>
                <a:lnTo>
                  <a:pt x="479" y="184"/>
                </a:lnTo>
                <a:lnTo>
                  <a:pt x="454" y="141"/>
                </a:lnTo>
                <a:lnTo>
                  <a:pt x="422" y="184"/>
                </a:lnTo>
                <a:lnTo>
                  <a:pt x="403" y="208"/>
                </a:lnTo>
                <a:lnTo>
                  <a:pt x="384" y="190"/>
                </a:lnTo>
                <a:lnTo>
                  <a:pt x="378" y="172"/>
                </a:lnTo>
                <a:lnTo>
                  <a:pt x="359" y="184"/>
                </a:lnTo>
                <a:lnTo>
                  <a:pt x="334" y="196"/>
                </a:lnTo>
                <a:lnTo>
                  <a:pt x="315" y="208"/>
                </a:lnTo>
                <a:lnTo>
                  <a:pt x="290" y="245"/>
                </a:lnTo>
                <a:lnTo>
                  <a:pt x="277" y="221"/>
                </a:lnTo>
                <a:lnTo>
                  <a:pt x="277" y="165"/>
                </a:lnTo>
                <a:lnTo>
                  <a:pt x="296" y="147"/>
                </a:lnTo>
                <a:lnTo>
                  <a:pt x="290" y="110"/>
                </a:lnTo>
                <a:lnTo>
                  <a:pt x="290" y="73"/>
                </a:lnTo>
                <a:lnTo>
                  <a:pt x="258" y="73"/>
                </a:lnTo>
                <a:lnTo>
                  <a:pt x="246" y="110"/>
                </a:lnTo>
                <a:lnTo>
                  <a:pt x="220" y="92"/>
                </a:lnTo>
                <a:lnTo>
                  <a:pt x="233" y="61"/>
                </a:lnTo>
                <a:lnTo>
                  <a:pt x="220" y="30"/>
                </a:lnTo>
                <a:lnTo>
                  <a:pt x="201" y="0"/>
                </a:lnTo>
              </a:path>
            </a:pathLst>
          </a:custGeom>
          <a:solidFill>
            <a:srgbClr val="FFFF00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51" name="Freeform 11"/>
          <p:cNvSpPr>
            <a:spLocks/>
          </p:cNvSpPr>
          <p:nvPr/>
        </p:nvSpPr>
        <p:spPr bwMode="auto">
          <a:xfrm>
            <a:off x="4724400" y="3008313"/>
            <a:ext cx="876300" cy="1039812"/>
          </a:xfrm>
          <a:custGeom>
            <a:avLst/>
            <a:gdLst>
              <a:gd name="T0" fmla="*/ 2147483647 w 552"/>
              <a:gd name="T1" fmla="*/ 2147483647 h 655"/>
              <a:gd name="T2" fmla="*/ 2147483647 w 552"/>
              <a:gd name="T3" fmla="*/ 2147483647 h 655"/>
              <a:gd name="T4" fmla="*/ 2147483647 w 552"/>
              <a:gd name="T5" fmla="*/ 2147483647 h 655"/>
              <a:gd name="T6" fmla="*/ 2147483647 w 552"/>
              <a:gd name="T7" fmla="*/ 2147483647 h 655"/>
              <a:gd name="T8" fmla="*/ 2147483647 w 552"/>
              <a:gd name="T9" fmla="*/ 2147483647 h 655"/>
              <a:gd name="T10" fmla="*/ 2147483647 w 552"/>
              <a:gd name="T11" fmla="*/ 2147483647 h 655"/>
              <a:gd name="T12" fmla="*/ 2147483647 w 552"/>
              <a:gd name="T13" fmla="*/ 2147483647 h 655"/>
              <a:gd name="T14" fmla="*/ 2147483647 w 552"/>
              <a:gd name="T15" fmla="*/ 2147483647 h 655"/>
              <a:gd name="T16" fmla="*/ 2147483647 w 552"/>
              <a:gd name="T17" fmla="*/ 2147483647 h 655"/>
              <a:gd name="T18" fmla="*/ 2147483647 w 552"/>
              <a:gd name="T19" fmla="*/ 2147483647 h 655"/>
              <a:gd name="T20" fmla="*/ 2147483647 w 552"/>
              <a:gd name="T21" fmla="*/ 2147483647 h 655"/>
              <a:gd name="T22" fmla="*/ 2147483647 w 552"/>
              <a:gd name="T23" fmla="*/ 2147483647 h 655"/>
              <a:gd name="T24" fmla="*/ 2147483647 w 552"/>
              <a:gd name="T25" fmla="*/ 2147483647 h 655"/>
              <a:gd name="T26" fmla="*/ 2147483647 w 552"/>
              <a:gd name="T27" fmla="*/ 2147483647 h 655"/>
              <a:gd name="T28" fmla="*/ 2147483647 w 552"/>
              <a:gd name="T29" fmla="*/ 2147483647 h 655"/>
              <a:gd name="T30" fmla="*/ 2147483647 w 552"/>
              <a:gd name="T31" fmla="*/ 2147483647 h 655"/>
              <a:gd name="T32" fmla="*/ 2147483647 w 552"/>
              <a:gd name="T33" fmla="*/ 2147483647 h 655"/>
              <a:gd name="T34" fmla="*/ 2147483647 w 552"/>
              <a:gd name="T35" fmla="*/ 2147483647 h 655"/>
              <a:gd name="T36" fmla="*/ 2147483647 w 552"/>
              <a:gd name="T37" fmla="*/ 2147483647 h 655"/>
              <a:gd name="T38" fmla="*/ 2147483647 w 552"/>
              <a:gd name="T39" fmla="*/ 2147483647 h 655"/>
              <a:gd name="T40" fmla="*/ 2147483647 w 552"/>
              <a:gd name="T41" fmla="*/ 2147483647 h 655"/>
              <a:gd name="T42" fmla="*/ 2147483647 w 552"/>
              <a:gd name="T43" fmla="*/ 2147483647 h 655"/>
              <a:gd name="T44" fmla="*/ 2147483647 w 552"/>
              <a:gd name="T45" fmla="*/ 2147483647 h 655"/>
              <a:gd name="T46" fmla="*/ 2147483647 w 552"/>
              <a:gd name="T47" fmla="*/ 2147483647 h 655"/>
              <a:gd name="T48" fmla="*/ 2147483647 w 552"/>
              <a:gd name="T49" fmla="*/ 2147483647 h 655"/>
              <a:gd name="T50" fmla="*/ 2147483647 w 552"/>
              <a:gd name="T51" fmla="*/ 2147483647 h 655"/>
              <a:gd name="T52" fmla="*/ 2147483647 w 552"/>
              <a:gd name="T53" fmla="*/ 2147483647 h 655"/>
              <a:gd name="T54" fmla="*/ 2147483647 w 552"/>
              <a:gd name="T55" fmla="*/ 2147483647 h 655"/>
              <a:gd name="T56" fmla="*/ 2147483647 w 552"/>
              <a:gd name="T57" fmla="*/ 2147483647 h 655"/>
              <a:gd name="T58" fmla="*/ 2147483647 w 552"/>
              <a:gd name="T59" fmla="*/ 2147483647 h 655"/>
              <a:gd name="T60" fmla="*/ 2147483647 w 552"/>
              <a:gd name="T61" fmla="*/ 2147483647 h 655"/>
              <a:gd name="T62" fmla="*/ 0 w 552"/>
              <a:gd name="T63" fmla="*/ 2147483647 h 65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552"/>
              <a:gd name="T97" fmla="*/ 0 h 655"/>
              <a:gd name="T98" fmla="*/ 552 w 552"/>
              <a:gd name="T99" fmla="*/ 655 h 65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552" h="655">
                <a:moveTo>
                  <a:pt x="11" y="153"/>
                </a:moveTo>
                <a:lnTo>
                  <a:pt x="42" y="121"/>
                </a:lnTo>
                <a:lnTo>
                  <a:pt x="80" y="106"/>
                </a:lnTo>
                <a:lnTo>
                  <a:pt x="111" y="106"/>
                </a:lnTo>
                <a:lnTo>
                  <a:pt x="132" y="81"/>
                </a:lnTo>
                <a:lnTo>
                  <a:pt x="124" y="51"/>
                </a:lnTo>
                <a:lnTo>
                  <a:pt x="119" y="0"/>
                </a:lnTo>
                <a:lnTo>
                  <a:pt x="141" y="4"/>
                </a:lnTo>
                <a:lnTo>
                  <a:pt x="149" y="29"/>
                </a:lnTo>
                <a:lnTo>
                  <a:pt x="171" y="55"/>
                </a:lnTo>
                <a:lnTo>
                  <a:pt x="210" y="55"/>
                </a:lnTo>
                <a:lnTo>
                  <a:pt x="223" y="89"/>
                </a:lnTo>
                <a:lnTo>
                  <a:pt x="236" y="119"/>
                </a:lnTo>
                <a:lnTo>
                  <a:pt x="287" y="128"/>
                </a:lnTo>
                <a:lnTo>
                  <a:pt x="305" y="128"/>
                </a:lnTo>
                <a:lnTo>
                  <a:pt x="343" y="145"/>
                </a:lnTo>
                <a:lnTo>
                  <a:pt x="356" y="158"/>
                </a:lnTo>
                <a:lnTo>
                  <a:pt x="378" y="188"/>
                </a:lnTo>
                <a:lnTo>
                  <a:pt x="387" y="209"/>
                </a:lnTo>
                <a:lnTo>
                  <a:pt x="382" y="222"/>
                </a:lnTo>
                <a:lnTo>
                  <a:pt x="369" y="252"/>
                </a:lnTo>
                <a:lnTo>
                  <a:pt x="356" y="247"/>
                </a:lnTo>
                <a:lnTo>
                  <a:pt x="326" y="218"/>
                </a:lnTo>
                <a:lnTo>
                  <a:pt x="318" y="243"/>
                </a:lnTo>
                <a:lnTo>
                  <a:pt x="339" y="277"/>
                </a:lnTo>
                <a:lnTo>
                  <a:pt x="369" y="312"/>
                </a:lnTo>
                <a:lnTo>
                  <a:pt x="417" y="347"/>
                </a:lnTo>
                <a:lnTo>
                  <a:pt x="464" y="427"/>
                </a:lnTo>
                <a:lnTo>
                  <a:pt x="507" y="487"/>
                </a:lnTo>
                <a:lnTo>
                  <a:pt x="516" y="500"/>
                </a:lnTo>
                <a:lnTo>
                  <a:pt x="546" y="500"/>
                </a:lnTo>
                <a:lnTo>
                  <a:pt x="542" y="538"/>
                </a:lnTo>
                <a:lnTo>
                  <a:pt x="551" y="624"/>
                </a:lnTo>
                <a:lnTo>
                  <a:pt x="529" y="636"/>
                </a:lnTo>
                <a:lnTo>
                  <a:pt x="473" y="636"/>
                </a:lnTo>
                <a:lnTo>
                  <a:pt x="464" y="654"/>
                </a:lnTo>
                <a:lnTo>
                  <a:pt x="412" y="649"/>
                </a:lnTo>
                <a:lnTo>
                  <a:pt x="395" y="615"/>
                </a:lnTo>
                <a:lnTo>
                  <a:pt x="395" y="551"/>
                </a:lnTo>
                <a:lnTo>
                  <a:pt x="395" y="512"/>
                </a:lnTo>
                <a:lnTo>
                  <a:pt x="374" y="483"/>
                </a:lnTo>
                <a:lnTo>
                  <a:pt x="343" y="444"/>
                </a:lnTo>
                <a:lnTo>
                  <a:pt x="342" y="391"/>
                </a:lnTo>
                <a:lnTo>
                  <a:pt x="326" y="367"/>
                </a:lnTo>
                <a:lnTo>
                  <a:pt x="292" y="337"/>
                </a:lnTo>
                <a:lnTo>
                  <a:pt x="287" y="324"/>
                </a:lnTo>
                <a:lnTo>
                  <a:pt x="266" y="299"/>
                </a:lnTo>
                <a:lnTo>
                  <a:pt x="231" y="350"/>
                </a:lnTo>
                <a:lnTo>
                  <a:pt x="223" y="367"/>
                </a:lnTo>
                <a:lnTo>
                  <a:pt x="197" y="320"/>
                </a:lnTo>
                <a:lnTo>
                  <a:pt x="177" y="340"/>
                </a:lnTo>
                <a:lnTo>
                  <a:pt x="141" y="363"/>
                </a:lnTo>
                <a:lnTo>
                  <a:pt x="102" y="406"/>
                </a:lnTo>
                <a:lnTo>
                  <a:pt x="85" y="371"/>
                </a:lnTo>
                <a:lnTo>
                  <a:pt x="85" y="312"/>
                </a:lnTo>
                <a:lnTo>
                  <a:pt x="102" y="299"/>
                </a:lnTo>
                <a:lnTo>
                  <a:pt x="86" y="272"/>
                </a:lnTo>
                <a:lnTo>
                  <a:pt x="98" y="222"/>
                </a:lnTo>
                <a:lnTo>
                  <a:pt x="72" y="222"/>
                </a:lnTo>
                <a:lnTo>
                  <a:pt x="63" y="239"/>
                </a:lnTo>
                <a:lnTo>
                  <a:pt x="54" y="269"/>
                </a:lnTo>
                <a:lnTo>
                  <a:pt x="24" y="252"/>
                </a:lnTo>
                <a:lnTo>
                  <a:pt x="42" y="213"/>
                </a:lnTo>
                <a:lnTo>
                  <a:pt x="0" y="159"/>
                </a:lnTo>
                <a:lnTo>
                  <a:pt x="11" y="153"/>
                </a:lnTo>
              </a:path>
            </a:pathLst>
          </a:custGeom>
          <a:solidFill>
            <a:schemeClr val="tx1"/>
          </a:solidFill>
          <a:ln w="12700" cap="rnd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52" name="Freeform 12"/>
          <p:cNvSpPr>
            <a:spLocks/>
          </p:cNvSpPr>
          <p:nvPr/>
        </p:nvSpPr>
        <p:spPr bwMode="auto">
          <a:xfrm>
            <a:off x="5245100" y="3363913"/>
            <a:ext cx="577850" cy="1249362"/>
          </a:xfrm>
          <a:custGeom>
            <a:avLst/>
            <a:gdLst>
              <a:gd name="T0" fmla="*/ 2147483647 w 364"/>
              <a:gd name="T1" fmla="*/ 2147483647 h 787"/>
              <a:gd name="T2" fmla="*/ 2147483647 w 364"/>
              <a:gd name="T3" fmla="*/ 2147483647 h 787"/>
              <a:gd name="T4" fmla="*/ 2147483647 w 364"/>
              <a:gd name="T5" fmla="*/ 2147483647 h 787"/>
              <a:gd name="T6" fmla="*/ 2147483647 w 364"/>
              <a:gd name="T7" fmla="*/ 0 h 787"/>
              <a:gd name="T8" fmla="*/ 2147483647 w 364"/>
              <a:gd name="T9" fmla="*/ 2147483647 h 787"/>
              <a:gd name="T10" fmla="*/ 2147483647 w 364"/>
              <a:gd name="T11" fmla="*/ 2147483647 h 787"/>
              <a:gd name="T12" fmla="*/ 2147483647 w 364"/>
              <a:gd name="T13" fmla="*/ 2147483647 h 787"/>
              <a:gd name="T14" fmla="*/ 0 w 364"/>
              <a:gd name="T15" fmla="*/ 2147483647 h 787"/>
              <a:gd name="T16" fmla="*/ 2147483647 w 364"/>
              <a:gd name="T17" fmla="*/ 2147483647 h 787"/>
              <a:gd name="T18" fmla="*/ 2147483647 w 364"/>
              <a:gd name="T19" fmla="*/ 2147483647 h 787"/>
              <a:gd name="T20" fmla="*/ 2147483647 w 364"/>
              <a:gd name="T21" fmla="*/ 2147483647 h 787"/>
              <a:gd name="T22" fmla="*/ 2147483647 w 364"/>
              <a:gd name="T23" fmla="*/ 2147483647 h 787"/>
              <a:gd name="T24" fmla="*/ 2147483647 w 364"/>
              <a:gd name="T25" fmla="*/ 2147483647 h 787"/>
              <a:gd name="T26" fmla="*/ 2147483647 w 364"/>
              <a:gd name="T27" fmla="*/ 2147483647 h 787"/>
              <a:gd name="T28" fmla="*/ 2147483647 w 364"/>
              <a:gd name="T29" fmla="*/ 2147483647 h 787"/>
              <a:gd name="T30" fmla="*/ 2147483647 w 364"/>
              <a:gd name="T31" fmla="*/ 2147483647 h 787"/>
              <a:gd name="T32" fmla="*/ 2147483647 w 364"/>
              <a:gd name="T33" fmla="*/ 2147483647 h 787"/>
              <a:gd name="T34" fmla="*/ 2147483647 w 364"/>
              <a:gd name="T35" fmla="*/ 2147483647 h 787"/>
              <a:gd name="T36" fmla="*/ 2147483647 w 364"/>
              <a:gd name="T37" fmla="*/ 2147483647 h 787"/>
              <a:gd name="T38" fmla="*/ 2147483647 w 364"/>
              <a:gd name="T39" fmla="*/ 2147483647 h 787"/>
              <a:gd name="T40" fmla="*/ 2147483647 w 364"/>
              <a:gd name="T41" fmla="*/ 2147483647 h 787"/>
              <a:gd name="T42" fmla="*/ 2147483647 w 364"/>
              <a:gd name="T43" fmla="*/ 2147483647 h 787"/>
              <a:gd name="T44" fmla="*/ 2147483647 w 364"/>
              <a:gd name="T45" fmla="*/ 2147483647 h 787"/>
              <a:gd name="T46" fmla="*/ 2147483647 w 364"/>
              <a:gd name="T47" fmla="*/ 2147483647 h 787"/>
              <a:gd name="T48" fmla="*/ 2147483647 w 364"/>
              <a:gd name="T49" fmla="*/ 2147483647 h 787"/>
              <a:gd name="T50" fmla="*/ 2147483647 w 364"/>
              <a:gd name="T51" fmla="*/ 2147483647 h 787"/>
              <a:gd name="T52" fmla="*/ 2147483647 w 364"/>
              <a:gd name="T53" fmla="*/ 2147483647 h 787"/>
              <a:gd name="T54" fmla="*/ 2147483647 w 364"/>
              <a:gd name="T55" fmla="*/ 2147483647 h 787"/>
              <a:gd name="T56" fmla="*/ 2147483647 w 364"/>
              <a:gd name="T57" fmla="*/ 2147483647 h 787"/>
              <a:gd name="T58" fmla="*/ 2147483647 w 364"/>
              <a:gd name="T59" fmla="*/ 2147483647 h 787"/>
              <a:gd name="T60" fmla="*/ 2147483647 w 364"/>
              <a:gd name="T61" fmla="*/ 2147483647 h 787"/>
              <a:gd name="T62" fmla="*/ 2147483647 w 364"/>
              <a:gd name="T63" fmla="*/ 2147483647 h 787"/>
              <a:gd name="T64" fmla="*/ 2147483647 w 364"/>
              <a:gd name="T65" fmla="*/ 2147483647 h 787"/>
              <a:gd name="T66" fmla="*/ 2147483647 w 364"/>
              <a:gd name="T67" fmla="*/ 2147483647 h 787"/>
              <a:gd name="T68" fmla="*/ 2147483647 w 364"/>
              <a:gd name="T69" fmla="*/ 2147483647 h 787"/>
              <a:gd name="T70" fmla="*/ 2147483647 w 364"/>
              <a:gd name="T71" fmla="*/ 2147483647 h 787"/>
              <a:gd name="T72" fmla="*/ 2147483647 w 364"/>
              <a:gd name="T73" fmla="*/ 2147483647 h 787"/>
              <a:gd name="T74" fmla="*/ 2147483647 w 364"/>
              <a:gd name="T75" fmla="*/ 2147483647 h 787"/>
              <a:gd name="T76" fmla="*/ 2147483647 w 364"/>
              <a:gd name="T77" fmla="*/ 2147483647 h 787"/>
              <a:gd name="T78" fmla="*/ 2147483647 w 364"/>
              <a:gd name="T79" fmla="*/ 2147483647 h 787"/>
              <a:gd name="T80" fmla="*/ 2147483647 w 364"/>
              <a:gd name="T81" fmla="*/ 2147483647 h 787"/>
              <a:gd name="T82" fmla="*/ 2147483647 w 364"/>
              <a:gd name="T83" fmla="*/ 2147483647 h 787"/>
              <a:gd name="T84" fmla="*/ 2147483647 w 364"/>
              <a:gd name="T85" fmla="*/ 2147483647 h 787"/>
              <a:gd name="T86" fmla="*/ 2147483647 w 364"/>
              <a:gd name="T87" fmla="*/ 2147483647 h 787"/>
              <a:gd name="T88" fmla="*/ 2147483647 w 364"/>
              <a:gd name="T89" fmla="*/ 2147483647 h 787"/>
              <a:gd name="T90" fmla="*/ 2147483647 w 364"/>
              <a:gd name="T91" fmla="*/ 2147483647 h 787"/>
              <a:gd name="T92" fmla="*/ 2147483647 w 364"/>
              <a:gd name="T93" fmla="*/ 2147483647 h 787"/>
              <a:gd name="T94" fmla="*/ 2147483647 w 364"/>
              <a:gd name="T95" fmla="*/ 2147483647 h 78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364"/>
              <a:gd name="T145" fmla="*/ 0 h 787"/>
              <a:gd name="T146" fmla="*/ 364 w 364"/>
              <a:gd name="T147" fmla="*/ 787 h 787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364" h="787">
                <a:moveTo>
                  <a:pt x="130" y="24"/>
                </a:moveTo>
                <a:lnTo>
                  <a:pt x="109" y="12"/>
                </a:lnTo>
                <a:lnTo>
                  <a:pt x="88" y="4"/>
                </a:lnTo>
                <a:lnTo>
                  <a:pt x="67" y="0"/>
                </a:lnTo>
                <a:lnTo>
                  <a:pt x="54" y="36"/>
                </a:lnTo>
                <a:lnTo>
                  <a:pt x="29" y="45"/>
                </a:lnTo>
                <a:lnTo>
                  <a:pt x="8" y="16"/>
                </a:lnTo>
                <a:lnTo>
                  <a:pt x="0" y="16"/>
                </a:lnTo>
                <a:lnTo>
                  <a:pt x="8" y="45"/>
                </a:lnTo>
                <a:lnTo>
                  <a:pt x="67" y="118"/>
                </a:lnTo>
                <a:lnTo>
                  <a:pt x="139" y="208"/>
                </a:lnTo>
                <a:lnTo>
                  <a:pt x="185" y="274"/>
                </a:lnTo>
                <a:lnTo>
                  <a:pt x="215" y="278"/>
                </a:lnTo>
                <a:lnTo>
                  <a:pt x="219" y="307"/>
                </a:lnTo>
                <a:lnTo>
                  <a:pt x="227" y="347"/>
                </a:lnTo>
                <a:lnTo>
                  <a:pt x="232" y="417"/>
                </a:lnTo>
                <a:lnTo>
                  <a:pt x="206" y="560"/>
                </a:lnTo>
                <a:lnTo>
                  <a:pt x="173" y="605"/>
                </a:lnTo>
                <a:lnTo>
                  <a:pt x="143" y="638"/>
                </a:lnTo>
                <a:lnTo>
                  <a:pt x="101" y="642"/>
                </a:lnTo>
                <a:lnTo>
                  <a:pt x="67" y="646"/>
                </a:lnTo>
                <a:lnTo>
                  <a:pt x="29" y="679"/>
                </a:lnTo>
                <a:lnTo>
                  <a:pt x="37" y="708"/>
                </a:lnTo>
                <a:lnTo>
                  <a:pt x="37" y="736"/>
                </a:lnTo>
                <a:lnTo>
                  <a:pt x="37" y="749"/>
                </a:lnTo>
                <a:lnTo>
                  <a:pt x="21" y="757"/>
                </a:lnTo>
                <a:lnTo>
                  <a:pt x="21" y="773"/>
                </a:lnTo>
                <a:lnTo>
                  <a:pt x="33" y="786"/>
                </a:lnTo>
                <a:lnTo>
                  <a:pt x="63" y="777"/>
                </a:lnTo>
                <a:lnTo>
                  <a:pt x="105" y="769"/>
                </a:lnTo>
                <a:lnTo>
                  <a:pt x="126" y="757"/>
                </a:lnTo>
                <a:lnTo>
                  <a:pt x="173" y="687"/>
                </a:lnTo>
                <a:lnTo>
                  <a:pt x="202" y="671"/>
                </a:lnTo>
                <a:lnTo>
                  <a:pt x="232" y="687"/>
                </a:lnTo>
                <a:lnTo>
                  <a:pt x="253" y="679"/>
                </a:lnTo>
                <a:lnTo>
                  <a:pt x="325" y="634"/>
                </a:lnTo>
                <a:lnTo>
                  <a:pt x="363" y="560"/>
                </a:lnTo>
                <a:lnTo>
                  <a:pt x="358" y="397"/>
                </a:lnTo>
                <a:lnTo>
                  <a:pt x="350" y="319"/>
                </a:lnTo>
                <a:lnTo>
                  <a:pt x="299" y="274"/>
                </a:lnTo>
                <a:lnTo>
                  <a:pt x="227" y="233"/>
                </a:lnTo>
                <a:lnTo>
                  <a:pt x="189" y="225"/>
                </a:lnTo>
                <a:lnTo>
                  <a:pt x="177" y="188"/>
                </a:lnTo>
                <a:lnTo>
                  <a:pt x="177" y="163"/>
                </a:lnTo>
                <a:lnTo>
                  <a:pt x="160" y="155"/>
                </a:lnTo>
                <a:lnTo>
                  <a:pt x="135" y="118"/>
                </a:lnTo>
                <a:lnTo>
                  <a:pt x="126" y="65"/>
                </a:lnTo>
                <a:lnTo>
                  <a:pt x="130" y="24"/>
                </a:lnTo>
              </a:path>
            </a:pathLst>
          </a:custGeom>
          <a:solidFill>
            <a:srgbClr val="9CB7A5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53" name="Freeform 13"/>
          <p:cNvSpPr>
            <a:spLocks/>
          </p:cNvSpPr>
          <p:nvPr/>
        </p:nvSpPr>
        <p:spPr bwMode="auto">
          <a:xfrm>
            <a:off x="5018088" y="3997325"/>
            <a:ext cx="588962" cy="458788"/>
          </a:xfrm>
          <a:custGeom>
            <a:avLst/>
            <a:gdLst>
              <a:gd name="T0" fmla="*/ 2147483647 w 371"/>
              <a:gd name="T1" fmla="*/ 2147483647 h 289"/>
              <a:gd name="T2" fmla="*/ 2147483647 w 371"/>
              <a:gd name="T3" fmla="*/ 2147483647 h 289"/>
              <a:gd name="T4" fmla="*/ 2147483647 w 371"/>
              <a:gd name="T5" fmla="*/ 2147483647 h 289"/>
              <a:gd name="T6" fmla="*/ 2147483647 w 371"/>
              <a:gd name="T7" fmla="*/ 2147483647 h 289"/>
              <a:gd name="T8" fmla="*/ 2147483647 w 371"/>
              <a:gd name="T9" fmla="*/ 2147483647 h 289"/>
              <a:gd name="T10" fmla="*/ 2147483647 w 371"/>
              <a:gd name="T11" fmla="*/ 2147483647 h 289"/>
              <a:gd name="T12" fmla="*/ 2147483647 w 371"/>
              <a:gd name="T13" fmla="*/ 0 h 289"/>
              <a:gd name="T14" fmla="*/ 2147483647 w 371"/>
              <a:gd name="T15" fmla="*/ 2147483647 h 289"/>
              <a:gd name="T16" fmla="*/ 2147483647 w 371"/>
              <a:gd name="T17" fmla="*/ 2147483647 h 289"/>
              <a:gd name="T18" fmla="*/ 2147483647 w 371"/>
              <a:gd name="T19" fmla="*/ 2147483647 h 289"/>
              <a:gd name="T20" fmla="*/ 2147483647 w 371"/>
              <a:gd name="T21" fmla="*/ 0 h 289"/>
              <a:gd name="T22" fmla="*/ 2147483647 w 371"/>
              <a:gd name="T23" fmla="*/ 2147483647 h 289"/>
              <a:gd name="T24" fmla="*/ 0 w 371"/>
              <a:gd name="T25" fmla="*/ 2147483647 h 289"/>
              <a:gd name="T26" fmla="*/ 0 w 371"/>
              <a:gd name="T27" fmla="*/ 2147483647 h 289"/>
              <a:gd name="T28" fmla="*/ 2147483647 w 371"/>
              <a:gd name="T29" fmla="*/ 2147483647 h 289"/>
              <a:gd name="T30" fmla="*/ 2147483647 w 371"/>
              <a:gd name="T31" fmla="*/ 2147483647 h 289"/>
              <a:gd name="T32" fmla="*/ 2147483647 w 371"/>
              <a:gd name="T33" fmla="*/ 2147483647 h 289"/>
              <a:gd name="T34" fmla="*/ 2147483647 w 371"/>
              <a:gd name="T35" fmla="*/ 2147483647 h 289"/>
              <a:gd name="T36" fmla="*/ 2147483647 w 371"/>
              <a:gd name="T37" fmla="*/ 2147483647 h 289"/>
              <a:gd name="T38" fmla="*/ 2147483647 w 371"/>
              <a:gd name="T39" fmla="*/ 2147483647 h 289"/>
              <a:gd name="T40" fmla="*/ 2147483647 w 371"/>
              <a:gd name="T41" fmla="*/ 2147483647 h 289"/>
              <a:gd name="T42" fmla="*/ 2147483647 w 371"/>
              <a:gd name="T43" fmla="*/ 2147483647 h 289"/>
              <a:gd name="T44" fmla="*/ 2147483647 w 371"/>
              <a:gd name="T45" fmla="*/ 2147483647 h 289"/>
              <a:gd name="T46" fmla="*/ 2147483647 w 371"/>
              <a:gd name="T47" fmla="*/ 2147483647 h 289"/>
              <a:gd name="T48" fmla="*/ 2147483647 w 371"/>
              <a:gd name="T49" fmla="*/ 2147483647 h 289"/>
              <a:gd name="T50" fmla="*/ 2147483647 w 371"/>
              <a:gd name="T51" fmla="*/ 2147483647 h 289"/>
              <a:gd name="T52" fmla="*/ 2147483647 w 371"/>
              <a:gd name="T53" fmla="*/ 2147483647 h 289"/>
              <a:gd name="T54" fmla="*/ 2147483647 w 371"/>
              <a:gd name="T55" fmla="*/ 2147483647 h 289"/>
              <a:gd name="T56" fmla="*/ 2147483647 w 371"/>
              <a:gd name="T57" fmla="*/ 2147483647 h 289"/>
              <a:gd name="T58" fmla="*/ 2147483647 w 371"/>
              <a:gd name="T59" fmla="*/ 2147483647 h 289"/>
              <a:gd name="T60" fmla="*/ 2147483647 w 371"/>
              <a:gd name="T61" fmla="*/ 2147483647 h 289"/>
              <a:gd name="T62" fmla="*/ 2147483647 w 371"/>
              <a:gd name="T63" fmla="*/ 2147483647 h 289"/>
              <a:gd name="T64" fmla="*/ 2147483647 w 371"/>
              <a:gd name="T65" fmla="*/ 2147483647 h 289"/>
              <a:gd name="T66" fmla="*/ 2147483647 w 371"/>
              <a:gd name="T67" fmla="*/ 2147483647 h 28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71"/>
              <a:gd name="T103" fmla="*/ 0 h 289"/>
              <a:gd name="T104" fmla="*/ 371 w 371"/>
              <a:gd name="T105" fmla="*/ 289 h 28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71" h="289">
                <a:moveTo>
                  <a:pt x="370" y="12"/>
                </a:moveTo>
                <a:lnTo>
                  <a:pt x="311" y="16"/>
                </a:lnTo>
                <a:lnTo>
                  <a:pt x="290" y="24"/>
                </a:lnTo>
                <a:lnTo>
                  <a:pt x="269" y="36"/>
                </a:lnTo>
                <a:lnTo>
                  <a:pt x="227" y="32"/>
                </a:lnTo>
                <a:lnTo>
                  <a:pt x="189" y="12"/>
                </a:lnTo>
                <a:lnTo>
                  <a:pt x="168" y="0"/>
                </a:lnTo>
                <a:lnTo>
                  <a:pt x="142" y="8"/>
                </a:lnTo>
                <a:lnTo>
                  <a:pt x="113" y="12"/>
                </a:lnTo>
                <a:lnTo>
                  <a:pt x="84" y="4"/>
                </a:lnTo>
                <a:lnTo>
                  <a:pt x="50" y="0"/>
                </a:lnTo>
                <a:lnTo>
                  <a:pt x="16" y="12"/>
                </a:lnTo>
                <a:lnTo>
                  <a:pt x="0" y="60"/>
                </a:lnTo>
                <a:lnTo>
                  <a:pt x="0" y="89"/>
                </a:lnTo>
                <a:lnTo>
                  <a:pt x="12" y="121"/>
                </a:lnTo>
                <a:lnTo>
                  <a:pt x="37" y="146"/>
                </a:lnTo>
                <a:lnTo>
                  <a:pt x="67" y="170"/>
                </a:lnTo>
                <a:lnTo>
                  <a:pt x="79" y="182"/>
                </a:lnTo>
                <a:lnTo>
                  <a:pt x="71" y="214"/>
                </a:lnTo>
                <a:lnTo>
                  <a:pt x="79" y="247"/>
                </a:lnTo>
                <a:lnTo>
                  <a:pt x="109" y="235"/>
                </a:lnTo>
                <a:lnTo>
                  <a:pt x="121" y="227"/>
                </a:lnTo>
                <a:lnTo>
                  <a:pt x="134" y="231"/>
                </a:lnTo>
                <a:lnTo>
                  <a:pt x="130" y="251"/>
                </a:lnTo>
                <a:lnTo>
                  <a:pt x="130" y="275"/>
                </a:lnTo>
                <a:lnTo>
                  <a:pt x="138" y="283"/>
                </a:lnTo>
                <a:lnTo>
                  <a:pt x="168" y="288"/>
                </a:lnTo>
                <a:lnTo>
                  <a:pt x="189" y="259"/>
                </a:lnTo>
                <a:lnTo>
                  <a:pt x="214" y="247"/>
                </a:lnTo>
                <a:lnTo>
                  <a:pt x="260" y="239"/>
                </a:lnTo>
                <a:lnTo>
                  <a:pt x="294" y="231"/>
                </a:lnTo>
                <a:lnTo>
                  <a:pt x="327" y="186"/>
                </a:lnTo>
                <a:lnTo>
                  <a:pt x="353" y="129"/>
                </a:lnTo>
                <a:lnTo>
                  <a:pt x="370" y="12"/>
                </a:lnTo>
              </a:path>
            </a:pathLst>
          </a:custGeom>
          <a:solidFill>
            <a:srgbClr val="FFCC99"/>
          </a:solidFill>
          <a:ln w="12700" cap="rnd">
            <a:solidFill>
              <a:srgbClr val="FFCC99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54" name="Freeform 14" descr="75%"/>
          <p:cNvSpPr>
            <a:spLocks/>
          </p:cNvSpPr>
          <p:nvPr/>
        </p:nvSpPr>
        <p:spPr bwMode="auto">
          <a:xfrm>
            <a:off x="4816475" y="5003800"/>
            <a:ext cx="398463" cy="417513"/>
          </a:xfrm>
          <a:custGeom>
            <a:avLst/>
            <a:gdLst>
              <a:gd name="T0" fmla="*/ 2147483647 w 251"/>
              <a:gd name="T1" fmla="*/ 2147483647 h 263"/>
              <a:gd name="T2" fmla="*/ 2147483647 w 251"/>
              <a:gd name="T3" fmla="*/ 2147483647 h 263"/>
              <a:gd name="T4" fmla="*/ 2147483647 w 251"/>
              <a:gd name="T5" fmla="*/ 2147483647 h 263"/>
              <a:gd name="T6" fmla="*/ 2147483647 w 251"/>
              <a:gd name="T7" fmla="*/ 2147483647 h 263"/>
              <a:gd name="T8" fmla="*/ 2147483647 w 251"/>
              <a:gd name="T9" fmla="*/ 2147483647 h 263"/>
              <a:gd name="T10" fmla="*/ 2147483647 w 251"/>
              <a:gd name="T11" fmla="*/ 2147483647 h 263"/>
              <a:gd name="T12" fmla="*/ 2147483647 w 251"/>
              <a:gd name="T13" fmla="*/ 2147483647 h 263"/>
              <a:gd name="T14" fmla="*/ 2147483647 w 251"/>
              <a:gd name="T15" fmla="*/ 2147483647 h 263"/>
              <a:gd name="T16" fmla="*/ 2147483647 w 251"/>
              <a:gd name="T17" fmla="*/ 2147483647 h 263"/>
              <a:gd name="T18" fmla="*/ 2147483647 w 251"/>
              <a:gd name="T19" fmla="*/ 2147483647 h 263"/>
              <a:gd name="T20" fmla="*/ 2147483647 w 251"/>
              <a:gd name="T21" fmla="*/ 2147483647 h 263"/>
              <a:gd name="T22" fmla="*/ 2147483647 w 251"/>
              <a:gd name="T23" fmla="*/ 2147483647 h 263"/>
              <a:gd name="T24" fmla="*/ 2147483647 w 251"/>
              <a:gd name="T25" fmla="*/ 2147483647 h 263"/>
              <a:gd name="T26" fmla="*/ 2147483647 w 251"/>
              <a:gd name="T27" fmla="*/ 2147483647 h 263"/>
              <a:gd name="T28" fmla="*/ 2147483647 w 251"/>
              <a:gd name="T29" fmla="*/ 2147483647 h 263"/>
              <a:gd name="T30" fmla="*/ 2147483647 w 251"/>
              <a:gd name="T31" fmla="*/ 2147483647 h 263"/>
              <a:gd name="T32" fmla="*/ 2147483647 w 251"/>
              <a:gd name="T33" fmla="*/ 2147483647 h 263"/>
              <a:gd name="T34" fmla="*/ 2147483647 w 251"/>
              <a:gd name="T35" fmla="*/ 2147483647 h 263"/>
              <a:gd name="T36" fmla="*/ 2147483647 w 251"/>
              <a:gd name="T37" fmla="*/ 2147483647 h 263"/>
              <a:gd name="T38" fmla="*/ 0 w 251"/>
              <a:gd name="T39" fmla="*/ 0 h 263"/>
              <a:gd name="T40" fmla="*/ 2147483647 w 251"/>
              <a:gd name="T41" fmla="*/ 2147483647 h 263"/>
              <a:gd name="T42" fmla="*/ 2147483647 w 251"/>
              <a:gd name="T43" fmla="*/ 2147483647 h 263"/>
              <a:gd name="T44" fmla="*/ 2147483647 w 251"/>
              <a:gd name="T45" fmla="*/ 2147483647 h 263"/>
              <a:gd name="T46" fmla="*/ 2147483647 w 251"/>
              <a:gd name="T47" fmla="*/ 2147483647 h 263"/>
              <a:gd name="T48" fmla="*/ 2147483647 w 251"/>
              <a:gd name="T49" fmla="*/ 2147483647 h 263"/>
              <a:gd name="T50" fmla="*/ 2147483647 w 251"/>
              <a:gd name="T51" fmla="*/ 2147483647 h 263"/>
              <a:gd name="T52" fmla="*/ 2147483647 w 251"/>
              <a:gd name="T53" fmla="*/ 2147483647 h 26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251"/>
              <a:gd name="T82" fmla="*/ 0 h 263"/>
              <a:gd name="T83" fmla="*/ 251 w 251"/>
              <a:gd name="T84" fmla="*/ 263 h 263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251" h="263">
                <a:moveTo>
                  <a:pt x="173" y="20"/>
                </a:moveTo>
                <a:lnTo>
                  <a:pt x="199" y="73"/>
                </a:lnTo>
                <a:lnTo>
                  <a:pt x="211" y="122"/>
                </a:lnTo>
                <a:lnTo>
                  <a:pt x="211" y="139"/>
                </a:lnTo>
                <a:lnTo>
                  <a:pt x="224" y="176"/>
                </a:lnTo>
                <a:lnTo>
                  <a:pt x="245" y="204"/>
                </a:lnTo>
                <a:lnTo>
                  <a:pt x="250" y="262"/>
                </a:lnTo>
                <a:lnTo>
                  <a:pt x="228" y="253"/>
                </a:lnTo>
                <a:lnTo>
                  <a:pt x="186" y="237"/>
                </a:lnTo>
                <a:lnTo>
                  <a:pt x="139" y="233"/>
                </a:lnTo>
                <a:lnTo>
                  <a:pt x="105" y="204"/>
                </a:lnTo>
                <a:lnTo>
                  <a:pt x="76" y="184"/>
                </a:lnTo>
                <a:lnTo>
                  <a:pt x="63" y="171"/>
                </a:lnTo>
                <a:lnTo>
                  <a:pt x="59" y="143"/>
                </a:lnTo>
                <a:lnTo>
                  <a:pt x="46" y="118"/>
                </a:lnTo>
                <a:lnTo>
                  <a:pt x="33" y="94"/>
                </a:lnTo>
                <a:lnTo>
                  <a:pt x="38" y="65"/>
                </a:lnTo>
                <a:lnTo>
                  <a:pt x="25" y="49"/>
                </a:lnTo>
                <a:lnTo>
                  <a:pt x="8" y="24"/>
                </a:lnTo>
                <a:lnTo>
                  <a:pt x="0" y="0"/>
                </a:lnTo>
                <a:lnTo>
                  <a:pt x="33" y="8"/>
                </a:lnTo>
                <a:lnTo>
                  <a:pt x="42" y="24"/>
                </a:lnTo>
                <a:lnTo>
                  <a:pt x="67" y="32"/>
                </a:lnTo>
                <a:lnTo>
                  <a:pt x="97" y="32"/>
                </a:lnTo>
                <a:lnTo>
                  <a:pt x="144" y="57"/>
                </a:lnTo>
                <a:lnTo>
                  <a:pt x="152" y="40"/>
                </a:lnTo>
                <a:lnTo>
                  <a:pt x="173" y="20"/>
                </a:lnTo>
              </a:path>
            </a:pathLst>
          </a:custGeom>
          <a:pattFill prst="pct75">
            <a:fgClr>
              <a:srgbClr val="D887D0"/>
            </a:fgClr>
            <a:bgClr>
              <a:schemeClr val="bg1"/>
            </a:bgClr>
          </a:patt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55" name="Freeform 15" descr="10%"/>
          <p:cNvSpPr>
            <a:spLocks/>
          </p:cNvSpPr>
          <p:nvPr/>
        </p:nvSpPr>
        <p:spPr bwMode="auto">
          <a:xfrm>
            <a:off x="4260850" y="5056188"/>
            <a:ext cx="1076325" cy="1173162"/>
          </a:xfrm>
          <a:custGeom>
            <a:avLst/>
            <a:gdLst>
              <a:gd name="T0" fmla="*/ 0 w 678"/>
              <a:gd name="T1" fmla="*/ 0 h 739"/>
              <a:gd name="T2" fmla="*/ 2147483647 w 678"/>
              <a:gd name="T3" fmla="*/ 2147483647 h 739"/>
              <a:gd name="T4" fmla="*/ 2147483647 w 678"/>
              <a:gd name="T5" fmla="*/ 2147483647 h 739"/>
              <a:gd name="T6" fmla="*/ 2147483647 w 678"/>
              <a:gd name="T7" fmla="*/ 2147483647 h 739"/>
              <a:gd name="T8" fmla="*/ 2147483647 w 678"/>
              <a:gd name="T9" fmla="*/ 2147483647 h 739"/>
              <a:gd name="T10" fmla="*/ 2147483647 w 678"/>
              <a:gd name="T11" fmla="*/ 2147483647 h 739"/>
              <a:gd name="T12" fmla="*/ 2147483647 w 678"/>
              <a:gd name="T13" fmla="*/ 2147483647 h 739"/>
              <a:gd name="T14" fmla="*/ 2147483647 w 678"/>
              <a:gd name="T15" fmla="*/ 2147483647 h 739"/>
              <a:gd name="T16" fmla="*/ 2147483647 w 678"/>
              <a:gd name="T17" fmla="*/ 2147483647 h 739"/>
              <a:gd name="T18" fmla="*/ 2147483647 w 678"/>
              <a:gd name="T19" fmla="*/ 2147483647 h 739"/>
              <a:gd name="T20" fmla="*/ 2147483647 w 678"/>
              <a:gd name="T21" fmla="*/ 2147483647 h 739"/>
              <a:gd name="T22" fmla="*/ 2147483647 w 678"/>
              <a:gd name="T23" fmla="*/ 2147483647 h 739"/>
              <a:gd name="T24" fmla="*/ 2147483647 w 678"/>
              <a:gd name="T25" fmla="*/ 2147483647 h 739"/>
              <a:gd name="T26" fmla="*/ 2147483647 w 678"/>
              <a:gd name="T27" fmla="*/ 2147483647 h 739"/>
              <a:gd name="T28" fmla="*/ 2147483647 w 678"/>
              <a:gd name="T29" fmla="*/ 2147483647 h 739"/>
              <a:gd name="T30" fmla="*/ 2147483647 w 678"/>
              <a:gd name="T31" fmla="*/ 2147483647 h 739"/>
              <a:gd name="T32" fmla="*/ 2147483647 w 678"/>
              <a:gd name="T33" fmla="*/ 2147483647 h 739"/>
              <a:gd name="T34" fmla="*/ 2147483647 w 678"/>
              <a:gd name="T35" fmla="*/ 2147483647 h 739"/>
              <a:gd name="T36" fmla="*/ 2147483647 w 678"/>
              <a:gd name="T37" fmla="*/ 2147483647 h 739"/>
              <a:gd name="T38" fmla="*/ 2147483647 w 678"/>
              <a:gd name="T39" fmla="*/ 2147483647 h 739"/>
              <a:gd name="T40" fmla="*/ 2147483647 w 678"/>
              <a:gd name="T41" fmla="*/ 2147483647 h 739"/>
              <a:gd name="T42" fmla="*/ 2147483647 w 678"/>
              <a:gd name="T43" fmla="*/ 2147483647 h 739"/>
              <a:gd name="T44" fmla="*/ 2147483647 w 678"/>
              <a:gd name="T45" fmla="*/ 2147483647 h 739"/>
              <a:gd name="T46" fmla="*/ 2147483647 w 678"/>
              <a:gd name="T47" fmla="*/ 2147483647 h 739"/>
              <a:gd name="T48" fmla="*/ 2147483647 w 678"/>
              <a:gd name="T49" fmla="*/ 2147483647 h 739"/>
              <a:gd name="T50" fmla="*/ 2147483647 w 678"/>
              <a:gd name="T51" fmla="*/ 2147483647 h 739"/>
              <a:gd name="T52" fmla="*/ 2147483647 w 678"/>
              <a:gd name="T53" fmla="*/ 2147483647 h 739"/>
              <a:gd name="T54" fmla="*/ 2147483647 w 678"/>
              <a:gd name="T55" fmla="*/ 2147483647 h 739"/>
              <a:gd name="T56" fmla="*/ 2147483647 w 678"/>
              <a:gd name="T57" fmla="*/ 2147483647 h 739"/>
              <a:gd name="T58" fmla="*/ 2147483647 w 678"/>
              <a:gd name="T59" fmla="*/ 2147483647 h 739"/>
              <a:gd name="T60" fmla="*/ 2147483647 w 678"/>
              <a:gd name="T61" fmla="*/ 2147483647 h 739"/>
              <a:gd name="T62" fmla="*/ 2147483647 w 678"/>
              <a:gd name="T63" fmla="*/ 2147483647 h 739"/>
              <a:gd name="T64" fmla="*/ 2147483647 w 678"/>
              <a:gd name="T65" fmla="*/ 2147483647 h 739"/>
              <a:gd name="T66" fmla="*/ 2147483647 w 678"/>
              <a:gd name="T67" fmla="*/ 2147483647 h 739"/>
              <a:gd name="T68" fmla="*/ 2147483647 w 678"/>
              <a:gd name="T69" fmla="*/ 2147483647 h 739"/>
              <a:gd name="T70" fmla="*/ 2147483647 w 678"/>
              <a:gd name="T71" fmla="*/ 2147483647 h 739"/>
              <a:gd name="T72" fmla="*/ 2147483647 w 678"/>
              <a:gd name="T73" fmla="*/ 2147483647 h 739"/>
              <a:gd name="T74" fmla="*/ 2147483647 w 678"/>
              <a:gd name="T75" fmla="*/ 2147483647 h 739"/>
              <a:gd name="T76" fmla="*/ 2147483647 w 678"/>
              <a:gd name="T77" fmla="*/ 2147483647 h 739"/>
              <a:gd name="T78" fmla="*/ 2147483647 w 678"/>
              <a:gd name="T79" fmla="*/ 2147483647 h 739"/>
              <a:gd name="T80" fmla="*/ 2147483647 w 678"/>
              <a:gd name="T81" fmla="*/ 2147483647 h 739"/>
              <a:gd name="T82" fmla="*/ 2147483647 w 678"/>
              <a:gd name="T83" fmla="*/ 2147483647 h 739"/>
              <a:gd name="T84" fmla="*/ 2147483647 w 678"/>
              <a:gd name="T85" fmla="*/ 2147483647 h 739"/>
              <a:gd name="T86" fmla="*/ 2147483647 w 678"/>
              <a:gd name="T87" fmla="*/ 2147483647 h 739"/>
              <a:gd name="T88" fmla="*/ 2147483647 w 678"/>
              <a:gd name="T89" fmla="*/ 2147483647 h 739"/>
              <a:gd name="T90" fmla="*/ 2147483647 w 678"/>
              <a:gd name="T91" fmla="*/ 2147483647 h 739"/>
              <a:gd name="T92" fmla="*/ 2147483647 w 678"/>
              <a:gd name="T93" fmla="*/ 2147483647 h 739"/>
              <a:gd name="T94" fmla="*/ 2147483647 w 678"/>
              <a:gd name="T95" fmla="*/ 2147483647 h 739"/>
              <a:gd name="T96" fmla="*/ 2147483647 w 678"/>
              <a:gd name="T97" fmla="*/ 2147483647 h 739"/>
              <a:gd name="T98" fmla="*/ 2147483647 w 678"/>
              <a:gd name="T99" fmla="*/ 2147483647 h 739"/>
              <a:gd name="T100" fmla="*/ 2147483647 w 678"/>
              <a:gd name="T101" fmla="*/ 2147483647 h 739"/>
              <a:gd name="T102" fmla="*/ 2147483647 w 678"/>
              <a:gd name="T103" fmla="*/ 2147483647 h 739"/>
              <a:gd name="T104" fmla="*/ 2147483647 w 678"/>
              <a:gd name="T105" fmla="*/ 2147483647 h 739"/>
              <a:gd name="T106" fmla="*/ 2147483647 w 678"/>
              <a:gd name="T107" fmla="*/ 2147483647 h 739"/>
              <a:gd name="T108" fmla="*/ 2147483647 w 678"/>
              <a:gd name="T109" fmla="*/ 2147483647 h 739"/>
              <a:gd name="T110" fmla="*/ 2147483647 w 678"/>
              <a:gd name="T111" fmla="*/ 2147483647 h 739"/>
              <a:gd name="T112" fmla="*/ 0 w 678"/>
              <a:gd name="T113" fmla="*/ 0 h 73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78"/>
              <a:gd name="T172" fmla="*/ 0 h 739"/>
              <a:gd name="T173" fmla="*/ 678 w 678"/>
              <a:gd name="T174" fmla="*/ 739 h 73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78" h="739">
                <a:moveTo>
                  <a:pt x="0" y="0"/>
                </a:moveTo>
                <a:lnTo>
                  <a:pt x="16" y="36"/>
                </a:lnTo>
                <a:lnTo>
                  <a:pt x="29" y="57"/>
                </a:lnTo>
                <a:lnTo>
                  <a:pt x="25" y="90"/>
                </a:lnTo>
                <a:lnTo>
                  <a:pt x="33" y="139"/>
                </a:lnTo>
                <a:lnTo>
                  <a:pt x="54" y="159"/>
                </a:lnTo>
                <a:lnTo>
                  <a:pt x="100" y="159"/>
                </a:lnTo>
                <a:lnTo>
                  <a:pt x="155" y="155"/>
                </a:lnTo>
                <a:lnTo>
                  <a:pt x="189" y="168"/>
                </a:lnTo>
                <a:lnTo>
                  <a:pt x="227" y="225"/>
                </a:lnTo>
                <a:lnTo>
                  <a:pt x="231" y="295"/>
                </a:lnTo>
                <a:lnTo>
                  <a:pt x="256" y="319"/>
                </a:lnTo>
                <a:lnTo>
                  <a:pt x="273" y="352"/>
                </a:lnTo>
                <a:lnTo>
                  <a:pt x="281" y="389"/>
                </a:lnTo>
                <a:lnTo>
                  <a:pt x="294" y="438"/>
                </a:lnTo>
                <a:lnTo>
                  <a:pt x="323" y="442"/>
                </a:lnTo>
                <a:lnTo>
                  <a:pt x="340" y="451"/>
                </a:lnTo>
                <a:lnTo>
                  <a:pt x="357" y="487"/>
                </a:lnTo>
                <a:lnTo>
                  <a:pt x="374" y="524"/>
                </a:lnTo>
                <a:lnTo>
                  <a:pt x="407" y="537"/>
                </a:lnTo>
                <a:lnTo>
                  <a:pt x="454" y="582"/>
                </a:lnTo>
                <a:lnTo>
                  <a:pt x="487" y="627"/>
                </a:lnTo>
                <a:lnTo>
                  <a:pt x="500" y="664"/>
                </a:lnTo>
                <a:lnTo>
                  <a:pt x="555" y="664"/>
                </a:lnTo>
                <a:lnTo>
                  <a:pt x="580" y="697"/>
                </a:lnTo>
                <a:lnTo>
                  <a:pt x="597" y="738"/>
                </a:lnTo>
                <a:lnTo>
                  <a:pt x="630" y="725"/>
                </a:lnTo>
                <a:lnTo>
                  <a:pt x="630" y="684"/>
                </a:lnTo>
                <a:lnTo>
                  <a:pt x="664" y="680"/>
                </a:lnTo>
                <a:lnTo>
                  <a:pt x="677" y="631"/>
                </a:lnTo>
                <a:lnTo>
                  <a:pt x="660" y="533"/>
                </a:lnTo>
                <a:lnTo>
                  <a:pt x="601" y="438"/>
                </a:lnTo>
                <a:lnTo>
                  <a:pt x="521" y="348"/>
                </a:lnTo>
                <a:lnTo>
                  <a:pt x="479" y="319"/>
                </a:lnTo>
                <a:lnTo>
                  <a:pt x="454" y="323"/>
                </a:lnTo>
                <a:lnTo>
                  <a:pt x="416" y="282"/>
                </a:lnTo>
                <a:lnTo>
                  <a:pt x="395" y="250"/>
                </a:lnTo>
                <a:lnTo>
                  <a:pt x="365" y="229"/>
                </a:lnTo>
                <a:lnTo>
                  <a:pt x="336" y="205"/>
                </a:lnTo>
                <a:lnTo>
                  <a:pt x="315" y="164"/>
                </a:lnTo>
                <a:lnTo>
                  <a:pt x="281" y="164"/>
                </a:lnTo>
                <a:lnTo>
                  <a:pt x="277" y="131"/>
                </a:lnTo>
                <a:lnTo>
                  <a:pt x="252" y="131"/>
                </a:lnTo>
                <a:lnTo>
                  <a:pt x="222" y="106"/>
                </a:lnTo>
                <a:lnTo>
                  <a:pt x="185" y="86"/>
                </a:lnTo>
                <a:lnTo>
                  <a:pt x="180" y="69"/>
                </a:lnTo>
                <a:lnTo>
                  <a:pt x="168" y="53"/>
                </a:lnTo>
                <a:lnTo>
                  <a:pt x="163" y="49"/>
                </a:lnTo>
                <a:lnTo>
                  <a:pt x="155" y="32"/>
                </a:lnTo>
                <a:lnTo>
                  <a:pt x="134" y="32"/>
                </a:lnTo>
                <a:lnTo>
                  <a:pt x="113" y="41"/>
                </a:lnTo>
                <a:lnTo>
                  <a:pt x="100" y="24"/>
                </a:lnTo>
                <a:lnTo>
                  <a:pt x="79" y="4"/>
                </a:lnTo>
                <a:lnTo>
                  <a:pt x="58" y="8"/>
                </a:lnTo>
                <a:lnTo>
                  <a:pt x="50" y="28"/>
                </a:lnTo>
                <a:lnTo>
                  <a:pt x="37" y="20"/>
                </a:lnTo>
                <a:lnTo>
                  <a:pt x="0" y="0"/>
                </a:lnTo>
              </a:path>
            </a:pathLst>
          </a:custGeom>
          <a:pattFill prst="pct10">
            <a:fgClr>
              <a:schemeClr val="bg2"/>
            </a:fgClr>
            <a:bgClr>
              <a:schemeClr val="folHlink"/>
            </a:bgClr>
          </a:patt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56" name="Freeform 16" descr="75%"/>
          <p:cNvSpPr>
            <a:spLocks/>
          </p:cNvSpPr>
          <p:nvPr/>
        </p:nvSpPr>
        <p:spPr bwMode="auto">
          <a:xfrm>
            <a:off x="5459413" y="6291263"/>
            <a:ext cx="923925" cy="296862"/>
          </a:xfrm>
          <a:custGeom>
            <a:avLst/>
            <a:gdLst>
              <a:gd name="T0" fmla="*/ 2147483647 w 582"/>
              <a:gd name="T1" fmla="*/ 2147483647 h 187"/>
              <a:gd name="T2" fmla="*/ 0 w 582"/>
              <a:gd name="T3" fmla="*/ 2147483647 h 187"/>
              <a:gd name="T4" fmla="*/ 2147483647 w 582"/>
              <a:gd name="T5" fmla="*/ 2147483647 h 187"/>
              <a:gd name="T6" fmla="*/ 2147483647 w 582"/>
              <a:gd name="T7" fmla="*/ 2147483647 h 187"/>
              <a:gd name="T8" fmla="*/ 2147483647 w 582"/>
              <a:gd name="T9" fmla="*/ 2147483647 h 187"/>
              <a:gd name="T10" fmla="*/ 2147483647 w 582"/>
              <a:gd name="T11" fmla="*/ 2147483647 h 187"/>
              <a:gd name="T12" fmla="*/ 2147483647 w 582"/>
              <a:gd name="T13" fmla="*/ 2147483647 h 187"/>
              <a:gd name="T14" fmla="*/ 2147483647 w 582"/>
              <a:gd name="T15" fmla="*/ 2147483647 h 187"/>
              <a:gd name="T16" fmla="*/ 2147483647 w 582"/>
              <a:gd name="T17" fmla="*/ 2147483647 h 187"/>
              <a:gd name="T18" fmla="*/ 2147483647 w 582"/>
              <a:gd name="T19" fmla="*/ 2147483647 h 187"/>
              <a:gd name="T20" fmla="*/ 2147483647 w 582"/>
              <a:gd name="T21" fmla="*/ 2147483647 h 187"/>
              <a:gd name="T22" fmla="*/ 2147483647 w 582"/>
              <a:gd name="T23" fmla="*/ 2147483647 h 187"/>
              <a:gd name="T24" fmla="*/ 2147483647 w 582"/>
              <a:gd name="T25" fmla="*/ 2147483647 h 187"/>
              <a:gd name="T26" fmla="*/ 2147483647 w 582"/>
              <a:gd name="T27" fmla="*/ 2147483647 h 187"/>
              <a:gd name="T28" fmla="*/ 2147483647 w 582"/>
              <a:gd name="T29" fmla="*/ 2147483647 h 187"/>
              <a:gd name="T30" fmla="*/ 2147483647 w 582"/>
              <a:gd name="T31" fmla="*/ 2147483647 h 187"/>
              <a:gd name="T32" fmla="*/ 2147483647 w 582"/>
              <a:gd name="T33" fmla="*/ 2147483647 h 187"/>
              <a:gd name="T34" fmla="*/ 2147483647 w 582"/>
              <a:gd name="T35" fmla="*/ 2147483647 h 187"/>
              <a:gd name="T36" fmla="*/ 2147483647 w 582"/>
              <a:gd name="T37" fmla="*/ 2147483647 h 187"/>
              <a:gd name="T38" fmla="*/ 2147483647 w 582"/>
              <a:gd name="T39" fmla="*/ 2147483647 h 187"/>
              <a:gd name="T40" fmla="*/ 2147483647 w 582"/>
              <a:gd name="T41" fmla="*/ 2147483647 h 187"/>
              <a:gd name="T42" fmla="*/ 2147483647 w 582"/>
              <a:gd name="T43" fmla="*/ 2147483647 h 187"/>
              <a:gd name="T44" fmla="*/ 2147483647 w 582"/>
              <a:gd name="T45" fmla="*/ 2147483647 h 187"/>
              <a:gd name="T46" fmla="*/ 2147483647 w 582"/>
              <a:gd name="T47" fmla="*/ 2147483647 h 187"/>
              <a:gd name="T48" fmla="*/ 2147483647 w 582"/>
              <a:gd name="T49" fmla="*/ 2147483647 h 187"/>
              <a:gd name="T50" fmla="*/ 2147483647 w 582"/>
              <a:gd name="T51" fmla="*/ 2147483647 h 187"/>
              <a:gd name="T52" fmla="*/ 2147483647 w 582"/>
              <a:gd name="T53" fmla="*/ 2147483647 h 187"/>
              <a:gd name="T54" fmla="*/ 2147483647 w 582"/>
              <a:gd name="T55" fmla="*/ 2147483647 h 187"/>
              <a:gd name="T56" fmla="*/ 2147483647 w 582"/>
              <a:gd name="T57" fmla="*/ 2147483647 h 187"/>
              <a:gd name="T58" fmla="*/ 2147483647 w 582"/>
              <a:gd name="T59" fmla="*/ 2147483647 h 187"/>
              <a:gd name="T60" fmla="*/ 2147483647 w 582"/>
              <a:gd name="T61" fmla="*/ 2147483647 h 187"/>
              <a:gd name="T62" fmla="*/ 2147483647 w 582"/>
              <a:gd name="T63" fmla="*/ 2147483647 h 187"/>
              <a:gd name="T64" fmla="*/ 2147483647 w 582"/>
              <a:gd name="T65" fmla="*/ 2147483647 h 187"/>
              <a:gd name="T66" fmla="*/ 2147483647 w 582"/>
              <a:gd name="T67" fmla="*/ 2147483647 h 187"/>
              <a:gd name="T68" fmla="*/ 2147483647 w 582"/>
              <a:gd name="T69" fmla="*/ 2147483647 h 187"/>
              <a:gd name="T70" fmla="*/ 2147483647 w 582"/>
              <a:gd name="T71" fmla="*/ 2147483647 h 187"/>
              <a:gd name="T72" fmla="*/ 2147483647 w 582"/>
              <a:gd name="T73" fmla="*/ 2147483647 h 187"/>
              <a:gd name="T74" fmla="*/ 2147483647 w 582"/>
              <a:gd name="T75" fmla="*/ 0 h 187"/>
              <a:gd name="T76" fmla="*/ 2147483647 w 582"/>
              <a:gd name="T77" fmla="*/ 0 h 187"/>
              <a:gd name="T78" fmla="*/ 2147483647 w 582"/>
              <a:gd name="T79" fmla="*/ 2147483647 h 187"/>
              <a:gd name="T80" fmla="*/ 2147483647 w 582"/>
              <a:gd name="T81" fmla="*/ 2147483647 h 187"/>
              <a:gd name="T82" fmla="*/ 2147483647 w 582"/>
              <a:gd name="T83" fmla="*/ 2147483647 h 18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2"/>
              <a:gd name="T127" fmla="*/ 0 h 187"/>
              <a:gd name="T128" fmla="*/ 582 w 582"/>
              <a:gd name="T129" fmla="*/ 187 h 18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2" h="187">
                <a:moveTo>
                  <a:pt x="16" y="33"/>
                </a:moveTo>
                <a:lnTo>
                  <a:pt x="0" y="53"/>
                </a:lnTo>
                <a:lnTo>
                  <a:pt x="8" y="70"/>
                </a:lnTo>
                <a:lnTo>
                  <a:pt x="4" y="99"/>
                </a:lnTo>
                <a:lnTo>
                  <a:pt x="42" y="95"/>
                </a:lnTo>
                <a:lnTo>
                  <a:pt x="84" y="115"/>
                </a:lnTo>
                <a:lnTo>
                  <a:pt x="138" y="124"/>
                </a:lnTo>
                <a:lnTo>
                  <a:pt x="185" y="124"/>
                </a:lnTo>
                <a:lnTo>
                  <a:pt x="218" y="119"/>
                </a:lnTo>
                <a:lnTo>
                  <a:pt x="244" y="124"/>
                </a:lnTo>
                <a:lnTo>
                  <a:pt x="277" y="152"/>
                </a:lnTo>
                <a:lnTo>
                  <a:pt x="319" y="161"/>
                </a:lnTo>
                <a:lnTo>
                  <a:pt x="366" y="148"/>
                </a:lnTo>
                <a:lnTo>
                  <a:pt x="421" y="165"/>
                </a:lnTo>
                <a:lnTo>
                  <a:pt x="458" y="161"/>
                </a:lnTo>
                <a:lnTo>
                  <a:pt x="484" y="157"/>
                </a:lnTo>
                <a:lnTo>
                  <a:pt x="509" y="169"/>
                </a:lnTo>
                <a:lnTo>
                  <a:pt x="543" y="186"/>
                </a:lnTo>
                <a:lnTo>
                  <a:pt x="581" y="173"/>
                </a:lnTo>
                <a:lnTo>
                  <a:pt x="576" y="148"/>
                </a:lnTo>
                <a:lnTo>
                  <a:pt x="572" y="136"/>
                </a:lnTo>
                <a:lnTo>
                  <a:pt x="543" y="115"/>
                </a:lnTo>
                <a:lnTo>
                  <a:pt x="471" y="115"/>
                </a:lnTo>
                <a:lnTo>
                  <a:pt x="450" y="78"/>
                </a:lnTo>
                <a:lnTo>
                  <a:pt x="425" y="45"/>
                </a:lnTo>
                <a:lnTo>
                  <a:pt x="408" y="45"/>
                </a:lnTo>
                <a:lnTo>
                  <a:pt x="366" y="53"/>
                </a:lnTo>
                <a:lnTo>
                  <a:pt x="349" y="49"/>
                </a:lnTo>
                <a:lnTo>
                  <a:pt x="328" y="33"/>
                </a:lnTo>
                <a:lnTo>
                  <a:pt x="294" y="33"/>
                </a:lnTo>
                <a:lnTo>
                  <a:pt x="273" y="53"/>
                </a:lnTo>
                <a:lnTo>
                  <a:pt x="256" y="53"/>
                </a:lnTo>
                <a:lnTo>
                  <a:pt x="239" y="49"/>
                </a:lnTo>
                <a:lnTo>
                  <a:pt x="181" y="45"/>
                </a:lnTo>
                <a:lnTo>
                  <a:pt x="159" y="28"/>
                </a:lnTo>
                <a:lnTo>
                  <a:pt x="126" y="4"/>
                </a:lnTo>
                <a:lnTo>
                  <a:pt x="75" y="12"/>
                </a:lnTo>
                <a:lnTo>
                  <a:pt x="75" y="0"/>
                </a:lnTo>
                <a:lnTo>
                  <a:pt x="67" y="0"/>
                </a:lnTo>
                <a:lnTo>
                  <a:pt x="58" y="4"/>
                </a:lnTo>
                <a:lnTo>
                  <a:pt x="42" y="28"/>
                </a:lnTo>
                <a:lnTo>
                  <a:pt x="16" y="33"/>
                </a:lnTo>
              </a:path>
            </a:pathLst>
          </a:custGeom>
          <a:pattFill prst="pct75">
            <a:fgClr>
              <a:srgbClr val="9CB7A5"/>
            </a:fgClr>
            <a:bgClr>
              <a:schemeClr val="bg1"/>
            </a:bgClr>
          </a:patt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57" name="Freeform 17" descr="75%"/>
          <p:cNvSpPr>
            <a:spLocks/>
          </p:cNvSpPr>
          <p:nvPr/>
        </p:nvSpPr>
        <p:spPr bwMode="auto">
          <a:xfrm>
            <a:off x="5746750" y="4870450"/>
            <a:ext cx="1163638" cy="1103313"/>
          </a:xfrm>
          <a:custGeom>
            <a:avLst/>
            <a:gdLst>
              <a:gd name="T0" fmla="*/ 2147483647 w 733"/>
              <a:gd name="T1" fmla="*/ 2147483647 h 695"/>
              <a:gd name="T2" fmla="*/ 2147483647 w 733"/>
              <a:gd name="T3" fmla="*/ 2147483647 h 695"/>
              <a:gd name="T4" fmla="*/ 2147483647 w 733"/>
              <a:gd name="T5" fmla="*/ 2147483647 h 695"/>
              <a:gd name="T6" fmla="*/ 2147483647 w 733"/>
              <a:gd name="T7" fmla="*/ 2147483647 h 695"/>
              <a:gd name="T8" fmla="*/ 2147483647 w 733"/>
              <a:gd name="T9" fmla="*/ 2147483647 h 695"/>
              <a:gd name="T10" fmla="*/ 2147483647 w 733"/>
              <a:gd name="T11" fmla="*/ 2147483647 h 695"/>
              <a:gd name="T12" fmla="*/ 2147483647 w 733"/>
              <a:gd name="T13" fmla="*/ 2147483647 h 695"/>
              <a:gd name="T14" fmla="*/ 2147483647 w 733"/>
              <a:gd name="T15" fmla="*/ 2147483647 h 695"/>
              <a:gd name="T16" fmla="*/ 2147483647 w 733"/>
              <a:gd name="T17" fmla="*/ 2147483647 h 695"/>
              <a:gd name="T18" fmla="*/ 2147483647 w 733"/>
              <a:gd name="T19" fmla="*/ 2147483647 h 695"/>
              <a:gd name="T20" fmla="*/ 2147483647 w 733"/>
              <a:gd name="T21" fmla="*/ 2147483647 h 695"/>
              <a:gd name="T22" fmla="*/ 2147483647 w 733"/>
              <a:gd name="T23" fmla="*/ 2147483647 h 695"/>
              <a:gd name="T24" fmla="*/ 0 w 733"/>
              <a:gd name="T25" fmla="*/ 2147483647 h 695"/>
              <a:gd name="T26" fmla="*/ 2147483647 w 733"/>
              <a:gd name="T27" fmla="*/ 2147483647 h 695"/>
              <a:gd name="T28" fmla="*/ 2147483647 w 733"/>
              <a:gd name="T29" fmla="*/ 2147483647 h 695"/>
              <a:gd name="T30" fmla="*/ 2147483647 w 733"/>
              <a:gd name="T31" fmla="*/ 2147483647 h 695"/>
              <a:gd name="T32" fmla="*/ 2147483647 w 733"/>
              <a:gd name="T33" fmla="*/ 2147483647 h 695"/>
              <a:gd name="T34" fmla="*/ 2147483647 w 733"/>
              <a:gd name="T35" fmla="*/ 2147483647 h 695"/>
              <a:gd name="T36" fmla="*/ 2147483647 w 733"/>
              <a:gd name="T37" fmla="*/ 2147483647 h 695"/>
              <a:gd name="T38" fmla="*/ 2147483647 w 733"/>
              <a:gd name="T39" fmla="*/ 2147483647 h 695"/>
              <a:gd name="T40" fmla="*/ 2147483647 w 733"/>
              <a:gd name="T41" fmla="*/ 2147483647 h 695"/>
              <a:gd name="T42" fmla="*/ 2147483647 w 733"/>
              <a:gd name="T43" fmla="*/ 2147483647 h 695"/>
              <a:gd name="T44" fmla="*/ 2147483647 w 733"/>
              <a:gd name="T45" fmla="*/ 2147483647 h 695"/>
              <a:gd name="T46" fmla="*/ 2147483647 w 733"/>
              <a:gd name="T47" fmla="*/ 2147483647 h 695"/>
              <a:gd name="T48" fmla="*/ 2147483647 w 733"/>
              <a:gd name="T49" fmla="*/ 2147483647 h 695"/>
              <a:gd name="T50" fmla="*/ 2147483647 w 733"/>
              <a:gd name="T51" fmla="*/ 2147483647 h 695"/>
              <a:gd name="T52" fmla="*/ 2147483647 w 733"/>
              <a:gd name="T53" fmla="*/ 2147483647 h 695"/>
              <a:gd name="T54" fmla="*/ 2147483647 w 733"/>
              <a:gd name="T55" fmla="*/ 2147483647 h 695"/>
              <a:gd name="T56" fmla="*/ 2147483647 w 733"/>
              <a:gd name="T57" fmla="*/ 2147483647 h 695"/>
              <a:gd name="T58" fmla="*/ 2147483647 w 733"/>
              <a:gd name="T59" fmla="*/ 2147483647 h 695"/>
              <a:gd name="T60" fmla="*/ 2147483647 w 733"/>
              <a:gd name="T61" fmla="*/ 2147483647 h 695"/>
              <a:gd name="T62" fmla="*/ 2147483647 w 733"/>
              <a:gd name="T63" fmla="*/ 2147483647 h 695"/>
              <a:gd name="T64" fmla="*/ 2147483647 w 733"/>
              <a:gd name="T65" fmla="*/ 2147483647 h 695"/>
              <a:gd name="T66" fmla="*/ 2147483647 w 733"/>
              <a:gd name="T67" fmla="*/ 2147483647 h 695"/>
              <a:gd name="T68" fmla="*/ 2147483647 w 733"/>
              <a:gd name="T69" fmla="*/ 2147483647 h 695"/>
              <a:gd name="T70" fmla="*/ 2147483647 w 733"/>
              <a:gd name="T71" fmla="*/ 2147483647 h 695"/>
              <a:gd name="T72" fmla="*/ 2147483647 w 733"/>
              <a:gd name="T73" fmla="*/ 2147483647 h 695"/>
              <a:gd name="T74" fmla="*/ 2147483647 w 733"/>
              <a:gd name="T75" fmla="*/ 0 h 69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733"/>
              <a:gd name="T115" fmla="*/ 0 h 695"/>
              <a:gd name="T116" fmla="*/ 733 w 733"/>
              <a:gd name="T117" fmla="*/ 695 h 695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733" h="695">
                <a:moveTo>
                  <a:pt x="551" y="8"/>
                </a:moveTo>
                <a:lnTo>
                  <a:pt x="551" y="41"/>
                </a:lnTo>
                <a:lnTo>
                  <a:pt x="534" y="69"/>
                </a:lnTo>
                <a:lnTo>
                  <a:pt x="500" y="110"/>
                </a:lnTo>
                <a:lnTo>
                  <a:pt x="462" y="164"/>
                </a:lnTo>
                <a:lnTo>
                  <a:pt x="450" y="197"/>
                </a:lnTo>
                <a:lnTo>
                  <a:pt x="399" y="188"/>
                </a:lnTo>
                <a:lnTo>
                  <a:pt x="382" y="180"/>
                </a:lnTo>
                <a:lnTo>
                  <a:pt x="366" y="193"/>
                </a:lnTo>
                <a:lnTo>
                  <a:pt x="353" y="229"/>
                </a:lnTo>
                <a:lnTo>
                  <a:pt x="332" y="250"/>
                </a:lnTo>
                <a:lnTo>
                  <a:pt x="319" y="250"/>
                </a:lnTo>
                <a:lnTo>
                  <a:pt x="281" y="258"/>
                </a:lnTo>
                <a:lnTo>
                  <a:pt x="265" y="275"/>
                </a:lnTo>
                <a:lnTo>
                  <a:pt x="248" y="283"/>
                </a:lnTo>
                <a:lnTo>
                  <a:pt x="206" y="291"/>
                </a:lnTo>
                <a:lnTo>
                  <a:pt x="176" y="312"/>
                </a:lnTo>
                <a:lnTo>
                  <a:pt x="168" y="340"/>
                </a:lnTo>
                <a:lnTo>
                  <a:pt x="159" y="373"/>
                </a:lnTo>
                <a:lnTo>
                  <a:pt x="143" y="377"/>
                </a:lnTo>
                <a:lnTo>
                  <a:pt x="126" y="361"/>
                </a:lnTo>
                <a:lnTo>
                  <a:pt x="79" y="369"/>
                </a:lnTo>
                <a:lnTo>
                  <a:pt x="50" y="357"/>
                </a:lnTo>
                <a:lnTo>
                  <a:pt x="21" y="361"/>
                </a:lnTo>
                <a:lnTo>
                  <a:pt x="16" y="410"/>
                </a:lnTo>
                <a:lnTo>
                  <a:pt x="0" y="468"/>
                </a:lnTo>
                <a:lnTo>
                  <a:pt x="16" y="488"/>
                </a:lnTo>
                <a:lnTo>
                  <a:pt x="12" y="529"/>
                </a:lnTo>
                <a:lnTo>
                  <a:pt x="16" y="566"/>
                </a:lnTo>
                <a:lnTo>
                  <a:pt x="37" y="574"/>
                </a:lnTo>
                <a:lnTo>
                  <a:pt x="54" y="554"/>
                </a:lnTo>
                <a:lnTo>
                  <a:pt x="67" y="562"/>
                </a:lnTo>
                <a:lnTo>
                  <a:pt x="88" y="591"/>
                </a:lnTo>
                <a:lnTo>
                  <a:pt x="84" y="620"/>
                </a:lnTo>
                <a:lnTo>
                  <a:pt x="96" y="636"/>
                </a:lnTo>
                <a:lnTo>
                  <a:pt x="134" y="636"/>
                </a:lnTo>
                <a:lnTo>
                  <a:pt x="126" y="673"/>
                </a:lnTo>
                <a:lnTo>
                  <a:pt x="151" y="685"/>
                </a:lnTo>
                <a:lnTo>
                  <a:pt x="176" y="661"/>
                </a:lnTo>
                <a:lnTo>
                  <a:pt x="189" y="648"/>
                </a:lnTo>
                <a:lnTo>
                  <a:pt x="201" y="669"/>
                </a:lnTo>
                <a:lnTo>
                  <a:pt x="235" y="677"/>
                </a:lnTo>
                <a:lnTo>
                  <a:pt x="244" y="652"/>
                </a:lnTo>
                <a:lnTo>
                  <a:pt x="302" y="648"/>
                </a:lnTo>
                <a:lnTo>
                  <a:pt x="323" y="652"/>
                </a:lnTo>
                <a:lnTo>
                  <a:pt x="340" y="665"/>
                </a:lnTo>
                <a:lnTo>
                  <a:pt x="366" y="648"/>
                </a:lnTo>
                <a:lnTo>
                  <a:pt x="387" y="644"/>
                </a:lnTo>
                <a:lnTo>
                  <a:pt x="458" y="665"/>
                </a:lnTo>
                <a:lnTo>
                  <a:pt x="496" y="694"/>
                </a:lnTo>
                <a:lnTo>
                  <a:pt x="521" y="657"/>
                </a:lnTo>
                <a:lnTo>
                  <a:pt x="530" y="615"/>
                </a:lnTo>
                <a:lnTo>
                  <a:pt x="525" y="562"/>
                </a:lnTo>
                <a:lnTo>
                  <a:pt x="576" y="558"/>
                </a:lnTo>
                <a:lnTo>
                  <a:pt x="597" y="500"/>
                </a:lnTo>
                <a:lnTo>
                  <a:pt x="593" y="439"/>
                </a:lnTo>
                <a:lnTo>
                  <a:pt x="618" y="439"/>
                </a:lnTo>
                <a:lnTo>
                  <a:pt x="631" y="390"/>
                </a:lnTo>
                <a:lnTo>
                  <a:pt x="647" y="398"/>
                </a:lnTo>
                <a:lnTo>
                  <a:pt x="689" y="406"/>
                </a:lnTo>
                <a:lnTo>
                  <a:pt x="694" y="369"/>
                </a:lnTo>
                <a:lnTo>
                  <a:pt x="647" y="340"/>
                </a:lnTo>
                <a:lnTo>
                  <a:pt x="610" y="283"/>
                </a:lnTo>
                <a:lnTo>
                  <a:pt x="605" y="184"/>
                </a:lnTo>
                <a:lnTo>
                  <a:pt x="626" y="164"/>
                </a:lnTo>
                <a:lnTo>
                  <a:pt x="689" y="164"/>
                </a:lnTo>
                <a:lnTo>
                  <a:pt x="685" y="119"/>
                </a:lnTo>
                <a:lnTo>
                  <a:pt x="698" y="119"/>
                </a:lnTo>
                <a:lnTo>
                  <a:pt x="710" y="143"/>
                </a:lnTo>
                <a:lnTo>
                  <a:pt x="732" y="110"/>
                </a:lnTo>
                <a:lnTo>
                  <a:pt x="702" y="90"/>
                </a:lnTo>
                <a:lnTo>
                  <a:pt x="656" y="86"/>
                </a:lnTo>
                <a:lnTo>
                  <a:pt x="643" y="61"/>
                </a:lnTo>
                <a:lnTo>
                  <a:pt x="635" y="32"/>
                </a:lnTo>
                <a:lnTo>
                  <a:pt x="622" y="0"/>
                </a:lnTo>
                <a:lnTo>
                  <a:pt x="601" y="0"/>
                </a:lnTo>
                <a:lnTo>
                  <a:pt x="551" y="8"/>
                </a:lnTo>
              </a:path>
            </a:pathLst>
          </a:custGeom>
          <a:pattFill prst="pct75">
            <a:fgClr>
              <a:srgbClr val="9CB7A5"/>
            </a:fgClr>
            <a:bgClr>
              <a:schemeClr val="bg1"/>
            </a:bgClr>
          </a:patt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58" name="Freeform 18" descr="75%"/>
          <p:cNvSpPr>
            <a:spLocks/>
          </p:cNvSpPr>
          <p:nvPr/>
        </p:nvSpPr>
        <p:spPr bwMode="auto">
          <a:xfrm>
            <a:off x="6867525" y="5686425"/>
            <a:ext cx="485775" cy="622300"/>
          </a:xfrm>
          <a:custGeom>
            <a:avLst/>
            <a:gdLst>
              <a:gd name="T0" fmla="*/ 2147483647 w 306"/>
              <a:gd name="T1" fmla="*/ 0 h 392"/>
              <a:gd name="T2" fmla="*/ 2147483647 w 306"/>
              <a:gd name="T3" fmla="*/ 2147483647 h 392"/>
              <a:gd name="T4" fmla="*/ 2147483647 w 306"/>
              <a:gd name="T5" fmla="*/ 2147483647 h 392"/>
              <a:gd name="T6" fmla="*/ 2147483647 w 306"/>
              <a:gd name="T7" fmla="*/ 2147483647 h 392"/>
              <a:gd name="T8" fmla="*/ 2147483647 w 306"/>
              <a:gd name="T9" fmla="*/ 2147483647 h 392"/>
              <a:gd name="T10" fmla="*/ 2147483647 w 306"/>
              <a:gd name="T11" fmla="*/ 2147483647 h 392"/>
              <a:gd name="T12" fmla="*/ 2147483647 w 306"/>
              <a:gd name="T13" fmla="*/ 2147483647 h 392"/>
              <a:gd name="T14" fmla="*/ 2147483647 w 306"/>
              <a:gd name="T15" fmla="*/ 2147483647 h 392"/>
              <a:gd name="T16" fmla="*/ 0 w 306"/>
              <a:gd name="T17" fmla="*/ 2147483647 h 392"/>
              <a:gd name="T18" fmla="*/ 0 w 306"/>
              <a:gd name="T19" fmla="*/ 2147483647 h 392"/>
              <a:gd name="T20" fmla="*/ 2147483647 w 306"/>
              <a:gd name="T21" fmla="*/ 2147483647 h 392"/>
              <a:gd name="T22" fmla="*/ 2147483647 w 306"/>
              <a:gd name="T23" fmla="*/ 2147483647 h 392"/>
              <a:gd name="T24" fmla="*/ 2147483647 w 306"/>
              <a:gd name="T25" fmla="*/ 2147483647 h 392"/>
              <a:gd name="T26" fmla="*/ 2147483647 w 306"/>
              <a:gd name="T27" fmla="*/ 2147483647 h 392"/>
              <a:gd name="T28" fmla="*/ 2147483647 w 306"/>
              <a:gd name="T29" fmla="*/ 2147483647 h 392"/>
              <a:gd name="T30" fmla="*/ 2147483647 w 306"/>
              <a:gd name="T31" fmla="*/ 2147483647 h 392"/>
              <a:gd name="T32" fmla="*/ 2147483647 w 306"/>
              <a:gd name="T33" fmla="*/ 2147483647 h 392"/>
              <a:gd name="T34" fmla="*/ 2147483647 w 306"/>
              <a:gd name="T35" fmla="*/ 2147483647 h 392"/>
              <a:gd name="T36" fmla="*/ 2147483647 w 306"/>
              <a:gd name="T37" fmla="*/ 2147483647 h 392"/>
              <a:gd name="T38" fmla="*/ 2147483647 w 306"/>
              <a:gd name="T39" fmla="*/ 2147483647 h 392"/>
              <a:gd name="T40" fmla="*/ 2147483647 w 306"/>
              <a:gd name="T41" fmla="*/ 2147483647 h 392"/>
              <a:gd name="T42" fmla="*/ 2147483647 w 306"/>
              <a:gd name="T43" fmla="*/ 2147483647 h 392"/>
              <a:gd name="T44" fmla="*/ 2147483647 w 306"/>
              <a:gd name="T45" fmla="*/ 2147483647 h 392"/>
              <a:gd name="T46" fmla="*/ 2147483647 w 306"/>
              <a:gd name="T47" fmla="*/ 2147483647 h 392"/>
              <a:gd name="T48" fmla="*/ 2147483647 w 306"/>
              <a:gd name="T49" fmla="*/ 2147483647 h 392"/>
              <a:gd name="T50" fmla="*/ 2147483647 w 306"/>
              <a:gd name="T51" fmla="*/ 2147483647 h 392"/>
              <a:gd name="T52" fmla="*/ 2147483647 w 306"/>
              <a:gd name="T53" fmla="*/ 2147483647 h 392"/>
              <a:gd name="T54" fmla="*/ 2147483647 w 306"/>
              <a:gd name="T55" fmla="*/ 2147483647 h 392"/>
              <a:gd name="T56" fmla="*/ 2147483647 w 306"/>
              <a:gd name="T57" fmla="*/ 2147483647 h 392"/>
              <a:gd name="T58" fmla="*/ 2147483647 w 306"/>
              <a:gd name="T59" fmla="*/ 2147483647 h 392"/>
              <a:gd name="T60" fmla="*/ 2147483647 w 306"/>
              <a:gd name="T61" fmla="*/ 2147483647 h 392"/>
              <a:gd name="T62" fmla="*/ 2147483647 w 306"/>
              <a:gd name="T63" fmla="*/ 2147483647 h 392"/>
              <a:gd name="T64" fmla="*/ 2147483647 w 306"/>
              <a:gd name="T65" fmla="*/ 2147483647 h 392"/>
              <a:gd name="T66" fmla="*/ 2147483647 w 306"/>
              <a:gd name="T67" fmla="*/ 2147483647 h 392"/>
              <a:gd name="T68" fmla="*/ 2147483647 w 306"/>
              <a:gd name="T69" fmla="*/ 2147483647 h 392"/>
              <a:gd name="T70" fmla="*/ 2147483647 w 306"/>
              <a:gd name="T71" fmla="*/ 2147483647 h 392"/>
              <a:gd name="T72" fmla="*/ 2147483647 w 306"/>
              <a:gd name="T73" fmla="*/ 2147483647 h 392"/>
              <a:gd name="T74" fmla="*/ 2147483647 w 306"/>
              <a:gd name="T75" fmla="*/ 2147483647 h 392"/>
              <a:gd name="T76" fmla="*/ 2147483647 w 306"/>
              <a:gd name="T77" fmla="*/ 2147483647 h 392"/>
              <a:gd name="T78" fmla="*/ 2147483647 w 306"/>
              <a:gd name="T79" fmla="*/ 2147483647 h 392"/>
              <a:gd name="T80" fmla="*/ 2147483647 w 306"/>
              <a:gd name="T81" fmla="*/ 2147483647 h 392"/>
              <a:gd name="T82" fmla="*/ 2147483647 w 306"/>
              <a:gd name="T83" fmla="*/ 2147483647 h 392"/>
              <a:gd name="T84" fmla="*/ 2147483647 w 306"/>
              <a:gd name="T85" fmla="*/ 2147483647 h 392"/>
              <a:gd name="T86" fmla="*/ 2147483647 w 306"/>
              <a:gd name="T87" fmla="*/ 2147483647 h 392"/>
              <a:gd name="T88" fmla="*/ 2147483647 w 306"/>
              <a:gd name="T89" fmla="*/ 2147483647 h 392"/>
              <a:gd name="T90" fmla="*/ 2147483647 w 306"/>
              <a:gd name="T91" fmla="*/ 2147483647 h 392"/>
              <a:gd name="T92" fmla="*/ 2147483647 w 306"/>
              <a:gd name="T93" fmla="*/ 2147483647 h 392"/>
              <a:gd name="T94" fmla="*/ 2147483647 w 306"/>
              <a:gd name="T95" fmla="*/ 2147483647 h 392"/>
              <a:gd name="T96" fmla="*/ 2147483647 w 306"/>
              <a:gd name="T97" fmla="*/ 2147483647 h 392"/>
              <a:gd name="T98" fmla="*/ 2147483647 w 306"/>
              <a:gd name="T99" fmla="*/ 2147483647 h 392"/>
              <a:gd name="T100" fmla="*/ 2147483647 w 306"/>
              <a:gd name="T101" fmla="*/ 2147483647 h 392"/>
              <a:gd name="T102" fmla="*/ 2147483647 w 306"/>
              <a:gd name="T103" fmla="*/ 2147483647 h 392"/>
              <a:gd name="T104" fmla="*/ 2147483647 w 306"/>
              <a:gd name="T105" fmla="*/ 2147483647 h 392"/>
              <a:gd name="T106" fmla="*/ 2147483647 w 306"/>
              <a:gd name="T107" fmla="*/ 2147483647 h 392"/>
              <a:gd name="T108" fmla="*/ 2147483647 w 306"/>
              <a:gd name="T109" fmla="*/ 2147483647 h 392"/>
              <a:gd name="T110" fmla="*/ 2147483647 w 306"/>
              <a:gd name="T111" fmla="*/ 2147483647 h 392"/>
              <a:gd name="T112" fmla="*/ 2147483647 w 306"/>
              <a:gd name="T113" fmla="*/ 2147483647 h 392"/>
              <a:gd name="T114" fmla="*/ 2147483647 w 306"/>
              <a:gd name="T115" fmla="*/ 2147483647 h 392"/>
              <a:gd name="T116" fmla="*/ 2147483647 w 306"/>
              <a:gd name="T117" fmla="*/ 2147483647 h 392"/>
              <a:gd name="T118" fmla="*/ 2147483647 w 306"/>
              <a:gd name="T119" fmla="*/ 2147483647 h 392"/>
              <a:gd name="T120" fmla="*/ 2147483647 w 306"/>
              <a:gd name="T121" fmla="*/ 2147483647 h 392"/>
              <a:gd name="T122" fmla="*/ 2147483647 w 306"/>
              <a:gd name="T123" fmla="*/ 2147483647 h 392"/>
              <a:gd name="T124" fmla="*/ 2147483647 w 306"/>
              <a:gd name="T125" fmla="*/ 0 h 39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6"/>
              <a:gd name="T190" fmla="*/ 0 h 392"/>
              <a:gd name="T191" fmla="*/ 306 w 306"/>
              <a:gd name="T192" fmla="*/ 392 h 39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6" h="392">
                <a:moveTo>
                  <a:pt x="63" y="0"/>
                </a:moveTo>
                <a:lnTo>
                  <a:pt x="55" y="20"/>
                </a:lnTo>
                <a:lnTo>
                  <a:pt x="59" y="32"/>
                </a:lnTo>
                <a:lnTo>
                  <a:pt x="59" y="69"/>
                </a:lnTo>
                <a:lnTo>
                  <a:pt x="63" y="102"/>
                </a:lnTo>
                <a:lnTo>
                  <a:pt x="38" y="123"/>
                </a:lnTo>
                <a:lnTo>
                  <a:pt x="16" y="152"/>
                </a:lnTo>
                <a:lnTo>
                  <a:pt x="4" y="168"/>
                </a:lnTo>
                <a:lnTo>
                  <a:pt x="0" y="189"/>
                </a:lnTo>
                <a:lnTo>
                  <a:pt x="0" y="201"/>
                </a:lnTo>
                <a:lnTo>
                  <a:pt x="16" y="226"/>
                </a:lnTo>
                <a:lnTo>
                  <a:pt x="50" y="238"/>
                </a:lnTo>
                <a:lnTo>
                  <a:pt x="59" y="267"/>
                </a:lnTo>
                <a:lnTo>
                  <a:pt x="46" y="304"/>
                </a:lnTo>
                <a:lnTo>
                  <a:pt x="46" y="329"/>
                </a:lnTo>
                <a:lnTo>
                  <a:pt x="55" y="353"/>
                </a:lnTo>
                <a:lnTo>
                  <a:pt x="63" y="382"/>
                </a:lnTo>
                <a:lnTo>
                  <a:pt x="80" y="391"/>
                </a:lnTo>
                <a:lnTo>
                  <a:pt x="84" y="353"/>
                </a:lnTo>
                <a:lnTo>
                  <a:pt x="97" y="333"/>
                </a:lnTo>
                <a:lnTo>
                  <a:pt x="101" y="308"/>
                </a:lnTo>
                <a:lnTo>
                  <a:pt x="97" y="275"/>
                </a:lnTo>
                <a:lnTo>
                  <a:pt x="105" y="251"/>
                </a:lnTo>
                <a:lnTo>
                  <a:pt x="110" y="238"/>
                </a:lnTo>
                <a:lnTo>
                  <a:pt x="114" y="222"/>
                </a:lnTo>
                <a:lnTo>
                  <a:pt x="110" y="209"/>
                </a:lnTo>
                <a:lnTo>
                  <a:pt x="105" y="181"/>
                </a:lnTo>
                <a:lnTo>
                  <a:pt x="114" y="152"/>
                </a:lnTo>
                <a:lnTo>
                  <a:pt x="139" y="144"/>
                </a:lnTo>
                <a:lnTo>
                  <a:pt x="148" y="181"/>
                </a:lnTo>
                <a:lnTo>
                  <a:pt x="148" y="193"/>
                </a:lnTo>
                <a:lnTo>
                  <a:pt x="152" y="205"/>
                </a:lnTo>
                <a:lnTo>
                  <a:pt x="182" y="214"/>
                </a:lnTo>
                <a:lnTo>
                  <a:pt x="190" y="263"/>
                </a:lnTo>
                <a:lnTo>
                  <a:pt x="194" y="283"/>
                </a:lnTo>
                <a:lnTo>
                  <a:pt x="220" y="251"/>
                </a:lnTo>
                <a:lnTo>
                  <a:pt x="245" y="246"/>
                </a:lnTo>
                <a:lnTo>
                  <a:pt x="262" y="222"/>
                </a:lnTo>
                <a:lnTo>
                  <a:pt x="258" y="205"/>
                </a:lnTo>
                <a:lnTo>
                  <a:pt x="254" y="185"/>
                </a:lnTo>
                <a:lnTo>
                  <a:pt x="245" y="168"/>
                </a:lnTo>
                <a:lnTo>
                  <a:pt x="220" y="152"/>
                </a:lnTo>
                <a:lnTo>
                  <a:pt x="207" y="119"/>
                </a:lnTo>
                <a:lnTo>
                  <a:pt x="182" y="98"/>
                </a:lnTo>
                <a:lnTo>
                  <a:pt x="186" y="86"/>
                </a:lnTo>
                <a:lnTo>
                  <a:pt x="220" y="86"/>
                </a:lnTo>
                <a:lnTo>
                  <a:pt x="237" y="61"/>
                </a:lnTo>
                <a:lnTo>
                  <a:pt x="254" y="53"/>
                </a:lnTo>
                <a:lnTo>
                  <a:pt x="271" y="37"/>
                </a:lnTo>
                <a:lnTo>
                  <a:pt x="300" y="28"/>
                </a:lnTo>
                <a:lnTo>
                  <a:pt x="305" y="12"/>
                </a:lnTo>
                <a:lnTo>
                  <a:pt x="271" y="8"/>
                </a:lnTo>
                <a:lnTo>
                  <a:pt x="241" y="4"/>
                </a:lnTo>
                <a:lnTo>
                  <a:pt x="220" y="12"/>
                </a:lnTo>
                <a:lnTo>
                  <a:pt x="216" y="28"/>
                </a:lnTo>
                <a:lnTo>
                  <a:pt x="169" y="20"/>
                </a:lnTo>
                <a:lnTo>
                  <a:pt x="148" y="37"/>
                </a:lnTo>
                <a:lnTo>
                  <a:pt x="144" y="57"/>
                </a:lnTo>
                <a:lnTo>
                  <a:pt x="122" y="41"/>
                </a:lnTo>
                <a:lnTo>
                  <a:pt x="114" y="28"/>
                </a:lnTo>
                <a:lnTo>
                  <a:pt x="110" y="28"/>
                </a:lnTo>
                <a:lnTo>
                  <a:pt x="97" y="12"/>
                </a:lnTo>
                <a:lnTo>
                  <a:pt x="63" y="0"/>
                </a:lnTo>
              </a:path>
            </a:pathLst>
          </a:custGeom>
          <a:pattFill prst="pct75">
            <a:fgClr>
              <a:srgbClr val="9CB7A5"/>
            </a:fgClr>
            <a:bgClr>
              <a:schemeClr val="bg1"/>
            </a:bgClr>
          </a:patt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59" name="Freeform 19" descr="75%"/>
          <p:cNvSpPr>
            <a:spLocks/>
          </p:cNvSpPr>
          <p:nvPr/>
        </p:nvSpPr>
        <p:spPr bwMode="auto">
          <a:xfrm>
            <a:off x="7096125" y="5473700"/>
            <a:ext cx="469900" cy="119063"/>
          </a:xfrm>
          <a:custGeom>
            <a:avLst/>
            <a:gdLst>
              <a:gd name="T0" fmla="*/ 2147483647 w 296"/>
              <a:gd name="T1" fmla="*/ 2147483647 h 75"/>
              <a:gd name="T2" fmla="*/ 2147483647 w 296"/>
              <a:gd name="T3" fmla="*/ 2147483647 h 75"/>
              <a:gd name="T4" fmla="*/ 2147483647 w 296"/>
              <a:gd name="T5" fmla="*/ 2147483647 h 75"/>
              <a:gd name="T6" fmla="*/ 2147483647 w 296"/>
              <a:gd name="T7" fmla="*/ 2147483647 h 75"/>
              <a:gd name="T8" fmla="*/ 2147483647 w 296"/>
              <a:gd name="T9" fmla="*/ 2147483647 h 75"/>
              <a:gd name="T10" fmla="*/ 0 w 296"/>
              <a:gd name="T11" fmla="*/ 2147483647 h 75"/>
              <a:gd name="T12" fmla="*/ 2147483647 w 296"/>
              <a:gd name="T13" fmla="*/ 2147483647 h 75"/>
              <a:gd name="T14" fmla="*/ 2147483647 w 296"/>
              <a:gd name="T15" fmla="*/ 2147483647 h 75"/>
              <a:gd name="T16" fmla="*/ 2147483647 w 296"/>
              <a:gd name="T17" fmla="*/ 2147483647 h 75"/>
              <a:gd name="T18" fmla="*/ 2147483647 w 296"/>
              <a:gd name="T19" fmla="*/ 2147483647 h 75"/>
              <a:gd name="T20" fmla="*/ 2147483647 w 296"/>
              <a:gd name="T21" fmla="*/ 2147483647 h 75"/>
              <a:gd name="T22" fmla="*/ 2147483647 w 296"/>
              <a:gd name="T23" fmla="*/ 2147483647 h 75"/>
              <a:gd name="T24" fmla="*/ 2147483647 w 296"/>
              <a:gd name="T25" fmla="*/ 2147483647 h 75"/>
              <a:gd name="T26" fmla="*/ 2147483647 w 296"/>
              <a:gd name="T27" fmla="*/ 2147483647 h 75"/>
              <a:gd name="T28" fmla="*/ 2147483647 w 296"/>
              <a:gd name="T29" fmla="*/ 0 h 75"/>
              <a:gd name="T30" fmla="*/ 2147483647 w 296"/>
              <a:gd name="T31" fmla="*/ 2147483647 h 75"/>
              <a:gd name="T32" fmla="*/ 2147483647 w 296"/>
              <a:gd name="T33" fmla="*/ 2147483647 h 75"/>
              <a:gd name="T34" fmla="*/ 2147483647 w 296"/>
              <a:gd name="T35" fmla="*/ 2147483647 h 75"/>
              <a:gd name="T36" fmla="*/ 2147483647 w 296"/>
              <a:gd name="T37" fmla="*/ 2147483647 h 75"/>
              <a:gd name="T38" fmla="*/ 2147483647 w 296"/>
              <a:gd name="T39" fmla="*/ 2147483647 h 75"/>
              <a:gd name="T40" fmla="*/ 2147483647 w 296"/>
              <a:gd name="T41" fmla="*/ 2147483647 h 7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96"/>
              <a:gd name="T64" fmla="*/ 0 h 75"/>
              <a:gd name="T65" fmla="*/ 296 w 296"/>
              <a:gd name="T66" fmla="*/ 75 h 75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96" h="75">
                <a:moveTo>
                  <a:pt x="134" y="69"/>
                </a:moveTo>
                <a:lnTo>
                  <a:pt x="105" y="74"/>
                </a:lnTo>
                <a:lnTo>
                  <a:pt x="80" y="65"/>
                </a:lnTo>
                <a:lnTo>
                  <a:pt x="50" y="61"/>
                </a:lnTo>
                <a:lnTo>
                  <a:pt x="12" y="69"/>
                </a:lnTo>
                <a:lnTo>
                  <a:pt x="0" y="61"/>
                </a:lnTo>
                <a:lnTo>
                  <a:pt x="4" y="49"/>
                </a:lnTo>
                <a:lnTo>
                  <a:pt x="37" y="28"/>
                </a:lnTo>
                <a:lnTo>
                  <a:pt x="101" y="24"/>
                </a:lnTo>
                <a:lnTo>
                  <a:pt x="160" y="12"/>
                </a:lnTo>
                <a:lnTo>
                  <a:pt x="181" y="4"/>
                </a:lnTo>
                <a:lnTo>
                  <a:pt x="210" y="28"/>
                </a:lnTo>
                <a:lnTo>
                  <a:pt x="248" y="16"/>
                </a:lnTo>
                <a:lnTo>
                  <a:pt x="265" y="4"/>
                </a:lnTo>
                <a:lnTo>
                  <a:pt x="295" y="0"/>
                </a:lnTo>
                <a:lnTo>
                  <a:pt x="295" y="16"/>
                </a:lnTo>
                <a:lnTo>
                  <a:pt x="257" y="32"/>
                </a:lnTo>
                <a:lnTo>
                  <a:pt x="244" y="41"/>
                </a:lnTo>
                <a:lnTo>
                  <a:pt x="227" y="69"/>
                </a:lnTo>
                <a:lnTo>
                  <a:pt x="198" y="74"/>
                </a:lnTo>
                <a:lnTo>
                  <a:pt x="134" y="69"/>
                </a:lnTo>
              </a:path>
            </a:pathLst>
          </a:custGeom>
          <a:pattFill prst="pct75">
            <a:fgClr>
              <a:srgbClr val="9CB7A5"/>
            </a:fgClr>
            <a:bgClr>
              <a:schemeClr val="bg1"/>
            </a:bgClr>
          </a:patt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60" name="Freeform 20" descr="75%"/>
          <p:cNvSpPr>
            <a:spLocks/>
          </p:cNvSpPr>
          <p:nvPr/>
        </p:nvSpPr>
        <p:spPr bwMode="auto">
          <a:xfrm>
            <a:off x="6640513" y="6515100"/>
            <a:ext cx="277812" cy="119063"/>
          </a:xfrm>
          <a:custGeom>
            <a:avLst/>
            <a:gdLst>
              <a:gd name="T0" fmla="*/ 0 w 175"/>
              <a:gd name="T1" fmla="*/ 2147483647 h 75"/>
              <a:gd name="T2" fmla="*/ 0 w 175"/>
              <a:gd name="T3" fmla="*/ 2147483647 h 75"/>
              <a:gd name="T4" fmla="*/ 2147483647 w 175"/>
              <a:gd name="T5" fmla="*/ 2147483647 h 75"/>
              <a:gd name="T6" fmla="*/ 2147483647 w 175"/>
              <a:gd name="T7" fmla="*/ 2147483647 h 75"/>
              <a:gd name="T8" fmla="*/ 2147483647 w 175"/>
              <a:gd name="T9" fmla="*/ 0 h 75"/>
              <a:gd name="T10" fmla="*/ 2147483647 w 175"/>
              <a:gd name="T11" fmla="*/ 2147483647 h 75"/>
              <a:gd name="T12" fmla="*/ 2147483647 w 175"/>
              <a:gd name="T13" fmla="*/ 2147483647 h 75"/>
              <a:gd name="T14" fmla="*/ 2147483647 w 175"/>
              <a:gd name="T15" fmla="*/ 2147483647 h 75"/>
              <a:gd name="T16" fmla="*/ 2147483647 w 175"/>
              <a:gd name="T17" fmla="*/ 2147483647 h 75"/>
              <a:gd name="T18" fmla="*/ 2147483647 w 175"/>
              <a:gd name="T19" fmla="*/ 2147483647 h 75"/>
              <a:gd name="T20" fmla="*/ 2147483647 w 175"/>
              <a:gd name="T21" fmla="*/ 2147483647 h 75"/>
              <a:gd name="T22" fmla="*/ 2147483647 w 175"/>
              <a:gd name="T23" fmla="*/ 2147483647 h 75"/>
              <a:gd name="T24" fmla="*/ 0 w 175"/>
              <a:gd name="T25" fmla="*/ 2147483647 h 7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75"/>
              <a:gd name="T40" fmla="*/ 0 h 75"/>
              <a:gd name="T41" fmla="*/ 175 w 175"/>
              <a:gd name="T42" fmla="*/ 75 h 7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75" h="75">
                <a:moveTo>
                  <a:pt x="0" y="74"/>
                </a:moveTo>
                <a:lnTo>
                  <a:pt x="0" y="41"/>
                </a:lnTo>
                <a:lnTo>
                  <a:pt x="42" y="32"/>
                </a:lnTo>
                <a:lnTo>
                  <a:pt x="67" y="4"/>
                </a:lnTo>
                <a:lnTo>
                  <a:pt x="93" y="0"/>
                </a:lnTo>
                <a:lnTo>
                  <a:pt x="131" y="12"/>
                </a:lnTo>
                <a:lnTo>
                  <a:pt x="165" y="12"/>
                </a:lnTo>
                <a:lnTo>
                  <a:pt x="174" y="32"/>
                </a:lnTo>
                <a:lnTo>
                  <a:pt x="101" y="49"/>
                </a:lnTo>
                <a:lnTo>
                  <a:pt x="89" y="65"/>
                </a:lnTo>
                <a:lnTo>
                  <a:pt x="59" y="74"/>
                </a:lnTo>
                <a:lnTo>
                  <a:pt x="50" y="57"/>
                </a:lnTo>
                <a:lnTo>
                  <a:pt x="0" y="74"/>
                </a:lnTo>
              </a:path>
            </a:pathLst>
          </a:custGeom>
          <a:pattFill prst="pct75">
            <a:fgClr>
              <a:srgbClr val="9CB7A5"/>
            </a:fgClr>
            <a:bgClr>
              <a:schemeClr val="bg1"/>
            </a:bgClr>
          </a:patt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61" name="Freeform 21" descr="75%"/>
          <p:cNvSpPr>
            <a:spLocks/>
          </p:cNvSpPr>
          <p:nvPr/>
        </p:nvSpPr>
        <p:spPr bwMode="auto">
          <a:xfrm>
            <a:off x="6980238" y="6519863"/>
            <a:ext cx="452437" cy="85725"/>
          </a:xfrm>
          <a:custGeom>
            <a:avLst/>
            <a:gdLst>
              <a:gd name="T0" fmla="*/ 0 w 285"/>
              <a:gd name="T1" fmla="*/ 2147483647 h 54"/>
              <a:gd name="T2" fmla="*/ 2147483647 w 285"/>
              <a:gd name="T3" fmla="*/ 2147483647 h 54"/>
              <a:gd name="T4" fmla="*/ 2147483647 w 285"/>
              <a:gd name="T5" fmla="*/ 2147483647 h 54"/>
              <a:gd name="T6" fmla="*/ 2147483647 w 285"/>
              <a:gd name="T7" fmla="*/ 2147483647 h 54"/>
              <a:gd name="T8" fmla="*/ 2147483647 w 285"/>
              <a:gd name="T9" fmla="*/ 2147483647 h 54"/>
              <a:gd name="T10" fmla="*/ 2147483647 w 285"/>
              <a:gd name="T11" fmla="*/ 2147483647 h 54"/>
              <a:gd name="T12" fmla="*/ 2147483647 w 285"/>
              <a:gd name="T13" fmla="*/ 2147483647 h 54"/>
              <a:gd name="T14" fmla="*/ 2147483647 w 285"/>
              <a:gd name="T15" fmla="*/ 2147483647 h 54"/>
              <a:gd name="T16" fmla="*/ 2147483647 w 285"/>
              <a:gd name="T17" fmla="*/ 2147483647 h 54"/>
              <a:gd name="T18" fmla="*/ 2147483647 w 285"/>
              <a:gd name="T19" fmla="*/ 2147483647 h 54"/>
              <a:gd name="T20" fmla="*/ 2147483647 w 285"/>
              <a:gd name="T21" fmla="*/ 0 h 54"/>
              <a:gd name="T22" fmla="*/ 2147483647 w 285"/>
              <a:gd name="T23" fmla="*/ 2147483647 h 54"/>
              <a:gd name="T24" fmla="*/ 2147483647 w 285"/>
              <a:gd name="T25" fmla="*/ 2147483647 h 54"/>
              <a:gd name="T26" fmla="*/ 2147483647 w 285"/>
              <a:gd name="T27" fmla="*/ 2147483647 h 54"/>
              <a:gd name="T28" fmla="*/ 2147483647 w 285"/>
              <a:gd name="T29" fmla="*/ 2147483647 h 54"/>
              <a:gd name="T30" fmla="*/ 2147483647 w 285"/>
              <a:gd name="T31" fmla="*/ 2147483647 h 54"/>
              <a:gd name="T32" fmla="*/ 2147483647 w 285"/>
              <a:gd name="T33" fmla="*/ 2147483647 h 54"/>
              <a:gd name="T34" fmla="*/ 2147483647 w 285"/>
              <a:gd name="T35" fmla="*/ 0 h 54"/>
              <a:gd name="T36" fmla="*/ 2147483647 w 285"/>
              <a:gd name="T37" fmla="*/ 2147483647 h 54"/>
              <a:gd name="T38" fmla="*/ 0 w 285"/>
              <a:gd name="T39" fmla="*/ 2147483647 h 54"/>
              <a:gd name="T40" fmla="*/ 0 w 285"/>
              <a:gd name="T41" fmla="*/ 2147483647 h 5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85"/>
              <a:gd name="T64" fmla="*/ 0 h 54"/>
              <a:gd name="T65" fmla="*/ 285 w 285"/>
              <a:gd name="T66" fmla="*/ 54 h 5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85" h="54">
                <a:moveTo>
                  <a:pt x="0" y="40"/>
                </a:moveTo>
                <a:lnTo>
                  <a:pt x="50" y="36"/>
                </a:lnTo>
                <a:lnTo>
                  <a:pt x="59" y="44"/>
                </a:lnTo>
                <a:lnTo>
                  <a:pt x="101" y="53"/>
                </a:lnTo>
                <a:lnTo>
                  <a:pt x="118" y="48"/>
                </a:lnTo>
                <a:lnTo>
                  <a:pt x="131" y="32"/>
                </a:lnTo>
                <a:lnTo>
                  <a:pt x="144" y="36"/>
                </a:lnTo>
                <a:lnTo>
                  <a:pt x="178" y="53"/>
                </a:lnTo>
                <a:lnTo>
                  <a:pt x="207" y="48"/>
                </a:lnTo>
                <a:lnTo>
                  <a:pt x="262" y="32"/>
                </a:lnTo>
                <a:lnTo>
                  <a:pt x="284" y="0"/>
                </a:lnTo>
                <a:lnTo>
                  <a:pt x="245" y="4"/>
                </a:lnTo>
                <a:lnTo>
                  <a:pt x="220" y="8"/>
                </a:lnTo>
                <a:lnTo>
                  <a:pt x="190" y="24"/>
                </a:lnTo>
                <a:lnTo>
                  <a:pt x="156" y="20"/>
                </a:lnTo>
                <a:lnTo>
                  <a:pt x="110" y="20"/>
                </a:lnTo>
                <a:lnTo>
                  <a:pt x="101" y="4"/>
                </a:lnTo>
                <a:lnTo>
                  <a:pt x="63" y="0"/>
                </a:lnTo>
                <a:lnTo>
                  <a:pt x="25" y="20"/>
                </a:lnTo>
                <a:lnTo>
                  <a:pt x="0" y="4"/>
                </a:lnTo>
                <a:lnTo>
                  <a:pt x="0" y="40"/>
                </a:lnTo>
              </a:path>
            </a:pathLst>
          </a:custGeom>
          <a:pattFill prst="pct75">
            <a:fgClr>
              <a:srgbClr val="9CB7A5"/>
            </a:fgClr>
            <a:bgClr>
              <a:schemeClr val="bg1"/>
            </a:bgClr>
          </a:patt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62" name="Freeform 22" descr="75%"/>
          <p:cNvSpPr>
            <a:spLocks/>
          </p:cNvSpPr>
          <p:nvPr/>
        </p:nvSpPr>
        <p:spPr bwMode="auto">
          <a:xfrm>
            <a:off x="6889750" y="6656388"/>
            <a:ext cx="180975" cy="106362"/>
          </a:xfrm>
          <a:custGeom>
            <a:avLst/>
            <a:gdLst>
              <a:gd name="T0" fmla="*/ 2147483647 w 114"/>
              <a:gd name="T1" fmla="*/ 2147483647 h 67"/>
              <a:gd name="T2" fmla="*/ 2147483647 w 114"/>
              <a:gd name="T3" fmla="*/ 0 h 67"/>
              <a:gd name="T4" fmla="*/ 2147483647 w 114"/>
              <a:gd name="T5" fmla="*/ 2147483647 h 67"/>
              <a:gd name="T6" fmla="*/ 0 w 114"/>
              <a:gd name="T7" fmla="*/ 2147483647 h 67"/>
              <a:gd name="T8" fmla="*/ 2147483647 w 114"/>
              <a:gd name="T9" fmla="*/ 2147483647 h 67"/>
              <a:gd name="T10" fmla="*/ 2147483647 w 114"/>
              <a:gd name="T11" fmla="*/ 2147483647 h 67"/>
              <a:gd name="T12" fmla="*/ 2147483647 w 114"/>
              <a:gd name="T13" fmla="*/ 2147483647 h 67"/>
              <a:gd name="T14" fmla="*/ 2147483647 w 114"/>
              <a:gd name="T15" fmla="*/ 2147483647 h 67"/>
              <a:gd name="T16" fmla="*/ 2147483647 w 114"/>
              <a:gd name="T17" fmla="*/ 2147483647 h 67"/>
              <a:gd name="T18" fmla="*/ 2147483647 w 114"/>
              <a:gd name="T19" fmla="*/ 2147483647 h 67"/>
              <a:gd name="T20" fmla="*/ 2147483647 w 114"/>
              <a:gd name="T21" fmla="*/ 2147483647 h 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4"/>
              <a:gd name="T34" fmla="*/ 0 h 67"/>
              <a:gd name="T35" fmla="*/ 114 w 114"/>
              <a:gd name="T36" fmla="*/ 67 h 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4" h="67">
                <a:moveTo>
                  <a:pt x="54" y="20"/>
                </a:moveTo>
                <a:lnTo>
                  <a:pt x="29" y="0"/>
                </a:lnTo>
                <a:lnTo>
                  <a:pt x="4" y="8"/>
                </a:lnTo>
                <a:lnTo>
                  <a:pt x="0" y="28"/>
                </a:lnTo>
                <a:lnTo>
                  <a:pt x="25" y="41"/>
                </a:lnTo>
                <a:lnTo>
                  <a:pt x="46" y="49"/>
                </a:lnTo>
                <a:lnTo>
                  <a:pt x="58" y="66"/>
                </a:lnTo>
                <a:lnTo>
                  <a:pt x="92" y="66"/>
                </a:lnTo>
                <a:lnTo>
                  <a:pt x="113" y="49"/>
                </a:lnTo>
                <a:lnTo>
                  <a:pt x="104" y="24"/>
                </a:lnTo>
                <a:lnTo>
                  <a:pt x="54" y="20"/>
                </a:lnTo>
              </a:path>
            </a:pathLst>
          </a:custGeom>
          <a:pattFill prst="pct75">
            <a:fgClr>
              <a:srgbClr val="9CB7A5"/>
            </a:fgClr>
            <a:bgClr>
              <a:schemeClr val="bg1"/>
            </a:bgClr>
          </a:patt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63" name="Freeform 23" descr="75%"/>
          <p:cNvSpPr>
            <a:spLocks/>
          </p:cNvSpPr>
          <p:nvPr/>
        </p:nvSpPr>
        <p:spPr bwMode="auto">
          <a:xfrm>
            <a:off x="7396163" y="6546850"/>
            <a:ext cx="422275" cy="215900"/>
          </a:xfrm>
          <a:custGeom>
            <a:avLst/>
            <a:gdLst>
              <a:gd name="T0" fmla="*/ 2147483647 w 266"/>
              <a:gd name="T1" fmla="*/ 2147483647 h 136"/>
              <a:gd name="T2" fmla="*/ 0 w 266"/>
              <a:gd name="T3" fmla="*/ 2147483647 h 136"/>
              <a:gd name="T4" fmla="*/ 2147483647 w 266"/>
              <a:gd name="T5" fmla="*/ 2147483647 h 136"/>
              <a:gd name="T6" fmla="*/ 2147483647 w 266"/>
              <a:gd name="T7" fmla="*/ 2147483647 h 136"/>
              <a:gd name="T8" fmla="*/ 2147483647 w 266"/>
              <a:gd name="T9" fmla="*/ 2147483647 h 136"/>
              <a:gd name="T10" fmla="*/ 2147483647 w 266"/>
              <a:gd name="T11" fmla="*/ 2147483647 h 136"/>
              <a:gd name="T12" fmla="*/ 2147483647 w 266"/>
              <a:gd name="T13" fmla="*/ 2147483647 h 136"/>
              <a:gd name="T14" fmla="*/ 2147483647 w 266"/>
              <a:gd name="T15" fmla="*/ 2147483647 h 136"/>
              <a:gd name="T16" fmla="*/ 2147483647 w 266"/>
              <a:gd name="T17" fmla="*/ 2147483647 h 136"/>
              <a:gd name="T18" fmla="*/ 2147483647 w 266"/>
              <a:gd name="T19" fmla="*/ 2147483647 h 136"/>
              <a:gd name="T20" fmla="*/ 2147483647 w 266"/>
              <a:gd name="T21" fmla="*/ 2147483647 h 136"/>
              <a:gd name="T22" fmla="*/ 2147483647 w 266"/>
              <a:gd name="T23" fmla="*/ 2147483647 h 136"/>
              <a:gd name="T24" fmla="*/ 2147483647 w 266"/>
              <a:gd name="T25" fmla="*/ 2147483647 h 136"/>
              <a:gd name="T26" fmla="*/ 2147483647 w 266"/>
              <a:gd name="T27" fmla="*/ 2147483647 h 136"/>
              <a:gd name="T28" fmla="*/ 2147483647 w 266"/>
              <a:gd name="T29" fmla="*/ 2147483647 h 136"/>
              <a:gd name="T30" fmla="*/ 2147483647 w 266"/>
              <a:gd name="T31" fmla="*/ 2147483647 h 136"/>
              <a:gd name="T32" fmla="*/ 2147483647 w 266"/>
              <a:gd name="T33" fmla="*/ 0 h 136"/>
              <a:gd name="T34" fmla="*/ 2147483647 w 266"/>
              <a:gd name="T35" fmla="*/ 2147483647 h 136"/>
              <a:gd name="T36" fmla="*/ 2147483647 w 266"/>
              <a:gd name="T37" fmla="*/ 2147483647 h 136"/>
              <a:gd name="T38" fmla="*/ 2147483647 w 266"/>
              <a:gd name="T39" fmla="*/ 2147483647 h 136"/>
              <a:gd name="T40" fmla="*/ 2147483647 w 266"/>
              <a:gd name="T41" fmla="*/ 2147483647 h 136"/>
              <a:gd name="T42" fmla="*/ 2147483647 w 266"/>
              <a:gd name="T43" fmla="*/ 2147483647 h 136"/>
              <a:gd name="T44" fmla="*/ 2147483647 w 266"/>
              <a:gd name="T45" fmla="*/ 2147483647 h 136"/>
              <a:gd name="T46" fmla="*/ 2147483647 w 266"/>
              <a:gd name="T47" fmla="*/ 2147483647 h 136"/>
              <a:gd name="T48" fmla="*/ 2147483647 w 266"/>
              <a:gd name="T49" fmla="*/ 2147483647 h 1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66"/>
              <a:gd name="T76" fmla="*/ 0 h 136"/>
              <a:gd name="T77" fmla="*/ 266 w 266"/>
              <a:gd name="T78" fmla="*/ 136 h 1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66" h="136">
                <a:moveTo>
                  <a:pt x="21" y="81"/>
                </a:moveTo>
                <a:lnTo>
                  <a:pt x="0" y="106"/>
                </a:lnTo>
                <a:lnTo>
                  <a:pt x="8" y="130"/>
                </a:lnTo>
                <a:lnTo>
                  <a:pt x="58" y="135"/>
                </a:lnTo>
                <a:lnTo>
                  <a:pt x="71" y="118"/>
                </a:lnTo>
                <a:lnTo>
                  <a:pt x="84" y="94"/>
                </a:lnTo>
                <a:lnTo>
                  <a:pt x="92" y="77"/>
                </a:lnTo>
                <a:lnTo>
                  <a:pt x="100" y="77"/>
                </a:lnTo>
                <a:lnTo>
                  <a:pt x="109" y="61"/>
                </a:lnTo>
                <a:lnTo>
                  <a:pt x="147" y="57"/>
                </a:lnTo>
                <a:lnTo>
                  <a:pt x="164" y="57"/>
                </a:lnTo>
                <a:lnTo>
                  <a:pt x="180" y="32"/>
                </a:lnTo>
                <a:lnTo>
                  <a:pt x="214" y="32"/>
                </a:lnTo>
                <a:lnTo>
                  <a:pt x="256" y="40"/>
                </a:lnTo>
                <a:lnTo>
                  <a:pt x="265" y="24"/>
                </a:lnTo>
                <a:lnTo>
                  <a:pt x="239" y="8"/>
                </a:lnTo>
                <a:lnTo>
                  <a:pt x="185" y="0"/>
                </a:lnTo>
                <a:lnTo>
                  <a:pt x="172" y="12"/>
                </a:lnTo>
                <a:lnTo>
                  <a:pt x="155" y="24"/>
                </a:lnTo>
                <a:lnTo>
                  <a:pt x="138" y="20"/>
                </a:lnTo>
                <a:lnTo>
                  <a:pt x="134" y="8"/>
                </a:lnTo>
                <a:lnTo>
                  <a:pt x="100" y="24"/>
                </a:lnTo>
                <a:lnTo>
                  <a:pt x="88" y="49"/>
                </a:lnTo>
                <a:lnTo>
                  <a:pt x="67" y="57"/>
                </a:lnTo>
                <a:lnTo>
                  <a:pt x="21" y="81"/>
                </a:lnTo>
              </a:path>
            </a:pathLst>
          </a:custGeom>
          <a:pattFill prst="pct75">
            <a:fgClr>
              <a:srgbClr val="9CB7A5"/>
            </a:fgClr>
            <a:bgClr>
              <a:schemeClr val="bg1"/>
            </a:bgClr>
          </a:patt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64" name="Freeform 24" descr="75%"/>
          <p:cNvSpPr>
            <a:spLocks/>
          </p:cNvSpPr>
          <p:nvPr/>
        </p:nvSpPr>
        <p:spPr bwMode="auto">
          <a:xfrm>
            <a:off x="7658100" y="5934075"/>
            <a:ext cx="165100" cy="146050"/>
          </a:xfrm>
          <a:custGeom>
            <a:avLst/>
            <a:gdLst>
              <a:gd name="T0" fmla="*/ 2147483647 w 104"/>
              <a:gd name="T1" fmla="*/ 2147483647 h 92"/>
              <a:gd name="T2" fmla="*/ 2147483647 w 104"/>
              <a:gd name="T3" fmla="*/ 2147483647 h 92"/>
              <a:gd name="T4" fmla="*/ 2147483647 w 104"/>
              <a:gd name="T5" fmla="*/ 2147483647 h 92"/>
              <a:gd name="T6" fmla="*/ 2147483647 w 104"/>
              <a:gd name="T7" fmla="*/ 2147483647 h 92"/>
              <a:gd name="T8" fmla="*/ 2147483647 w 104"/>
              <a:gd name="T9" fmla="*/ 0 h 92"/>
              <a:gd name="T10" fmla="*/ 0 w 104"/>
              <a:gd name="T11" fmla="*/ 2147483647 h 92"/>
              <a:gd name="T12" fmla="*/ 2147483647 w 104"/>
              <a:gd name="T13" fmla="*/ 2147483647 h 92"/>
              <a:gd name="T14" fmla="*/ 2147483647 w 104"/>
              <a:gd name="T15" fmla="*/ 2147483647 h 92"/>
              <a:gd name="T16" fmla="*/ 2147483647 w 104"/>
              <a:gd name="T17" fmla="*/ 2147483647 h 92"/>
              <a:gd name="T18" fmla="*/ 2147483647 w 104"/>
              <a:gd name="T19" fmla="*/ 2147483647 h 92"/>
              <a:gd name="T20" fmla="*/ 2147483647 w 104"/>
              <a:gd name="T21" fmla="*/ 2147483647 h 92"/>
              <a:gd name="T22" fmla="*/ 2147483647 w 104"/>
              <a:gd name="T23" fmla="*/ 2147483647 h 9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4"/>
              <a:gd name="T37" fmla="*/ 0 h 92"/>
              <a:gd name="T38" fmla="*/ 104 w 104"/>
              <a:gd name="T39" fmla="*/ 92 h 9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4" h="92">
                <a:moveTo>
                  <a:pt x="103" y="41"/>
                </a:moveTo>
                <a:lnTo>
                  <a:pt x="82" y="41"/>
                </a:lnTo>
                <a:lnTo>
                  <a:pt x="70" y="28"/>
                </a:lnTo>
                <a:lnTo>
                  <a:pt x="37" y="24"/>
                </a:lnTo>
                <a:lnTo>
                  <a:pt x="20" y="0"/>
                </a:lnTo>
                <a:lnTo>
                  <a:pt x="0" y="20"/>
                </a:lnTo>
                <a:lnTo>
                  <a:pt x="16" y="41"/>
                </a:lnTo>
                <a:lnTo>
                  <a:pt x="28" y="70"/>
                </a:lnTo>
                <a:lnTo>
                  <a:pt x="53" y="91"/>
                </a:lnTo>
                <a:lnTo>
                  <a:pt x="74" y="70"/>
                </a:lnTo>
                <a:lnTo>
                  <a:pt x="103" y="70"/>
                </a:lnTo>
                <a:lnTo>
                  <a:pt x="103" y="41"/>
                </a:lnTo>
              </a:path>
            </a:pathLst>
          </a:custGeom>
          <a:pattFill prst="pct75">
            <a:fgClr>
              <a:srgbClr val="9CB7A5"/>
            </a:fgClr>
            <a:bgClr>
              <a:schemeClr val="bg1"/>
            </a:bgClr>
          </a:patt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65" name="Freeform 25" descr="75%"/>
          <p:cNvSpPr>
            <a:spLocks/>
          </p:cNvSpPr>
          <p:nvPr/>
        </p:nvSpPr>
        <p:spPr bwMode="auto">
          <a:xfrm>
            <a:off x="7924800" y="5919788"/>
            <a:ext cx="328613" cy="153987"/>
          </a:xfrm>
          <a:custGeom>
            <a:avLst/>
            <a:gdLst>
              <a:gd name="T0" fmla="*/ 2147483647 w 207"/>
              <a:gd name="T1" fmla="*/ 2147483647 h 97"/>
              <a:gd name="T2" fmla="*/ 2147483647 w 207"/>
              <a:gd name="T3" fmla="*/ 2147483647 h 97"/>
              <a:gd name="T4" fmla="*/ 2147483647 w 207"/>
              <a:gd name="T5" fmla="*/ 2147483647 h 97"/>
              <a:gd name="T6" fmla="*/ 2147483647 w 207"/>
              <a:gd name="T7" fmla="*/ 0 h 97"/>
              <a:gd name="T8" fmla="*/ 2147483647 w 207"/>
              <a:gd name="T9" fmla="*/ 2147483647 h 97"/>
              <a:gd name="T10" fmla="*/ 0 w 207"/>
              <a:gd name="T11" fmla="*/ 2147483647 h 97"/>
              <a:gd name="T12" fmla="*/ 2147483647 w 207"/>
              <a:gd name="T13" fmla="*/ 2147483647 h 97"/>
              <a:gd name="T14" fmla="*/ 2147483647 w 207"/>
              <a:gd name="T15" fmla="*/ 2147483647 h 97"/>
              <a:gd name="T16" fmla="*/ 2147483647 w 207"/>
              <a:gd name="T17" fmla="*/ 2147483647 h 97"/>
              <a:gd name="T18" fmla="*/ 2147483647 w 207"/>
              <a:gd name="T19" fmla="*/ 2147483647 h 97"/>
              <a:gd name="T20" fmla="*/ 2147483647 w 207"/>
              <a:gd name="T21" fmla="*/ 2147483647 h 97"/>
              <a:gd name="T22" fmla="*/ 2147483647 w 207"/>
              <a:gd name="T23" fmla="*/ 2147483647 h 97"/>
              <a:gd name="T24" fmla="*/ 2147483647 w 207"/>
              <a:gd name="T25" fmla="*/ 2147483647 h 97"/>
              <a:gd name="T26" fmla="*/ 2147483647 w 207"/>
              <a:gd name="T27" fmla="*/ 2147483647 h 97"/>
              <a:gd name="T28" fmla="*/ 2147483647 w 207"/>
              <a:gd name="T29" fmla="*/ 2147483647 h 9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07"/>
              <a:gd name="T46" fmla="*/ 0 h 97"/>
              <a:gd name="T47" fmla="*/ 207 w 207"/>
              <a:gd name="T48" fmla="*/ 97 h 97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07" h="97">
                <a:moveTo>
                  <a:pt x="138" y="33"/>
                </a:moveTo>
                <a:lnTo>
                  <a:pt x="117" y="4"/>
                </a:lnTo>
                <a:lnTo>
                  <a:pt x="79" y="4"/>
                </a:lnTo>
                <a:lnTo>
                  <a:pt x="67" y="0"/>
                </a:lnTo>
                <a:lnTo>
                  <a:pt x="21" y="20"/>
                </a:lnTo>
                <a:lnTo>
                  <a:pt x="0" y="45"/>
                </a:lnTo>
                <a:lnTo>
                  <a:pt x="50" y="58"/>
                </a:lnTo>
                <a:lnTo>
                  <a:pt x="100" y="62"/>
                </a:lnTo>
                <a:lnTo>
                  <a:pt x="138" y="66"/>
                </a:lnTo>
                <a:lnTo>
                  <a:pt x="159" y="58"/>
                </a:lnTo>
                <a:lnTo>
                  <a:pt x="159" y="70"/>
                </a:lnTo>
                <a:lnTo>
                  <a:pt x="176" y="96"/>
                </a:lnTo>
                <a:lnTo>
                  <a:pt x="206" y="66"/>
                </a:lnTo>
                <a:lnTo>
                  <a:pt x="197" y="45"/>
                </a:lnTo>
                <a:lnTo>
                  <a:pt x="138" y="33"/>
                </a:lnTo>
              </a:path>
            </a:pathLst>
          </a:custGeom>
          <a:pattFill prst="pct75">
            <a:fgClr>
              <a:srgbClr val="9CB7A5"/>
            </a:fgClr>
            <a:bgClr>
              <a:schemeClr val="bg1"/>
            </a:bgClr>
          </a:patt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66" name="Freeform 26"/>
          <p:cNvSpPr>
            <a:spLocks/>
          </p:cNvSpPr>
          <p:nvPr/>
        </p:nvSpPr>
        <p:spPr bwMode="auto">
          <a:xfrm>
            <a:off x="7235825" y="798513"/>
            <a:ext cx="925513" cy="790575"/>
          </a:xfrm>
          <a:custGeom>
            <a:avLst/>
            <a:gdLst>
              <a:gd name="T0" fmla="*/ 2147483647 w 583"/>
              <a:gd name="T1" fmla="*/ 0 h 498"/>
              <a:gd name="T2" fmla="*/ 0 w 583"/>
              <a:gd name="T3" fmla="*/ 2147483647 h 498"/>
              <a:gd name="T4" fmla="*/ 2147483647 w 583"/>
              <a:gd name="T5" fmla="*/ 2147483647 h 498"/>
              <a:gd name="T6" fmla="*/ 2147483647 w 583"/>
              <a:gd name="T7" fmla="*/ 2147483647 h 498"/>
              <a:gd name="T8" fmla="*/ 2147483647 w 583"/>
              <a:gd name="T9" fmla="*/ 2147483647 h 498"/>
              <a:gd name="T10" fmla="*/ 2147483647 w 583"/>
              <a:gd name="T11" fmla="*/ 2147483647 h 498"/>
              <a:gd name="T12" fmla="*/ 2147483647 w 583"/>
              <a:gd name="T13" fmla="*/ 2147483647 h 498"/>
              <a:gd name="T14" fmla="*/ 2147483647 w 583"/>
              <a:gd name="T15" fmla="*/ 2147483647 h 498"/>
              <a:gd name="T16" fmla="*/ 2147483647 w 583"/>
              <a:gd name="T17" fmla="*/ 2147483647 h 498"/>
              <a:gd name="T18" fmla="*/ 2147483647 w 583"/>
              <a:gd name="T19" fmla="*/ 2147483647 h 498"/>
              <a:gd name="T20" fmla="*/ 2147483647 w 583"/>
              <a:gd name="T21" fmla="*/ 2147483647 h 498"/>
              <a:gd name="T22" fmla="*/ 2147483647 w 583"/>
              <a:gd name="T23" fmla="*/ 2147483647 h 498"/>
              <a:gd name="T24" fmla="*/ 2147483647 w 583"/>
              <a:gd name="T25" fmla="*/ 2147483647 h 498"/>
              <a:gd name="T26" fmla="*/ 2147483647 w 583"/>
              <a:gd name="T27" fmla="*/ 2147483647 h 498"/>
              <a:gd name="T28" fmla="*/ 2147483647 w 583"/>
              <a:gd name="T29" fmla="*/ 2147483647 h 498"/>
              <a:gd name="T30" fmla="*/ 2147483647 w 583"/>
              <a:gd name="T31" fmla="*/ 2147483647 h 498"/>
              <a:gd name="T32" fmla="*/ 2147483647 w 583"/>
              <a:gd name="T33" fmla="*/ 2147483647 h 498"/>
              <a:gd name="T34" fmla="*/ 2147483647 w 583"/>
              <a:gd name="T35" fmla="*/ 2147483647 h 498"/>
              <a:gd name="T36" fmla="*/ 2147483647 w 583"/>
              <a:gd name="T37" fmla="*/ 2147483647 h 498"/>
              <a:gd name="T38" fmla="*/ 2147483647 w 583"/>
              <a:gd name="T39" fmla="*/ 2147483647 h 498"/>
              <a:gd name="T40" fmla="*/ 2147483647 w 583"/>
              <a:gd name="T41" fmla="*/ 2147483647 h 498"/>
              <a:gd name="T42" fmla="*/ 2147483647 w 583"/>
              <a:gd name="T43" fmla="*/ 2147483647 h 498"/>
              <a:gd name="T44" fmla="*/ 2147483647 w 583"/>
              <a:gd name="T45" fmla="*/ 2147483647 h 498"/>
              <a:gd name="T46" fmla="*/ 2147483647 w 583"/>
              <a:gd name="T47" fmla="*/ 2147483647 h 498"/>
              <a:gd name="T48" fmla="*/ 2147483647 w 583"/>
              <a:gd name="T49" fmla="*/ 2147483647 h 498"/>
              <a:gd name="T50" fmla="*/ 2147483647 w 583"/>
              <a:gd name="T51" fmla="*/ 2147483647 h 498"/>
              <a:gd name="T52" fmla="*/ 2147483647 w 583"/>
              <a:gd name="T53" fmla="*/ 2147483647 h 498"/>
              <a:gd name="T54" fmla="*/ 2147483647 w 583"/>
              <a:gd name="T55" fmla="*/ 2147483647 h 498"/>
              <a:gd name="T56" fmla="*/ 2147483647 w 583"/>
              <a:gd name="T57" fmla="*/ 2147483647 h 498"/>
              <a:gd name="T58" fmla="*/ 2147483647 w 583"/>
              <a:gd name="T59" fmla="*/ 2147483647 h 498"/>
              <a:gd name="T60" fmla="*/ 2147483647 w 583"/>
              <a:gd name="T61" fmla="*/ 2147483647 h 498"/>
              <a:gd name="T62" fmla="*/ 2147483647 w 583"/>
              <a:gd name="T63" fmla="*/ 2147483647 h 498"/>
              <a:gd name="T64" fmla="*/ 2147483647 w 583"/>
              <a:gd name="T65" fmla="*/ 2147483647 h 498"/>
              <a:gd name="T66" fmla="*/ 2147483647 w 583"/>
              <a:gd name="T67" fmla="*/ 2147483647 h 498"/>
              <a:gd name="T68" fmla="*/ 2147483647 w 583"/>
              <a:gd name="T69" fmla="*/ 2147483647 h 498"/>
              <a:gd name="T70" fmla="*/ 2147483647 w 583"/>
              <a:gd name="T71" fmla="*/ 2147483647 h 498"/>
              <a:gd name="T72" fmla="*/ 2147483647 w 583"/>
              <a:gd name="T73" fmla="*/ 2147483647 h 498"/>
              <a:gd name="T74" fmla="*/ 2147483647 w 583"/>
              <a:gd name="T75" fmla="*/ 2147483647 h 498"/>
              <a:gd name="T76" fmla="*/ 2147483647 w 583"/>
              <a:gd name="T77" fmla="*/ 2147483647 h 498"/>
              <a:gd name="T78" fmla="*/ 2147483647 w 583"/>
              <a:gd name="T79" fmla="*/ 2147483647 h 498"/>
              <a:gd name="T80" fmla="*/ 2147483647 w 583"/>
              <a:gd name="T81" fmla="*/ 2147483647 h 498"/>
              <a:gd name="T82" fmla="*/ 2147483647 w 583"/>
              <a:gd name="T83" fmla="*/ 2147483647 h 498"/>
              <a:gd name="T84" fmla="*/ 2147483647 w 583"/>
              <a:gd name="T85" fmla="*/ 2147483647 h 498"/>
              <a:gd name="T86" fmla="*/ 2147483647 w 583"/>
              <a:gd name="T87" fmla="*/ 2147483647 h 498"/>
              <a:gd name="T88" fmla="*/ 2147483647 w 583"/>
              <a:gd name="T89" fmla="*/ 0 h 498"/>
              <a:gd name="T90" fmla="*/ 2147483647 w 583"/>
              <a:gd name="T91" fmla="*/ 0 h 49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83"/>
              <a:gd name="T139" fmla="*/ 0 h 498"/>
              <a:gd name="T140" fmla="*/ 583 w 583"/>
              <a:gd name="T141" fmla="*/ 498 h 498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83" h="498">
                <a:moveTo>
                  <a:pt x="16" y="0"/>
                </a:moveTo>
                <a:lnTo>
                  <a:pt x="0" y="28"/>
                </a:lnTo>
                <a:lnTo>
                  <a:pt x="4" y="69"/>
                </a:lnTo>
                <a:lnTo>
                  <a:pt x="21" y="86"/>
                </a:lnTo>
                <a:lnTo>
                  <a:pt x="63" y="69"/>
                </a:lnTo>
                <a:lnTo>
                  <a:pt x="75" y="65"/>
                </a:lnTo>
                <a:lnTo>
                  <a:pt x="105" y="73"/>
                </a:lnTo>
                <a:lnTo>
                  <a:pt x="151" y="49"/>
                </a:lnTo>
                <a:lnTo>
                  <a:pt x="185" y="49"/>
                </a:lnTo>
                <a:lnTo>
                  <a:pt x="236" y="102"/>
                </a:lnTo>
                <a:lnTo>
                  <a:pt x="269" y="119"/>
                </a:lnTo>
                <a:lnTo>
                  <a:pt x="269" y="164"/>
                </a:lnTo>
                <a:lnTo>
                  <a:pt x="299" y="176"/>
                </a:lnTo>
                <a:lnTo>
                  <a:pt x="350" y="184"/>
                </a:lnTo>
                <a:lnTo>
                  <a:pt x="379" y="217"/>
                </a:lnTo>
                <a:lnTo>
                  <a:pt x="396" y="230"/>
                </a:lnTo>
                <a:lnTo>
                  <a:pt x="396" y="246"/>
                </a:lnTo>
                <a:lnTo>
                  <a:pt x="396" y="258"/>
                </a:lnTo>
                <a:lnTo>
                  <a:pt x="388" y="303"/>
                </a:lnTo>
                <a:lnTo>
                  <a:pt x="371" y="291"/>
                </a:lnTo>
                <a:lnTo>
                  <a:pt x="354" y="295"/>
                </a:lnTo>
                <a:lnTo>
                  <a:pt x="354" y="328"/>
                </a:lnTo>
                <a:lnTo>
                  <a:pt x="383" y="349"/>
                </a:lnTo>
                <a:lnTo>
                  <a:pt x="379" y="381"/>
                </a:lnTo>
                <a:lnTo>
                  <a:pt x="358" y="406"/>
                </a:lnTo>
                <a:lnTo>
                  <a:pt x="350" y="423"/>
                </a:lnTo>
                <a:lnTo>
                  <a:pt x="354" y="468"/>
                </a:lnTo>
                <a:lnTo>
                  <a:pt x="358" y="488"/>
                </a:lnTo>
                <a:lnTo>
                  <a:pt x="383" y="497"/>
                </a:lnTo>
                <a:lnTo>
                  <a:pt x="413" y="472"/>
                </a:lnTo>
                <a:lnTo>
                  <a:pt x="451" y="468"/>
                </a:lnTo>
                <a:lnTo>
                  <a:pt x="459" y="476"/>
                </a:lnTo>
                <a:lnTo>
                  <a:pt x="485" y="460"/>
                </a:lnTo>
                <a:lnTo>
                  <a:pt x="544" y="439"/>
                </a:lnTo>
                <a:lnTo>
                  <a:pt x="573" y="423"/>
                </a:lnTo>
                <a:lnTo>
                  <a:pt x="582" y="340"/>
                </a:lnTo>
                <a:lnTo>
                  <a:pt x="577" y="328"/>
                </a:lnTo>
                <a:lnTo>
                  <a:pt x="539" y="283"/>
                </a:lnTo>
                <a:lnTo>
                  <a:pt x="501" y="230"/>
                </a:lnTo>
                <a:lnTo>
                  <a:pt x="493" y="172"/>
                </a:lnTo>
                <a:lnTo>
                  <a:pt x="493" y="160"/>
                </a:lnTo>
                <a:lnTo>
                  <a:pt x="476" y="123"/>
                </a:lnTo>
                <a:lnTo>
                  <a:pt x="438" y="110"/>
                </a:lnTo>
                <a:lnTo>
                  <a:pt x="430" y="41"/>
                </a:lnTo>
                <a:lnTo>
                  <a:pt x="438" y="0"/>
                </a:lnTo>
                <a:lnTo>
                  <a:pt x="16" y="0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67" name="Freeform 27"/>
          <p:cNvSpPr>
            <a:spLocks/>
          </p:cNvSpPr>
          <p:nvPr/>
        </p:nvSpPr>
        <p:spPr bwMode="auto">
          <a:xfrm>
            <a:off x="8174038" y="1666875"/>
            <a:ext cx="222250" cy="338138"/>
          </a:xfrm>
          <a:custGeom>
            <a:avLst/>
            <a:gdLst>
              <a:gd name="T0" fmla="*/ 2147483647 w 140"/>
              <a:gd name="T1" fmla="*/ 2147483647 h 213"/>
              <a:gd name="T2" fmla="*/ 0 w 140"/>
              <a:gd name="T3" fmla="*/ 2147483647 h 213"/>
              <a:gd name="T4" fmla="*/ 2147483647 w 140"/>
              <a:gd name="T5" fmla="*/ 2147483647 h 213"/>
              <a:gd name="T6" fmla="*/ 2147483647 w 140"/>
              <a:gd name="T7" fmla="*/ 2147483647 h 213"/>
              <a:gd name="T8" fmla="*/ 2147483647 w 140"/>
              <a:gd name="T9" fmla="*/ 2147483647 h 213"/>
              <a:gd name="T10" fmla="*/ 2147483647 w 140"/>
              <a:gd name="T11" fmla="*/ 2147483647 h 213"/>
              <a:gd name="T12" fmla="*/ 2147483647 w 140"/>
              <a:gd name="T13" fmla="*/ 2147483647 h 213"/>
              <a:gd name="T14" fmla="*/ 2147483647 w 140"/>
              <a:gd name="T15" fmla="*/ 2147483647 h 213"/>
              <a:gd name="T16" fmla="*/ 2147483647 w 140"/>
              <a:gd name="T17" fmla="*/ 2147483647 h 213"/>
              <a:gd name="T18" fmla="*/ 2147483647 w 140"/>
              <a:gd name="T19" fmla="*/ 2147483647 h 213"/>
              <a:gd name="T20" fmla="*/ 2147483647 w 140"/>
              <a:gd name="T21" fmla="*/ 2147483647 h 213"/>
              <a:gd name="T22" fmla="*/ 2147483647 w 140"/>
              <a:gd name="T23" fmla="*/ 2147483647 h 213"/>
              <a:gd name="T24" fmla="*/ 2147483647 w 140"/>
              <a:gd name="T25" fmla="*/ 2147483647 h 213"/>
              <a:gd name="T26" fmla="*/ 2147483647 w 140"/>
              <a:gd name="T27" fmla="*/ 2147483647 h 213"/>
              <a:gd name="T28" fmla="*/ 2147483647 w 140"/>
              <a:gd name="T29" fmla="*/ 2147483647 h 213"/>
              <a:gd name="T30" fmla="*/ 2147483647 w 140"/>
              <a:gd name="T31" fmla="*/ 2147483647 h 213"/>
              <a:gd name="T32" fmla="*/ 2147483647 w 140"/>
              <a:gd name="T33" fmla="*/ 2147483647 h 213"/>
              <a:gd name="T34" fmla="*/ 2147483647 w 140"/>
              <a:gd name="T35" fmla="*/ 2147483647 h 213"/>
              <a:gd name="T36" fmla="*/ 2147483647 w 140"/>
              <a:gd name="T37" fmla="*/ 2147483647 h 213"/>
              <a:gd name="T38" fmla="*/ 2147483647 w 140"/>
              <a:gd name="T39" fmla="*/ 0 h 213"/>
              <a:gd name="T40" fmla="*/ 2147483647 w 140"/>
              <a:gd name="T41" fmla="*/ 2147483647 h 213"/>
              <a:gd name="T42" fmla="*/ 2147483647 w 140"/>
              <a:gd name="T43" fmla="*/ 2147483647 h 213"/>
              <a:gd name="T44" fmla="*/ 2147483647 w 140"/>
              <a:gd name="T45" fmla="*/ 2147483647 h 213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40"/>
              <a:gd name="T70" fmla="*/ 0 h 213"/>
              <a:gd name="T71" fmla="*/ 140 w 140"/>
              <a:gd name="T72" fmla="*/ 213 h 213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40" h="213">
                <a:moveTo>
                  <a:pt x="4" y="40"/>
                </a:moveTo>
                <a:lnTo>
                  <a:pt x="0" y="61"/>
                </a:lnTo>
                <a:lnTo>
                  <a:pt x="8" y="93"/>
                </a:lnTo>
                <a:lnTo>
                  <a:pt x="29" y="73"/>
                </a:lnTo>
                <a:lnTo>
                  <a:pt x="50" y="48"/>
                </a:lnTo>
                <a:lnTo>
                  <a:pt x="54" y="69"/>
                </a:lnTo>
                <a:lnTo>
                  <a:pt x="50" y="97"/>
                </a:lnTo>
                <a:lnTo>
                  <a:pt x="46" y="138"/>
                </a:lnTo>
                <a:lnTo>
                  <a:pt x="21" y="159"/>
                </a:lnTo>
                <a:lnTo>
                  <a:pt x="21" y="187"/>
                </a:lnTo>
                <a:lnTo>
                  <a:pt x="42" y="187"/>
                </a:lnTo>
                <a:lnTo>
                  <a:pt x="67" y="183"/>
                </a:lnTo>
                <a:lnTo>
                  <a:pt x="75" y="212"/>
                </a:lnTo>
                <a:lnTo>
                  <a:pt x="109" y="183"/>
                </a:lnTo>
                <a:lnTo>
                  <a:pt x="122" y="138"/>
                </a:lnTo>
                <a:lnTo>
                  <a:pt x="113" y="101"/>
                </a:lnTo>
                <a:lnTo>
                  <a:pt x="139" y="77"/>
                </a:lnTo>
                <a:lnTo>
                  <a:pt x="139" y="40"/>
                </a:lnTo>
                <a:lnTo>
                  <a:pt x="105" y="44"/>
                </a:lnTo>
                <a:lnTo>
                  <a:pt x="84" y="0"/>
                </a:lnTo>
                <a:lnTo>
                  <a:pt x="54" y="8"/>
                </a:lnTo>
                <a:lnTo>
                  <a:pt x="42" y="28"/>
                </a:lnTo>
                <a:lnTo>
                  <a:pt x="4" y="40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68" name="Freeform 28"/>
          <p:cNvSpPr>
            <a:spLocks/>
          </p:cNvSpPr>
          <p:nvPr/>
        </p:nvSpPr>
        <p:spPr bwMode="auto">
          <a:xfrm>
            <a:off x="8340725" y="1312863"/>
            <a:ext cx="803275" cy="411162"/>
          </a:xfrm>
          <a:custGeom>
            <a:avLst/>
            <a:gdLst>
              <a:gd name="T0" fmla="*/ 2147483647 w 506"/>
              <a:gd name="T1" fmla="*/ 2147483647 h 259"/>
              <a:gd name="T2" fmla="*/ 2147483647 w 506"/>
              <a:gd name="T3" fmla="*/ 2147483647 h 259"/>
              <a:gd name="T4" fmla="*/ 2147483647 w 506"/>
              <a:gd name="T5" fmla="*/ 0 h 259"/>
              <a:gd name="T6" fmla="*/ 2147483647 w 506"/>
              <a:gd name="T7" fmla="*/ 2147483647 h 259"/>
              <a:gd name="T8" fmla="*/ 2147483647 w 506"/>
              <a:gd name="T9" fmla="*/ 2147483647 h 259"/>
              <a:gd name="T10" fmla="*/ 2147483647 w 506"/>
              <a:gd name="T11" fmla="*/ 2147483647 h 259"/>
              <a:gd name="T12" fmla="*/ 2147483647 w 506"/>
              <a:gd name="T13" fmla="*/ 2147483647 h 259"/>
              <a:gd name="T14" fmla="*/ 2147483647 w 506"/>
              <a:gd name="T15" fmla="*/ 2147483647 h 259"/>
              <a:gd name="T16" fmla="*/ 2147483647 w 506"/>
              <a:gd name="T17" fmla="*/ 2147483647 h 259"/>
              <a:gd name="T18" fmla="*/ 2147483647 w 506"/>
              <a:gd name="T19" fmla="*/ 2147483647 h 259"/>
              <a:gd name="T20" fmla="*/ 2147483647 w 506"/>
              <a:gd name="T21" fmla="*/ 2147483647 h 259"/>
              <a:gd name="T22" fmla="*/ 2147483647 w 506"/>
              <a:gd name="T23" fmla="*/ 2147483647 h 259"/>
              <a:gd name="T24" fmla="*/ 2147483647 w 506"/>
              <a:gd name="T25" fmla="*/ 2147483647 h 259"/>
              <a:gd name="T26" fmla="*/ 2147483647 w 506"/>
              <a:gd name="T27" fmla="*/ 2147483647 h 259"/>
              <a:gd name="T28" fmla="*/ 2147483647 w 506"/>
              <a:gd name="T29" fmla="*/ 2147483647 h 259"/>
              <a:gd name="T30" fmla="*/ 2147483647 w 506"/>
              <a:gd name="T31" fmla="*/ 2147483647 h 259"/>
              <a:gd name="T32" fmla="*/ 2147483647 w 506"/>
              <a:gd name="T33" fmla="*/ 2147483647 h 259"/>
              <a:gd name="T34" fmla="*/ 2147483647 w 506"/>
              <a:gd name="T35" fmla="*/ 2147483647 h 259"/>
              <a:gd name="T36" fmla="*/ 2147483647 w 506"/>
              <a:gd name="T37" fmla="*/ 2147483647 h 259"/>
              <a:gd name="T38" fmla="*/ 2147483647 w 506"/>
              <a:gd name="T39" fmla="*/ 2147483647 h 259"/>
              <a:gd name="T40" fmla="*/ 0 w 506"/>
              <a:gd name="T41" fmla="*/ 2147483647 h 259"/>
              <a:gd name="T42" fmla="*/ 2147483647 w 506"/>
              <a:gd name="T43" fmla="*/ 2147483647 h 259"/>
              <a:gd name="T44" fmla="*/ 2147483647 w 506"/>
              <a:gd name="T45" fmla="*/ 2147483647 h 259"/>
              <a:gd name="T46" fmla="*/ 2147483647 w 506"/>
              <a:gd name="T47" fmla="*/ 2147483647 h 259"/>
              <a:gd name="T48" fmla="*/ 2147483647 w 506"/>
              <a:gd name="T49" fmla="*/ 2147483647 h 259"/>
              <a:gd name="T50" fmla="*/ 2147483647 w 506"/>
              <a:gd name="T51" fmla="*/ 2147483647 h 259"/>
              <a:gd name="T52" fmla="*/ 2147483647 w 506"/>
              <a:gd name="T53" fmla="*/ 2147483647 h 259"/>
              <a:gd name="T54" fmla="*/ 2147483647 w 506"/>
              <a:gd name="T55" fmla="*/ 2147483647 h 259"/>
              <a:gd name="T56" fmla="*/ 2147483647 w 506"/>
              <a:gd name="T57" fmla="*/ 2147483647 h 259"/>
              <a:gd name="T58" fmla="*/ 2147483647 w 506"/>
              <a:gd name="T59" fmla="*/ 2147483647 h 259"/>
              <a:gd name="T60" fmla="*/ 2147483647 w 506"/>
              <a:gd name="T61" fmla="*/ 2147483647 h 259"/>
              <a:gd name="T62" fmla="*/ 2147483647 w 506"/>
              <a:gd name="T63" fmla="*/ 2147483647 h 259"/>
              <a:gd name="T64" fmla="*/ 2147483647 w 506"/>
              <a:gd name="T65" fmla="*/ 2147483647 h 259"/>
              <a:gd name="T66" fmla="*/ 2147483647 w 506"/>
              <a:gd name="T67" fmla="*/ 2147483647 h 259"/>
              <a:gd name="T68" fmla="*/ 2147483647 w 506"/>
              <a:gd name="T69" fmla="*/ 2147483647 h 259"/>
              <a:gd name="T70" fmla="*/ 2147483647 w 506"/>
              <a:gd name="T71" fmla="*/ 2147483647 h 259"/>
              <a:gd name="T72" fmla="*/ 2147483647 w 506"/>
              <a:gd name="T73" fmla="*/ 2147483647 h 259"/>
              <a:gd name="T74" fmla="*/ 2147483647 w 506"/>
              <a:gd name="T75" fmla="*/ 2147483647 h 259"/>
              <a:gd name="T76" fmla="*/ 2147483647 w 506"/>
              <a:gd name="T77" fmla="*/ 2147483647 h 259"/>
              <a:gd name="T78" fmla="*/ 2147483647 w 506"/>
              <a:gd name="T79" fmla="*/ 2147483647 h 259"/>
              <a:gd name="T80" fmla="*/ 2147483647 w 506"/>
              <a:gd name="T81" fmla="*/ 2147483647 h 259"/>
              <a:gd name="T82" fmla="*/ 2147483647 w 506"/>
              <a:gd name="T83" fmla="*/ 2147483647 h 259"/>
              <a:gd name="T84" fmla="*/ 2147483647 w 506"/>
              <a:gd name="T85" fmla="*/ 2147483647 h 259"/>
              <a:gd name="T86" fmla="*/ 2147483647 w 506"/>
              <a:gd name="T87" fmla="*/ 2147483647 h 259"/>
              <a:gd name="T88" fmla="*/ 2147483647 w 506"/>
              <a:gd name="T89" fmla="*/ 2147483647 h 259"/>
              <a:gd name="T90" fmla="*/ 2147483647 w 506"/>
              <a:gd name="T91" fmla="*/ 2147483647 h 259"/>
              <a:gd name="T92" fmla="*/ 2147483647 w 506"/>
              <a:gd name="T93" fmla="*/ 2147483647 h 259"/>
              <a:gd name="T94" fmla="*/ 2147483647 w 506"/>
              <a:gd name="T95" fmla="*/ 2147483647 h 259"/>
              <a:gd name="T96" fmla="*/ 2147483647 w 506"/>
              <a:gd name="T97" fmla="*/ 2147483647 h 259"/>
              <a:gd name="T98" fmla="*/ 2147483647 w 506"/>
              <a:gd name="T99" fmla="*/ 2147483647 h 25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506"/>
              <a:gd name="T151" fmla="*/ 0 h 259"/>
              <a:gd name="T152" fmla="*/ 506 w 506"/>
              <a:gd name="T153" fmla="*/ 259 h 25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506" h="259">
                <a:moveTo>
                  <a:pt x="500" y="8"/>
                </a:moveTo>
                <a:lnTo>
                  <a:pt x="483" y="12"/>
                </a:lnTo>
                <a:lnTo>
                  <a:pt x="454" y="0"/>
                </a:lnTo>
                <a:lnTo>
                  <a:pt x="429" y="4"/>
                </a:lnTo>
                <a:lnTo>
                  <a:pt x="416" y="28"/>
                </a:lnTo>
                <a:lnTo>
                  <a:pt x="408" y="49"/>
                </a:lnTo>
                <a:lnTo>
                  <a:pt x="391" y="53"/>
                </a:lnTo>
                <a:lnTo>
                  <a:pt x="370" y="69"/>
                </a:lnTo>
                <a:lnTo>
                  <a:pt x="345" y="94"/>
                </a:lnTo>
                <a:lnTo>
                  <a:pt x="324" y="102"/>
                </a:lnTo>
                <a:lnTo>
                  <a:pt x="298" y="77"/>
                </a:lnTo>
                <a:lnTo>
                  <a:pt x="227" y="81"/>
                </a:lnTo>
                <a:lnTo>
                  <a:pt x="206" y="106"/>
                </a:lnTo>
                <a:lnTo>
                  <a:pt x="185" y="102"/>
                </a:lnTo>
                <a:lnTo>
                  <a:pt x="172" y="86"/>
                </a:lnTo>
                <a:lnTo>
                  <a:pt x="134" y="90"/>
                </a:lnTo>
                <a:lnTo>
                  <a:pt x="101" y="110"/>
                </a:lnTo>
                <a:lnTo>
                  <a:pt x="75" y="126"/>
                </a:lnTo>
                <a:lnTo>
                  <a:pt x="54" y="163"/>
                </a:lnTo>
                <a:lnTo>
                  <a:pt x="8" y="167"/>
                </a:lnTo>
                <a:lnTo>
                  <a:pt x="0" y="188"/>
                </a:lnTo>
                <a:lnTo>
                  <a:pt x="21" y="208"/>
                </a:lnTo>
                <a:lnTo>
                  <a:pt x="92" y="212"/>
                </a:lnTo>
                <a:lnTo>
                  <a:pt x="122" y="180"/>
                </a:lnTo>
                <a:lnTo>
                  <a:pt x="143" y="184"/>
                </a:lnTo>
                <a:lnTo>
                  <a:pt x="155" y="184"/>
                </a:lnTo>
                <a:lnTo>
                  <a:pt x="176" y="184"/>
                </a:lnTo>
                <a:lnTo>
                  <a:pt x="214" y="172"/>
                </a:lnTo>
                <a:lnTo>
                  <a:pt x="231" y="135"/>
                </a:lnTo>
                <a:lnTo>
                  <a:pt x="260" y="155"/>
                </a:lnTo>
                <a:lnTo>
                  <a:pt x="281" y="167"/>
                </a:lnTo>
                <a:lnTo>
                  <a:pt x="294" y="163"/>
                </a:lnTo>
                <a:lnTo>
                  <a:pt x="315" y="159"/>
                </a:lnTo>
                <a:lnTo>
                  <a:pt x="349" y="155"/>
                </a:lnTo>
                <a:lnTo>
                  <a:pt x="324" y="172"/>
                </a:lnTo>
                <a:lnTo>
                  <a:pt x="311" y="184"/>
                </a:lnTo>
                <a:lnTo>
                  <a:pt x="319" y="200"/>
                </a:lnTo>
                <a:lnTo>
                  <a:pt x="332" y="221"/>
                </a:lnTo>
                <a:lnTo>
                  <a:pt x="336" y="258"/>
                </a:lnTo>
                <a:lnTo>
                  <a:pt x="357" y="221"/>
                </a:lnTo>
                <a:lnTo>
                  <a:pt x="382" y="217"/>
                </a:lnTo>
                <a:lnTo>
                  <a:pt x="408" y="204"/>
                </a:lnTo>
                <a:lnTo>
                  <a:pt x="395" y="176"/>
                </a:lnTo>
                <a:lnTo>
                  <a:pt x="395" y="151"/>
                </a:lnTo>
                <a:lnTo>
                  <a:pt x="416" y="151"/>
                </a:lnTo>
                <a:lnTo>
                  <a:pt x="441" y="167"/>
                </a:lnTo>
                <a:lnTo>
                  <a:pt x="454" y="167"/>
                </a:lnTo>
                <a:lnTo>
                  <a:pt x="467" y="167"/>
                </a:lnTo>
                <a:lnTo>
                  <a:pt x="505" y="184"/>
                </a:lnTo>
                <a:lnTo>
                  <a:pt x="500" y="8"/>
                </a:lnTo>
              </a:path>
            </a:pathLst>
          </a:custGeom>
          <a:solidFill>
            <a:schemeClr val="accent1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69" name="Freeform 29" descr="Dark upward diagonal"/>
          <p:cNvSpPr>
            <a:spLocks/>
          </p:cNvSpPr>
          <p:nvPr/>
        </p:nvSpPr>
        <p:spPr bwMode="auto">
          <a:xfrm>
            <a:off x="6991350" y="3513138"/>
            <a:ext cx="482600" cy="776287"/>
          </a:xfrm>
          <a:custGeom>
            <a:avLst/>
            <a:gdLst>
              <a:gd name="T0" fmla="*/ 2147483647 w 304"/>
              <a:gd name="T1" fmla="*/ 2147483647 h 489"/>
              <a:gd name="T2" fmla="*/ 2147483647 w 304"/>
              <a:gd name="T3" fmla="*/ 2147483647 h 489"/>
              <a:gd name="T4" fmla="*/ 2147483647 w 304"/>
              <a:gd name="T5" fmla="*/ 2147483647 h 489"/>
              <a:gd name="T6" fmla="*/ 2147483647 w 304"/>
              <a:gd name="T7" fmla="*/ 2147483647 h 489"/>
              <a:gd name="T8" fmla="*/ 2147483647 w 304"/>
              <a:gd name="T9" fmla="*/ 2147483647 h 489"/>
              <a:gd name="T10" fmla="*/ 2147483647 w 304"/>
              <a:gd name="T11" fmla="*/ 2147483647 h 489"/>
              <a:gd name="T12" fmla="*/ 2147483647 w 304"/>
              <a:gd name="T13" fmla="*/ 2147483647 h 489"/>
              <a:gd name="T14" fmla="*/ 2147483647 w 304"/>
              <a:gd name="T15" fmla="*/ 2147483647 h 489"/>
              <a:gd name="T16" fmla="*/ 2147483647 w 304"/>
              <a:gd name="T17" fmla="*/ 2147483647 h 489"/>
              <a:gd name="T18" fmla="*/ 2147483647 w 304"/>
              <a:gd name="T19" fmla="*/ 2147483647 h 489"/>
              <a:gd name="T20" fmla="*/ 2147483647 w 304"/>
              <a:gd name="T21" fmla="*/ 2147483647 h 489"/>
              <a:gd name="T22" fmla="*/ 2147483647 w 304"/>
              <a:gd name="T23" fmla="*/ 2147483647 h 489"/>
              <a:gd name="T24" fmla="*/ 2147483647 w 304"/>
              <a:gd name="T25" fmla="*/ 2147483647 h 489"/>
              <a:gd name="T26" fmla="*/ 2147483647 w 304"/>
              <a:gd name="T27" fmla="*/ 2147483647 h 489"/>
              <a:gd name="T28" fmla="*/ 2147483647 w 304"/>
              <a:gd name="T29" fmla="*/ 2147483647 h 489"/>
              <a:gd name="T30" fmla="*/ 2147483647 w 304"/>
              <a:gd name="T31" fmla="*/ 2147483647 h 489"/>
              <a:gd name="T32" fmla="*/ 2147483647 w 304"/>
              <a:gd name="T33" fmla="*/ 2147483647 h 489"/>
              <a:gd name="T34" fmla="*/ 2147483647 w 304"/>
              <a:gd name="T35" fmla="*/ 2147483647 h 489"/>
              <a:gd name="T36" fmla="*/ 2147483647 w 304"/>
              <a:gd name="T37" fmla="*/ 2147483647 h 489"/>
              <a:gd name="T38" fmla="*/ 2147483647 w 304"/>
              <a:gd name="T39" fmla="*/ 2147483647 h 489"/>
              <a:gd name="T40" fmla="*/ 2147483647 w 304"/>
              <a:gd name="T41" fmla="*/ 2147483647 h 489"/>
              <a:gd name="T42" fmla="*/ 2147483647 w 304"/>
              <a:gd name="T43" fmla="*/ 2147483647 h 489"/>
              <a:gd name="T44" fmla="*/ 2147483647 w 304"/>
              <a:gd name="T45" fmla="*/ 2147483647 h 489"/>
              <a:gd name="T46" fmla="*/ 2147483647 w 304"/>
              <a:gd name="T47" fmla="*/ 2147483647 h 489"/>
              <a:gd name="T48" fmla="*/ 2147483647 w 304"/>
              <a:gd name="T49" fmla="*/ 2147483647 h 489"/>
              <a:gd name="T50" fmla="*/ 2147483647 w 304"/>
              <a:gd name="T51" fmla="*/ 2147483647 h 489"/>
              <a:gd name="T52" fmla="*/ 2147483647 w 304"/>
              <a:gd name="T53" fmla="*/ 2147483647 h 489"/>
              <a:gd name="T54" fmla="*/ 2147483647 w 304"/>
              <a:gd name="T55" fmla="*/ 2147483647 h 489"/>
              <a:gd name="T56" fmla="*/ 2147483647 w 304"/>
              <a:gd name="T57" fmla="*/ 2147483647 h 489"/>
              <a:gd name="T58" fmla="*/ 2147483647 w 304"/>
              <a:gd name="T59" fmla="*/ 2147483647 h 489"/>
              <a:gd name="T60" fmla="*/ 2147483647 w 304"/>
              <a:gd name="T61" fmla="*/ 2147483647 h 489"/>
              <a:gd name="T62" fmla="*/ 2147483647 w 304"/>
              <a:gd name="T63" fmla="*/ 2147483647 h 4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04"/>
              <a:gd name="T97" fmla="*/ 0 h 489"/>
              <a:gd name="T98" fmla="*/ 304 w 304"/>
              <a:gd name="T99" fmla="*/ 489 h 489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04" h="489">
                <a:moveTo>
                  <a:pt x="67" y="20"/>
                </a:moveTo>
                <a:lnTo>
                  <a:pt x="58" y="36"/>
                </a:lnTo>
                <a:lnTo>
                  <a:pt x="67" y="49"/>
                </a:lnTo>
                <a:lnTo>
                  <a:pt x="63" y="65"/>
                </a:lnTo>
                <a:lnTo>
                  <a:pt x="58" y="73"/>
                </a:lnTo>
                <a:lnTo>
                  <a:pt x="46" y="73"/>
                </a:lnTo>
                <a:lnTo>
                  <a:pt x="42" y="98"/>
                </a:lnTo>
                <a:lnTo>
                  <a:pt x="37" y="118"/>
                </a:lnTo>
                <a:lnTo>
                  <a:pt x="25" y="135"/>
                </a:lnTo>
                <a:lnTo>
                  <a:pt x="29" y="147"/>
                </a:lnTo>
                <a:lnTo>
                  <a:pt x="37" y="172"/>
                </a:lnTo>
                <a:lnTo>
                  <a:pt x="37" y="188"/>
                </a:lnTo>
                <a:lnTo>
                  <a:pt x="25" y="196"/>
                </a:lnTo>
                <a:lnTo>
                  <a:pt x="12" y="180"/>
                </a:lnTo>
                <a:lnTo>
                  <a:pt x="0" y="205"/>
                </a:lnTo>
                <a:lnTo>
                  <a:pt x="16" y="229"/>
                </a:lnTo>
                <a:lnTo>
                  <a:pt x="21" y="254"/>
                </a:lnTo>
                <a:lnTo>
                  <a:pt x="16" y="266"/>
                </a:lnTo>
                <a:lnTo>
                  <a:pt x="16" y="278"/>
                </a:lnTo>
                <a:lnTo>
                  <a:pt x="21" y="307"/>
                </a:lnTo>
                <a:lnTo>
                  <a:pt x="37" y="323"/>
                </a:lnTo>
                <a:lnTo>
                  <a:pt x="50" y="340"/>
                </a:lnTo>
                <a:lnTo>
                  <a:pt x="54" y="364"/>
                </a:lnTo>
                <a:lnTo>
                  <a:pt x="75" y="373"/>
                </a:lnTo>
                <a:lnTo>
                  <a:pt x="96" y="352"/>
                </a:lnTo>
                <a:lnTo>
                  <a:pt x="122" y="356"/>
                </a:lnTo>
                <a:lnTo>
                  <a:pt x="147" y="389"/>
                </a:lnTo>
                <a:lnTo>
                  <a:pt x="164" y="414"/>
                </a:lnTo>
                <a:lnTo>
                  <a:pt x="168" y="426"/>
                </a:lnTo>
                <a:lnTo>
                  <a:pt x="180" y="451"/>
                </a:lnTo>
                <a:lnTo>
                  <a:pt x="202" y="471"/>
                </a:lnTo>
                <a:lnTo>
                  <a:pt x="260" y="463"/>
                </a:lnTo>
                <a:lnTo>
                  <a:pt x="277" y="488"/>
                </a:lnTo>
                <a:lnTo>
                  <a:pt x="303" y="483"/>
                </a:lnTo>
                <a:lnTo>
                  <a:pt x="303" y="446"/>
                </a:lnTo>
                <a:lnTo>
                  <a:pt x="303" y="405"/>
                </a:lnTo>
                <a:lnTo>
                  <a:pt x="277" y="397"/>
                </a:lnTo>
                <a:lnTo>
                  <a:pt x="277" y="377"/>
                </a:lnTo>
                <a:lnTo>
                  <a:pt x="273" y="348"/>
                </a:lnTo>
                <a:lnTo>
                  <a:pt x="260" y="356"/>
                </a:lnTo>
                <a:lnTo>
                  <a:pt x="248" y="369"/>
                </a:lnTo>
                <a:lnTo>
                  <a:pt x="231" y="364"/>
                </a:lnTo>
                <a:lnTo>
                  <a:pt x="210" y="340"/>
                </a:lnTo>
                <a:lnTo>
                  <a:pt x="202" y="356"/>
                </a:lnTo>
                <a:lnTo>
                  <a:pt x="206" y="385"/>
                </a:lnTo>
                <a:lnTo>
                  <a:pt x="193" y="381"/>
                </a:lnTo>
                <a:lnTo>
                  <a:pt x="164" y="344"/>
                </a:lnTo>
                <a:lnTo>
                  <a:pt x="143" y="332"/>
                </a:lnTo>
                <a:lnTo>
                  <a:pt x="113" y="291"/>
                </a:lnTo>
                <a:lnTo>
                  <a:pt x="105" y="241"/>
                </a:lnTo>
                <a:lnTo>
                  <a:pt x="105" y="176"/>
                </a:lnTo>
                <a:lnTo>
                  <a:pt x="126" y="184"/>
                </a:lnTo>
                <a:lnTo>
                  <a:pt x="130" y="196"/>
                </a:lnTo>
                <a:lnTo>
                  <a:pt x="151" y="225"/>
                </a:lnTo>
                <a:lnTo>
                  <a:pt x="168" y="164"/>
                </a:lnTo>
                <a:lnTo>
                  <a:pt x="185" y="139"/>
                </a:lnTo>
                <a:lnTo>
                  <a:pt x="202" y="110"/>
                </a:lnTo>
                <a:lnTo>
                  <a:pt x="180" y="98"/>
                </a:lnTo>
                <a:lnTo>
                  <a:pt x="180" y="57"/>
                </a:lnTo>
                <a:lnTo>
                  <a:pt x="172" y="36"/>
                </a:lnTo>
                <a:lnTo>
                  <a:pt x="155" y="28"/>
                </a:lnTo>
                <a:lnTo>
                  <a:pt x="138" y="12"/>
                </a:lnTo>
                <a:lnTo>
                  <a:pt x="117" y="0"/>
                </a:lnTo>
                <a:lnTo>
                  <a:pt x="101" y="24"/>
                </a:lnTo>
                <a:lnTo>
                  <a:pt x="67" y="20"/>
                </a:lnTo>
              </a:path>
            </a:pathLst>
          </a:custGeom>
          <a:pattFill prst="dkUpDiag">
            <a:fgClr>
              <a:srgbClr val="DBF42F"/>
            </a:fgClr>
            <a:bgClr>
              <a:schemeClr val="bg1"/>
            </a:bgClr>
          </a:patt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70" name="Freeform 30" descr="Dark upward diagonal"/>
          <p:cNvSpPr>
            <a:spLocks/>
          </p:cNvSpPr>
          <p:nvPr/>
        </p:nvSpPr>
        <p:spPr bwMode="auto">
          <a:xfrm>
            <a:off x="7208838" y="4279900"/>
            <a:ext cx="315912" cy="328613"/>
          </a:xfrm>
          <a:custGeom>
            <a:avLst/>
            <a:gdLst>
              <a:gd name="T0" fmla="*/ 2147483647 w 199"/>
              <a:gd name="T1" fmla="*/ 2147483647 h 207"/>
              <a:gd name="T2" fmla="*/ 2147483647 w 199"/>
              <a:gd name="T3" fmla="*/ 0 h 207"/>
              <a:gd name="T4" fmla="*/ 0 w 199"/>
              <a:gd name="T5" fmla="*/ 2147483647 h 207"/>
              <a:gd name="T6" fmla="*/ 2147483647 w 199"/>
              <a:gd name="T7" fmla="*/ 2147483647 h 207"/>
              <a:gd name="T8" fmla="*/ 2147483647 w 199"/>
              <a:gd name="T9" fmla="*/ 2147483647 h 207"/>
              <a:gd name="T10" fmla="*/ 2147483647 w 199"/>
              <a:gd name="T11" fmla="*/ 2147483647 h 207"/>
              <a:gd name="T12" fmla="*/ 2147483647 w 199"/>
              <a:gd name="T13" fmla="*/ 2147483647 h 207"/>
              <a:gd name="T14" fmla="*/ 2147483647 w 199"/>
              <a:gd name="T15" fmla="*/ 2147483647 h 207"/>
              <a:gd name="T16" fmla="*/ 2147483647 w 199"/>
              <a:gd name="T17" fmla="*/ 2147483647 h 207"/>
              <a:gd name="T18" fmla="*/ 2147483647 w 199"/>
              <a:gd name="T19" fmla="*/ 2147483647 h 207"/>
              <a:gd name="T20" fmla="*/ 2147483647 w 199"/>
              <a:gd name="T21" fmla="*/ 2147483647 h 207"/>
              <a:gd name="T22" fmla="*/ 2147483647 w 199"/>
              <a:gd name="T23" fmla="*/ 2147483647 h 207"/>
              <a:gd name="T24" fmla="*/ 2147483647 w 199"/>
              <a:gd name="T25" fmla="*/ 2147483647 h 207"/>
              <a:gd name="T26" fmla="*/ 2147483647 w 199"/>
              <a:gd name="T27" fmla="*/ 2147483647 h 207"/>
              <a:gd name="T28" fmla="*/ 2147483647 w 199"/>
              <a:gd name="T29" fmla="*/ 2147483647 h 207"/>
              <a:gd name="T30" fmla="*/ 2147483647 w 199"/>
              <a:gd name="T31" fmla="*/ 2147483647 h 207"/>
              <a:gd name="T32" fmla="*/ 2147483647 w 199"/>
              <a:gd name="T33" fmla="*/ 2147483647 h 207"/>
              <a:gd name="T34" fmla="*/ 2147483647 w 199"/>
              <a:gd name="T35" fmla="*/ 2147483647 h 207"/>
              <a:gd name="T36" fmla="*/ 2147483647 w 199"/>
              <a:gd name="T37" fmla="*/ 2147483647 h 207"/>
              <a:gd name="T38" fmla="*/ 2147483647 w 199"/>
              <a:gd name="T39" fmla="*/ 2147483647 h 207"/>
              <a:gd name="T40" fmla="*/ 2147483647 w 199"/>
              <a:gd name="T41" fmla="*/ 2147483647 h 207"/>
              <a:gd name="T42" fmla="*/ 2147483647 w 199"/>
              <a:gd name="T43" fmla="*/ 2147483647 h 207"/>
              <a:gd name="T44" fmla="*/ 2147483647 w 199"/>
              <a:gd name="T45" fmla="*/ 2147483647 h 207"/>
              <a:gd name="T46" fmla="*/ 2147483647 w 199"/>
              <a:gd name="T47" fmla="*/ 2147483647 h 207"/>
              <a:gd name="T48" fmla="*/ 2147483647 w 199"/>
              <a:gd name="T49" fmla="*/ 2147483647 h 207"/>
              <a:gd name="T50" fmla="*/ 2147483647 w 199"/>
              <a:gd name="T51" fmla="*/ 2147483647 h 207"/>
              <a:gd name="T52" fmla="*/ 2147483647 w 199"/>
              <a:gd name="T53" fmla="*/ 2147483647 h 20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99"/>
              <a:gd name="T82" fmla="*/ 0 h 207"/>
              <a:gd name="T83" fmla="*/ 199 w 199"/>
              <a:gd name="T84" fmla="*/ 207 h 20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99" h="207">
                <a:moveTo>
                  <a:pt x="50" y="28"/>
                </a:moveTo>
                <a:lnTo>
                  <a:pt x="21" y="0"/>
                </a:lnTo>
                <a:lnTo>
                  <a:pt x="0" y="12"/>
                </a:lnTo>
                <a:lnTo>
                  <a:pt x="16" y="37"/>
                </a:lnTo>
                <a:lnTo>
                  <a:pt x="16" y="61"/>
                </a:lnTo>
                <a:lnTo>
                  <a:pt x="4" y="74"/>
                </a:lnTo>
                <a:lnTo>
                  <a:pt x="4" y="98"/>
                </a:lnTo>
                <a:lnTo>
                  <a:pt x="37" y="103"/>
                </a:lnTo>
                <a:lnTo>
                  <a:pt x="42" y="119"/>
                </a:lnTo>
                <a:lnTo>
                  <a:pt x="42" y="160"/>
                </a:lnTo>
                <a:lnTo>
                  <a:pt x="54" y="168"/>
                </a:lnTo>
                <a:lnTo>
                  <a:pt x="75" y="185"/>
                </a:lnTo>
                <a:lnTo>
                  <a:pt x="105" y="206"/>
                </a:lnTo>
                <a:lnTo>
                  <a:pt x="122" y="173"/>
                </a:lnTo>
                <a:lnTo>
                  <a:pt x="164" y="177"/>
                </a:lnTo>
                <a:lnTo>
                  <a:pt x="198" y="135"/>
                </a:lnTo>
                <a:lnTo>
                  <a:pt x="176" y="123"/>
                </a:lnTo>
                <a:lnTo>
                  <a:pt x="160" y="90"/>
                </a:lnTo>
                <a:lnTo>
                  <a:pt x="164" y="78"/>
                </a:lnTo>
                <a:lnTo>
                  <a:pt x="151" y="49"/>
                </a:lnTo>
                <a:lnTo>
                  <a:pt x="143" y="70"/>
                </a:lnTo>
                <a:lnTo>
                  <a:pt x="122" y="86"/>
                </a:lnTo>
                <a:lnTo>
                  <a:pt x="54" y="82"/>
                </a:lnTo>
                <a:lnTo>
                  <a:pt x="84" y="61"/>
                </a:lnTo>
                <a:lnTo>
                  <a:pt x="101" y="32"/>
                </a:lnTo>
                <a:lnTo>
                  <a:pt x="84" y="24"/>
                </a:lnTo>
                <a:lnTo>
                  <a:pt x="50" y="28"/>
                </a:lnTo>
              </a:path>
            </a:pathLst>
          </a:custGeom>
          <a:pattFill prst="dkUpDiag">
            <a:fgClr>
              <a:srgbClr val="DBF42F"/>
            </a:fgClr>
            <a:bgClr>
              <a:schemeClr val="bg1"/>
            </a:bgClr>
          </a:patt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71" name="Freeform 31" descr="Dark upward diagonal"/>
          <p:cNvSpPr>
            <a:spLocks/>
          </p:cNvSpPr>
          <p:nvPr/>
        </p:nvSpPr>
        <p:spPr bwMode="auto">
          <a:xfrm>
            <a:off x="7499350" y="4221163"/>
            <a:ext cx="206375" cy="269875"/>
          </a:xfrm>
          <a:custGeom>
            <a:avLst/>
            <a:gdLst>
              <a:gd name="T0" fmla="*/ 2147483647 w 130"/>
              <a:gd name="T1" fmla="*/ 2147483647 h 170"/>
              <a:gd name="T2" fmla="*/ 2147483647 w 130"/>
              <a:gd name="T3" fmla="*/ 2147483647 h 170"/>
              <a:gd name="T4" fmla="*/ 2147483647 w 130"/>
              <a:gd name="T5" fmla="*/ 2147483647 h 170"/>
              <a:gd name="T6" fmla="*/ 0 w 130"/>
              <a:gd name="T7" fmla="*/ 2147483647 h 170"/>
              <a:gd name="T8" fmla="*/ 2147483647 w 130"/>
              <a:gd name="T9" fmla="*/ 2147483647 h 170"/>
              <a:gd name="T10" fmla="*/ 2147483647 w 130"/>
              <a:gd name="T11" fmla="*/ 2147483647 h 170"/>
              <a:gd name="T12" fmla="*/ 2147483647 w 130"/>
              <a:gd name="T13" fmla="*/ 2147483647 h 170"/>
              <a:gd name="T14" fmla="*/ 2147483647 w 130"/>
              <a:gd name="T15" fmla="*/ 2147483647 h 170"/>
              <a:gd name="T16" fmla="*/ 2147483647 w 130"/>
              <a:gd name="T17" fmla="*/ 2147483647 h 170"/>
              <a:gd name="T18" fmla="*/ 2147483647 w 130"/>
              <a:gd name="T19" fmla="*/ 2147483647 h 170"/>
              <a:gd name="T20" fmla="*/ 2147483647 w 130"/>
              <a:gd name="T21" fmla="*/ 2147483647 h 170"/>
              <a:gd name="T22" fmla="*/ 2147483647 w 130"/>
              <a:gd name="T23" fmla="*/ 2147483647 h 170"/>
              <a:gd name="T24" fmla="*/ 2147483647 w 130"/>
              <a:gd name="T25" fmla="*/ 2147483647 h 170"/>
              <a:gd name="T26" fmla="*/ 2147483647 w 130"/>
              <a:gd name="T27" fmla="*/ 2147483647 h 170"/>
              <a:gd name="T28" fmla="*/ 2147483647 w 130"/>
              <a:gd name="T29" fmla="*/ 2147483647 h 170"/>
              <a:gd name="T30" fmla="*/ 2147483647 w 130"/>
              <a:gd name="T31" fmla="*/ 2147483647 h 170"/>
              <a:gd name="T32" fmla="*/ 2147483647 w 130"/>
              <a:gd name="T33" fmla="*/ 0 h 170"/>
              <a:gd name="T34" fmla="*/ 2147483647 w 130"/>
              <a:gd name="T35" fmla="*/ 2147483647 h 170"/>
              <a:gd name="T36" fmla="*/ 2147483647 w 130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0"/>
              <a:gd name="T58" fmla="*/ 0 h 170"/>
              <a:gd name="T59" fmla="*/ 130 w 130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0" h="170">
                <a:moveTo>
                  <a:pt x="8" y="16"/>
                </a:moveTo>
                <a:lnTo>
                  <a:pt x="16" y="41"/>
                </a:lnTo>
                <a:lnTo>
                  <a:pt x="24" y="61"/>
                </a:lnTo>
                <a:lnTo>
                  <a:pt x="0" y="78"/>
                </a:lnTo>
                <a:lnTo>
                  <a:pt x="8" y="103"/>
                </a:lnTo>
                <a:lnTo>
                  <a:pt x="24" y="127"/>
                </a:lnTo>
                <a:lnTo>
                  <a:pt x="33" y="164"/>
                </a:lnTo>
                <a:lnTo>
                  <a:pt x="58" y="169"/>
                </a:lnTo>
                <a:lnTo>
                  <a:pt x="54" y="140"/>
                </a:lnTo>
                <a:lnTo>
                  <a:pt x="49" y="115"/>
                </a:lnTo>
                <a:lnTo>
                  <a:pt x="66" y="90"/>
                </a:lnTo>
                <a:lnTo>
                  <a:pt x="104" y="123"/>
                </a:lnTo>
                <a:lnTo>
                  <a:pt x="129" y="86"/>
                </a:lnTo>
                <a:lnTo>
                  <a:pt x="99" y="70"/>
                </a:lnTo>
                <a:lnTo>
                  <a:pt x="79" y="37"/>
                </a:lnTo>
                <a:lnTo>
                  <a:pt x="79" y="20"/>
                </a:lnTo>
                <a:lnTo>
                  <a:pt x="66" y="0"/>
                </a:lnTo>
                <a:lnTo>
                  <a:pt x="37" y="4"/>
                </a:lnTo>
                <a:lnTo>
                  <a:pt x="8" y="16"/>
                </a:lnTo>
              </a:path>
            </a:pathLst>
          </a:custGeom>
          <a:pattFill prst="dkUpDiag">
            <a:fgClr>
              <a:srgbClr val="DBF42F"/>
            </a:fgClr>
            <a:bgClr>
              <a:schemeClr val="bg1"/>
            </a:bgClr>
          </a:patt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72" name="Freeform 32" descr="Dark upward diagonal"/>
          <p:cNvSpPr>
            <a:spLocks/>
          </p:cNvSpPr>
          <p:nvPr/>
        </p:nvSpPr>
        <p:spPr bwMode="auto">
          <a:xfrm>
            <a:off x="7264400" y="4516438"/>
            <a:ext cx="449263" cy="260350"/>
          </a:xfrm>
          <a:custGeom>
            <a:avLst/>
            <a:gdLst>
              <a:gd name="T0" fmla="*/ 2147483647 w 283"/>
              <a:gd name="T1" fmla="*/ 2147483647 h 164"/>
              <a:gd name="T2" fmla="*/ 2147483647 w 283"/>
              <a:gd name="T3" fmla="*/ 2147483647 h 164"/>
              <a:gd name="T4" fmla="*/ 2147483647 w 283"/>
              <a:gd name="T5" fmla="*/ 2147483647 h 164"/>
              <a:gd name="T6" fmla="*/ 2147483647 w 283"/>
              <a:gd name="T7" fmla="*/ 2147483647 h 164"/>
              <a:gd name="T8" fmla="*/ 2147483647 w 283"/>
              <a:gd name="T9" fmla="*/ 2147483647 h 164"/>
              <a:gd name="T10" fmla="*/ 0 w 283"/>
              <a:gd name="T11" fmla="*/ 2147483647 h 164"/>
              <a:gd name="T12" fmla="*/ 2147483647 w 283"/>
              <a:gd name="T13" fmla="*/ 2147483647 h 164"/>
              <a:gd name="T14" fmla="*/ 2147483647 w 283"/>
              <a:gd name="T15" fmla="*/ 2147483647 h 164"/>
              <a:gd name="T16" fmla="*/ 2147483647 w 283"/>
              <a:gd name="T17" fmla="*/ 2147483647 h 164"/>
              <a:gd name="T18" fmla="*/ 2147483647 w 283"/>
              <a:gd name="T19" fmla="*/ 2147483647 h 164"/>
              <a:gd name="T20" fmla="*/ 2147483647 w 283"/>
              <a:gd name="T21" fmla="*/ 2147483647 h 164"/>
              <a:gd name="T22" fmla="*/ 2147483647 w 283"/>
              <a:gd name="T23" fmla="*/ 2147483647 h 164"/>
              <a:gd name="T24" fmla="*/ 2147483647 w 283"/>
              <a:gd name="T25" fmla="*/ 2147483647 h 164"/>
              <a:gd name="T26" fmla="*/ 2147483647 w 283"/>
              <a:gd name="T27" fmla="*/ 2147483647 h 164"/>
              <a:gd name="T28" fmla="*/ 2147483647 w 283"/>
              <a:gd name="T29" fmla="*/ 2147483647 h 164"/>
              <a:gd name="T30" fmla="*/ 2147483647 w 283"/>
              <a:gd name="T31" fmla="*/ 2147483647 h 164"/>
              <a:gd name="T32" fmla="*/ 2147483647 w 283"/>
              <a:gd name="T33" fmla="*/ 2147483647 h 164"/>
              <a:gd name="T34" fmla="*/ 2147483647 w 283"/>
              <a:gd name="T35" fmla="*/ 2147483647 h 164"/>
              <a:gd name="T36" fmla="*/ 2147483647 w 283"/>
              <a:gd name="T37" fmla="*/ 2147483647 h 164"/>
              <a:gd name="T38" fmla="*/ 2147483647 w 283"/>
              <a:gd name="T39" fmla="*/ 2147483647 h 164"/>
              <a:gd name="T40" fmla="*/ 2147483647 w 283"/>
              <a:gd name="T41" fmla="*/ 2147483647 h 164"/>
              <a:gd name="T42" fmla="*/ 2147483647 w 283"/>
              <a:gd name="T43" fmla="*/ 0 h 164"/>
              <a:gd name="T44" fmla="*/ 2147483647 w 283"/>
              <a:gd name="T45" fmla="*/ 2147483647 h 164"/>
              <a:gd name="T46" fmla="*/ 2147483647 w 283"/>
              <a:gd name="T47" fmla="*/ 2147483647 h 164"/>
              <a:gd name="T48" fmla="*/ 2147483647 w 283"/>
              <a:gd name="T49" fmla="*/ 2147483647 h 164"/>
              <a:gd name="T50" fmla="*/ 2147483647 w 283"/>
              <a:gd name="T51" fmla="*/ 2147483647 h 164"/>
              <a:gd name="T52" fmla="*/ 2147483647 w 283"/>
              <a:gd name="T53" fmla="*/ 2147483647 h 164"/>
              <a:gd name="T54" fmla="*/ 2147483647 w 283"/>
              <a:gd name="T55" fmla="*/ 2147483647 h 164"/>
              <a:gd name="T56" fmla="*/ 2147483647 w 283"/>
              <a:gd name="T57" fmla="*/ 2147483647 h 164"/>
              <a:gd name="T58" fmla="*/ 2147483647 w 283"/>
              <a:gd name="T59" fmla="*/ 2147483647 h 164"/>
              <a:gd name="T60" fmla="*/ 2147483647 w 283"/>
              <a:gd name="T61" fmla="*/ 2147483647 h 164"/>
              <a:gd name="T62" fmla="*/ 2147483647 w 283"/>
              <a:gd name="T63" fmla="*/ 2147483647 h 164"/>
              <a:gd name="T64" fmla="*/ 2147483647 w 283"/>
              <a:gd name="T65" fmla="*/ 2147483647 h 16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83"/>
              <a:gd name="T100" fmla="*/ 0 h 164"/>
              <a:gd name="T101" fmla="*/ 283 w 283"/>
              <a:gd name="T102" fmla="*/ 164 h 16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83" h="164">
                <a:moveTo>
                  <a:pt x="109" y="81"/>
                </a:moveTo>
                <a:lnTo>
                  <a:pt x="92" y="81"/>
                </a:lnTo>
                <a:lnTo>
                  <a:pt x="75" y="93"/>
                </a:lnTo>
                <a:lnTo>
                  <a:pt x="58" y="110"/>
                </a:lnTo>
                <a:lnTo>
                  <a:pt x="29" y="110"/>
                </a:lnTo>
                <a:lnTo>
                  <a:pt x="0" y="118"/>
                </a:lnTo>
                <a:lnTo>
                  <a:pt x="4" y="150"/>
                </a:lnTo>
                <a:lnTo>
                  <a:pt x="21" y="158"/>
                </a:lnTo>
                <a:lnTo>
                  <a:pt x="54" y="163"/>
                </a:lnTo>
                <a:lnTo>
                  <a:pt x="75" y="138"/>
                </a:lnTo>
                <a:lnTo>
                  <a:pt x="101" y="138"/>
                </a:lnTo>
                <a:lnTo>
                  <a:pt x="113" y="150"/>
                </a:lnTo>
                <a:lnTo>
                  <a:pt x="138" y="158"/>
                </a:lnTo>
                <a:lnTo>
                  <a:pt x="147" y="163"/>
                </a:lnTo>
                <a:lnTo>
                  <a:pt x="206" y="142"/>
                </a:lnTo>
                <a:lnTo>
                  <a:pt x="214" y="110"/>
                </a:lnTo>
                <a:lnTo>
                  <a:pt x="214" y="97"/>
                </a:lnTo>
                <a:lnTo>
                  <a:pt x="239" y="81"/>
                </a:lnTo>
                <a:lnTo>
                  <a:pt x="282" y="73"/>
                </a:lnTo>
                <a:lnTo>
                  <a:pt x="269" y="32"/>
                </a:lnTo>
                <a:lnTo>
                  <a:pt x="252" y="4"/>
                </a:lnTo>
                <a:lnTo>
                  <a:pt x="223" y="0"/>
                </a:lnTo>
                <a:lnTo>
                  <a:pt x="214" y="8"/>
                </a:lnTo>
                <a:lnTo>
                  <a:pt x="214" y="20"/>
                </a:lnTo>
                <a:lnTo>
                  <a:pt x="214" y="48"/>
                </a:lnTo>
                <a:lnTo>
                  <a:pt x="206" y="69"/>
                </a:lnTo>
                <a:lnTo>
                  <a:pt x="172" y="81"/>
                </a:lnTo>
                <a:lnTo>
                  <a:pt x="168" y="97"/>
                </a:lnTo>
                <a:lnTo>
                  <a:pt x="164" y="110"/>
                </a:lnTo>
                <a:lnTo>
                  <a:pt x="147" y="122"/>
                </a:lnTo>
                <a:lnTo>
                  <a:pt x="122" y="122"/>
                </a:lnTo>
                <a:lnTo>
                  <a:pt x="109" y="105"/>
                </a:lnTo>
                <a:lnTo>
                  <a:pt x="109" y="81"/>
                </a:lnTo>
              </a:path>
            </a:pathLst>
          </a:custGeom>
          <a:pattFill prst="dkUpDiag">
            <a:fgClr>
              <a:srgbClr val="DBF42F"/>
            </a:fgClr>
            <a:bgClr>
              <a:schemeClr val="bg1"/>
            </a:bgClr>
          </a:patt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73" name="Freeform 33" descr="Dark upward diagonal"/>
          <p:cNvSpPr>
            <a:spLocks/>
          </p:cNvSpPr>
          <p:nvPr/>
        </p:nvSpPr>
        <p:spPr bwMode="auto">
          <a:xfrm>
            <a:off x="6702425" y="4340225"/>
            <a:ext cx="263525" cy="419100"/>
          </a:xfrm>
          <a:custGeom>
            <a:avLst/>
            <a:gdLst>
              <a:gd name="T0" fmla="*/ 2147483647 w 166"/>
              <a:gd name="T1" fmla="*/ 0 h 264"/>
              <a:gd name="T2" fmla="*/ 2147483647 w 166"/>
              <a:gd name="T3" fmla="*/ 2147483647 h 264"/>
              <a:gd name="T4" fmla="*/ 2147483647 w 166"/>
              <a:gd name="T5" fmla="*/ 2147483647 h 264"/>
              <a:gd name="T6" fmla="*/ 2147483647 w 166"/>
              <a:gd name="T7" fmla="*/ 2147483647 h 264"/>
              <a:gd name="T8" fmla="*/ 2147483647 w 166"/>
              <a:gd name="T9" fmla="*/ 2147483647 h 264"/>
              <a:gd name="T10" fmla="*/ 2147483647 w 166"/>
              <a:gd name="T11" fmla="*/ 2147483647 h 264"/>
              <a:gd name="T12" fmla="*/ 2147483647 w 166"/>
              <a:gd name="T13" fmla="*/ 2147483647 h 264"/>
              <a:gd name="T14" fmla="*/ 2147483647 w 166"/>
              <a:gd name="T15" fmla="*/ 2147483647 h 264"/>
              <a:gd name="T16" fmla="*/ 2147483647 w 166"/>
              <a:gd name="T17" fmla="*/ 2147483647 h 264"/>
              <a:gd name="T18" fmla="*/ 2147483647 w 166"/>
              <a:gd name="T19" fmla="*/ 2147483647 h 264"/>
              <a:gd name="T20" fmla="*/ 0 w 166"/>
              <a:gd name="T21" fmla="*/ 2147483647 h 264"/>
              <a:gd name="T22" fmla="*/ 2147483647 w 166"/>
              <a:gd name="T23" fmla="*/ 2147483647 h 264"/>
              <a:gd name="T24" fmla="*/ 2147483647 w 166"/>
              <a:gd name="T25" fmla="*/ 2147483647 h 264"/>
              <a:gd name="T26" fmla="*/ 2147483647 w 166"/>
              <a:gd name="T27" fmla="*/ 2147483647 h 264"/>
              <a:gd name="T28" fmla="*/ 2147483647 w 166"/>
              <a:gd name="T29" fmla="*/ 2147483647 h 264"/>
              <a:gd name="T30" fmla="*/ 2147483647 w 166"/>
              <a:gd name="T31" fmla="*/ 2147483647 h 264"/>
              <a:gd name="T32" fmla="*/ 2147483647 w 166"/>
              <a:gd name="T33" fmla="*/ 2147483647 h 264"/>
              <a:gd name="T34" fmla="*/ 2147483647 w 166"/>
              <a:gd name="T35" fmla="*/ 2147483647 h 264"/>
              <a:gd name="T36" fmla="*/ 2147483647 w 166"/>
              <a:gd name="T37" fmla="*/ 0 h 26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66"/>
              <a:gd name="T58" fmla="*/ 0 h 264"/>
              <a:gd name="T59" fmla="*/ 166 w 166"/>
              <a:gd name="T60" fmla="*/ 264 h 26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66" h="264">
                <a:moveTo>
                  <a:pt x="165" y="0"/>
                </a:moveTo>
                <a:lnTo>
                  <a:pt x="143" y="8"/>
                </a:lnTo>
                <a:lnTo>
                  <a:pt x="135" y="69"/>
                </a:lnTo>
                <a:lnTo>
                  <a:pt x="114" y="73"/>
                </a:lnTo>
                <a:lnTo>
                  <a:pt x="93" y="82"/>
                </a:lnTo>
                <a:lnTo>
                  <a:pt x="76" y="106"/>
                </a:lnTo>
                <a:lnTo>
                  <a:pt x="50" y="123"/>
                </a:lnTo>
                <a:lnTo>
                  <a:pt x="50" y="143"/>
                </a:lnTo>
                <a:lnTo>
                  <a:pt x="29" y="152"/>
                </a:lnTo>
                <a:lnTo>
                  <a:pt x="8" y="164"/>
                </a:lnTo>
                <a:lnTo>
                  <a:pt x="0" y="226"/>
                </a:lnTo>
                <a:lnTo>
                  <a:pt x="4" y="263"/>
                </a:lnTo>
                <a:lnTo>
                  <a:pt x="25" y="201"/>
                </a:lnTo>
                <a:lnTo>
                  <a:pt x="63" y="193"/>
                </a:lnTo>
                <a:lnTo>
                  <a:pt x="84" y="172"/>
                </a:lnTo>
                <a:lnTo>
                  <a:pt x="122" y="143"/>
                </a:lnTo>
                <a:lnTo>
                  <a:pt x="156" y="86"/>
                </a:lnTo>
                <a:lnTo>
                  <a:pt x="165" y="61"/>
                </a:lnTo>
                <a:lnTo>
                  <a:pt x="165" y="0"/>
                </a:lnTo>
              </a:path>
            </a:pathLst>
          </a:custGeom>
          <a:pattFill prst="dkUpDiag">
            <a:fgClr>
              <a:srgbClr val="DBF42F"/>
            </a:fgClr>
            <a:bgClr>
              <a:schemeClr val="bg1"/>
            </a:bgClr>
          </a:patt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74" name="Freeform 34" descr="Dark upward diagonal"/>
          <p:cNvSpPr>
            <a:spLocks/>
          </p:cNvSpPr>
          <p:nvPr/>
        </p:nvSpPr>
        <p:spPr bwMode="auto">
          <a:xfrm>
            <a:off x="7048500" y="4105275"/>
            <a:ext cx="136525" cy="138113"/>
          </a:xfrm>
          <a:custGeom>
            <a:avLst/>
            <a:gdLst>
              <a:gd name="T0" fmla="*/ 2147483647 w 86"/>
              <a:gd name="T1" fmla="*/ 2147483647 h 87"/>
              <a:gd name="T2" fmla="*/ 2147483647 w 86"/>
              <a:gd name="T3" fmla="*/ 2147483647 h 87"/>
              <a:gd name="T4" fmla="*/ 2147483647 w 86"/>
              <a:gd name="T5" fmla="*/ 2147483647 h 87"/>
              <a:gd name="T6" fmla="*/ 0 w 86"/>
              <a:gd name="T7" fmla="*/ 2147483647 h 87"/>
              <a:gd name="T8" fmla="*/ 2147483647 w 86"/>
              <a:gd name="T9" fmla="*/ 2147483647 h 87"/>
              <a:gd name="T10" fmla="*/ 2147483647 w 86"/>
              <a:gd name="T11" fmla="*/ 2147483647 h 87"/>
              <a:gd name="T12" fmla="*/ 2147483647 w 86"/>
              <a:gd name="T13" fmla="*/ 0 h 87"/>
              <a:gd name="T14" fmla="*/ 2147483647 w 86"/>
              <a:gd name="T15" fmla="*/ 2147483647 h 87"/>
              <a:gd name="T16" fmla="*/ 2147483647 w 86"/>
              <a:gd name="T17" fmla="*/ 2147483647 h 87"/>
              <a:gd name="T18" fmla="*/ 2147483647 w 86"/>
              <a:gd name="T19" fmla="*/ 2147483647 h 87"/>
              <a:gd name="T20" fmla="*/ 2147483647 w 86"/>
              <a:gd name="T21" fmla="*/ 2147483647 h 8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86"/>
              <a:gd name="T34" fmla="*/ 0 h 87"/>
              <a:gd name="T35" fmla="*/ 86 w 86"/>
              <a:gd name="T36" fmla="*/ 87 h 8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86" h="87">
                <a:moveTo>
                  <a:pt x="63" y="86"/>
                </a:moveTo>
                <a:lnTo>
                  <a:pt x="38" y="65"/>
                </a:lnTo>
                <a:lnTo>
                  <a:pt x="21" y="36"/>
                </a:lnTo>
                <a:lnTo>
                  <a:pt x="0" y="24"/>
                </a:lnTo>
                <a:lnTo>
                  <a:pt x="25" y="8"/>
                </a:lnTo>
                <a:lnTo>
                  <a:pt x="46" y="12"/>
                </a:lnTo>
                <a:lnTo>
                  <a:pt x="68" y="0"/>
                </a:lnTo>
                <a:lnTo>
                  <a:pt x="68" y="20"/>
                </a:lnTo>
                <a:lnTo>
                  <a:pt x="72" y="40"/>
                </a:lnTo>
                <a:lnTo>
                  <a:pt x="85" y="57"/>
                </a:lnTo>
                <a:lnTo>
                  <a:pt x="63" y="86"/>
                </a:lnTo>
              </a:path>
            </a:pathLst>
          </a:custGeom>
          <a:pattFill prst="dkUpDiag">
            <a:fgClr>
              <a:srgbClr val="DBF42F"/>
            </a:fgClr>
            <a:bgClr>
              <a:schemeClr val="bg1"/>
            </a:bgClr>
          </a:patt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75" name="Freeform 35" descr="Dark upward diagonal"/>
          <p:cNvSpPr>
            <a:spLocks/>
          </p:cNvSpPr>
          <p:nvPr/>
        </p:nvSpPr>
        <p:spPr bwMode="auto">
          <a:xfrm>
            <a:off x="7229475" y="4816475"/>
            <a:ext cx="61913" cy="104775"/>
          </a:xfrm>
          <a:custGeom>
            <a:avLst/>
            <a:gdLst>
              <a:gd name="T0" fmla="*/ 2147483647 w 39"/>
              <a:gd name="T1" fmla="*/ 0 h 66"/>
              <a:gd name="T2" fmla="*/ 0 w 39"/>
              <a:gd name="T3" fmla="*/ 2147483647 h 66"/>
              <a:gd name="T4" fmla="*/ 2147483647 w 39"/>
              <a:gd name="T5" fmla="*/ 2147483647 h 66"/>
              <a:gd name="T6" fmla="*/ 2147483647 w 39"/>
              <a:gd name="T7" fmla="*/ 2147483647 h 66"/>
              <a:gd name="T8" fmla="*/ 2147483647 w 39"/>
              <a:gd name="T9" fmla="*/ 2147483647 h 66"/>
              <a:gd name="T10" fmla="*/ 2147483647 w 39"/>
              <a:gd name="T11" fmla="*/ 2147483647 h 66"/>
              <a:gd name="T12" fmla="*/ 2147483647 w 39"/>
              <a:gd name="T13" fmla="*/ 2147483647 h 66"/>
              <a:gd name="T14" fmla="*/ 2147483647 w 39"/>
              <a:gd name="T15" fmla="*/ 0 h 6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9"/>
              <a:gd name="T25" fmla="*/ 0 h 66"/>
              <a:gd name="T26" fmla="*/ 39 w 39"/>
              <a:gd name="T27" fmla="*/ 66 h 6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9" h="66">
                <a:moveTo>
                  <a:pt x="4" y="0"/>
                </a:moveTo>
                <a:lnTo>
                  <a:pt x="0" y="20"/>
                </a:lnTo>
                <a:lnTo>
                  <a:pt x="4" y="65"/>
                </a:lnTo>
                <a:lnTo>
                  <a:pt x="25" y="65"/>
                </a:lnTo>
                <a:lnTo>
                  <a:pt x="29" y="44"/>
                </a:lnTo>
                <a:lnTo>
                  <a:pt x="38" y="36"/>
                </a:lnTo>
                <a:lnTo>
                  <a:pt x="33" y="28"/>
                </a:lnTo>
                <a:lnTo>
                  <a:pt x="4" y="0"/>
                </a:lnTo>
              </a:path>
            </a:pathLst>
          </a:custGeom>
          <a:pattFill prst="dkUpDiag">
            <a:fgClr>
              <a:srgbClr val="DBF42F"/>
            </a:fgClr>
            <a:bgClr>
              <a:schemeClr val="bg1"/>
            </a:bgClr>
          </a:patt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276" name="Freeform 36"/>
          <p:cNvSpPr>
            <a:spLocks/>
          </p:cNvSpPr>
          <p:nvPr/>
        </p:nvSpPr>
        <p:spPr bwMode="auto">
          <a:xfrm>
            <a:off x="1878013" y="798513"/>
            <a:ext cx="5475287" cy="2598737"/>
          </a:xfrm>
          <a:custGeom>
            <a:avLst/>
            <a:gdLst>
              <a:gd name="T0" fmla="*/ 0 w 3449"/>
              <a:gd name="T1" fmla="*/ 2147483647 h 1637"/>
              <a:gd name="T2" fmla="*/ 2147483647 w 3449"/>
              <a:gd name="T3" fmla="*/ 2147483647 h 1637"/>
              <a:gd name="T4" fmla="*/ 2147483647 w 3449"/>
              <a:gd name="T5" fmla="*/ 2147483647 h 1637"/>
              <a:gd name="T6" fmla="*/ 2147483647 w 3449"/>
              <a:gd name="T7" fmla="*/ 2147483647 h 1637"/>
              <a:gd name="T8" fmla="*/ 2147483647 w 3449"/>
              <a:gd name="T9" fmla="*/ 2147483647 h 1637"/>
              <a:gd name="T10" fmla="*/ 2147483647 w 3449"/>
              <a:gd name="T11" fmla="*/ 2147483647 h 1637"/>
              <a:gd name="T12" fmla="*/ 2147483647 w 3449"/>
              <a:gd name="T13" fmla="*/ 2147483647 h 1637"/>
              <a:gd name="T14" fmla="*/ 2147483647 w 3449"/>
              <a:gd name="T15" fmla="*/ 2147483647 h 1637"/>
              <a:gd name="T16" fmla="*/ 2147483647 w 3449"/>
              <a:gd name="T17" fmla="*/ 2147483647 h 1637"/>
              <a:gd name="T18" fmla="*/ 2147483647 w 3449"/>
              <a:gd name="T19" fmla="*/ 2147483647 h 1637"/>
              <a:gd name="T20" fmla="*/ 2147483647 w 3449"/>
              <a:gd name="T21" fmla="*/ 2147483647 h 1637"/>
              <a:gd name="T22" fmla="*/ 2147483647 w 3449"/>
              <a:gd name="T23" fmla="*/ 2147483647 h 1637"/>
              <a:gd name="T24" fmla="*/ 2147483647 w 3449"/>
              <a:gd name="T25" fmla="*/ 2147483647 h 1637"/>
              <a:gd name="T26" fmla="*/ 2147483647 w 3449"/>
              <a:gd name="T27" fmla="*/ 2147483647 h 1637"/>
              <a:gd name="T28" fmla="*/ 2147483647 w 3449"/>
              <a:gd name="T29" fmla="*/ 2147483647 h 1637"/>
              <a:gd name="T30" fmla="*/ 2147483647 w 3449"/>
              <a:gd name="T31" fmla="*/ 2147483647 h 1637"/>
              <a:gd name="T32" fmla="*/ 2147483647 w 3449"/>
              <a:gd name="T33" fmla="*/ 2147483647 h 1637"/>
              <a:gd name="T34" fmla="*/ 2147483647 w 3449"/>
              <a:gd name="T35" fmla="*/ 2147483647 h 1637"/>
              <a:gd name="T36" fmla="*/ 2147483647 w 3449"/>
              <a:gd name="T37" fmla="*/ 2147483647 h 1637"/>
              <a:gd name="T38" fmla="*/ 2147483647 w 3449"/>
              <a:gd name="T39" fmla="*/ 2147483647 h 1637"/>
              <a:gd name="T40" fmla="*/ 2147483647 w 3449"/>
              <a:gd name="T41" fmla="*/ 2147483647 h 1637"/>
              <a:gd name="T42" fmla="*/ 2147483647 w 3449"/>
              <a:gd name="T43" fmla="*/ 2147483647 h 1637"/>
              <a:gd name="T44" fmla="*/ 2147483647 w 3449"/>
              <a:gd name="T45" fmla="*/ 2147483647 h 1637"/>
              <a:gd name="T46" fmla="*/ 2147483647 w 3449"/>
              <a:gd name="T47" fmla="*/ 2147483647 h 1637"/>
              <a:gd name="T48" fmla="*/ 2147483647 w 3449"/>
              <a:gd name="T49" fmla="*/ 2147483647 h 1637"/>
              <a:gd name="T50" fmla="*/ 2147483647 w 3449"/>
              <a:gd name="T51" fmla="*/ 2147483647 h 1637"/>
              <a:gd name="T52" fmla="*/ 2147483647 w 3449"/>
              <a:gd name="T53" fmla="*/ 2147483647 h 1637"/>
              <a:gd name="T54" fmla="*/ 2147483647 w 3449"/>
              <a:gd name="T55" fmla="*/ 2147483647 h 1637"/>
              <a:gd name="T56" fmla="*/ 2147483647 w 3449"/>
              <a:gd name="T57" fmla="*/ 2147483647 h 1637"/>
              <a:gd name="T58" fmla="*/ 2147483647 w 3449"/>
              <a:gd name="T59" fmla="*/ 2147483647 h 1637"/>
              <a:gd name="T60" fmla="*/ 2147483647 w 3449"/>
              <a:gd name="T61" fmla="*/ 2147483647 h 1637"/>
              <a:gd name="T62" fmla="*/ 2147483647 w 3449"/>
              <a:gd name="T63" fmla="*/ 2147483647 h 1637"/>
              <a:gd name="T64" fmla="*/ 2147483647 w 3449"/>
              <a:gd name="T65" fmla="*/ 2147483647 h 1637"/>
              <a:gd name="T66" fmla="*/ 2147483647 w 3449"/>
              <a:gd name="T67" fmla="*/ 2147483647 h 1637"/>
              <a:gd name="T68" fmla="*/ 2147483647 w 3449"/>
              <a:gd name="T69" fmla="*/ 2147483647 h 1637"/>
              <a:gd name="T70" fmla="*/ 2147483647 w 3449"/>
              <a:gd name="T71" fmla="*/ 2147483647 h 1637"/>
              <a:gd name="T72" fmla="*/ 2147483647 w 3449"/>
              <a:gd name="T73" fmla="*/ 2147483647 h 1637"/>
              <a:gd name="T74" fmla="*/ 2147483647 w 3449"/>
              <a:gd name="T75" fmla="*/ 2147483647 h 1637"/>
              <a:gd name="T76" fmla="*/ 2147483647 w 3449"/>
              <a:gd name="T77" fmla="*/ 2147483647 h 1637"/>
              <a:gd name="T78" fmla="*/ 2147483647 w 3449"/>
              <a:gd name="T79" fmla="*/ 2147483647 h 1637"/>
              <a:gd name="T80" fmla="*/ 2147483647 w 3449"/>
              <a:gd name="T81" fmla="*/ 2147483647 h 1637"/>
              <a:gd name="T82" fmla="*/ 2147483647 w 3449"/>
              <a:gd name="T83" fmla="*/ 2147483647 h 1637"/>
              <a:gd name="T84" fmla="*/ 2147483647 w 3449"/>
              <a:gd name="T85" fmla="*/ 2147483647 h 1637"/>
              <a:gd name="T86" fmla="*/ 2147483647 w 3449"/>
              <a:gd name="T87" fmla="*/ 2147483647 h 1637"/>
              <a:gd name="T88" fmla="*/ 2147483647 w 3449"/>
              <a:gd name="T89" fmla="*/ 2147483647 h 1637"/>
              <a:gd name="T90" fmla="*/ 2147483647 w 3449"/>
              <a:gd name="T91" fmla="*/ 2147483647 h 1637"/>
              <a:gd name="T92" fmla="*/ 2147483647 w 3449"/>
              <a:gd name="T93" fmla="*/ 2147483647 h 1637"/>
              <a:gd name="T94" fmla="*/ 2147483647 w 3449"/>
              <a:gd name="T95" fmla="*/ 2147483647 h 1637"/>
              <a:gd name="T96" fmla="*/ 2147483647 w 3449"/>
              <a:gd name="T97" fmla="*/ 2147483647 h 1637"/>
              <a:gd name="T98" fmla="*/ 2147483647 w 3449"/>
              <a:gd name="T99" fmla="*/ 2147483647 h 1637"/>
              <a:gd name="T100" fmla="*/ 2147483647 w 3449"/>
              <a:gd name="T101" fmla="*/ 2147483647 h 1637"/>
              <a:gd name="T102" fmla="*/ 2147483647 w 3449"/>
              <a:gd name="T103" fmla="*/ 2147483647 h 1637"/>
              <a:gd name="T104" fmla="*/ 2147483647 w 3449"/>
              <a:gd name="T105" fmla="*/ 2147483647 h 1637"/>
              <a:gd name="T106" fmla="*/ 2147483647 w 3449"/>
              <a:gd name="T107" fmla="*/ 2147483647 h 1637"/>
              <a:gd name="T108" fmla="*/ 2147483647 w 3449"/>
              <a:gd name="T109" fmla="*/ 2147483647 h 1637"/>
              <a:gd name="T110" fmla="*/ 2147483647 w 3449"/>
              <a:gd name="T111" fmla="*/ 2147483647 h 1637"/>
              <a:gd name="T112" fmla="*/ 2147483647 w 3449"/>
              <a:gd name="T113" fmla="*/ 2147483647 h 1637"/>
              <a:gd name="T114" fmla="*/ 2147483647 w 3449"/>
              <a:gd name="T115" fmla="*/ 2147483647 h 1637"/>
              <a:gd name="T116" fmla="*/ 2147483647 w 3449"/>
              <a:gd name="T117" fmla="*/ 2147483647 h 1637"/>
              <a:gd name="T118" fmla="*/ 2147483647 w 3449"/>
              <a:gd name="T119" fmla="*/ 2147483647 h 1637"/>
              <a:gd name="T120" fmla="*/ 2147483647 w 3449"/>
              <a:gd name="T121" fmla="*/ 2147483647 h 1637"/>
              <a:gd name="T122" fmla="*/ 2147483647 w 3449"/>
              <a:gd name="T123" fmla="*/ 2147483647 h 1637"/>
              <a:gd name="T124" fmla="*/ 2147483647 w 3449"/>
              <a:gd name="T125" fmla="*/ 0 h 16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449"/>
              <a:gd name="T190" fmla="*/ 0 h 1637"/>
              <a:gd name="T191" fmla="*/ 3449 w 3449"/>
              <a:gd name="T192" fmla="*/ 1637 h 16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449" h="1637">
                <a:moveTo>
                  <a:pt x="8" y="0"/>
                </a:moveTo>
                <a:lnTo>
                  <a:pt x="16" y="32"/>
                </a:lnTo>
                <a:lnTo>
                  <a:pt x="0" y="57"/>
                </a:lnTo>
                <a:lnTo>
                  <a:pt x="8" y="82"/>
                </a:lnTo>
                <a:lnTo>
                  <a:pt x="16" y="106"/>
                </a:lnTo>
                <a:lnTo>
                  <a:pt x="12" y="127"/>
                </a:lnTo>
                <a:lnTo>
                  <a:pt x="12" y="151"/>
                </a:lnTo>
                <a:lnTo>
                  <a:pt x="29" y="164"/>
                </a:lnTo>
                <a:lnTo>
                  <a:pt x="88" y="159"/>
                </a:lnTo>
                <a:lnTo>
                  <a:pt x="96" y="180"/>
                </a:lnTo>
                <a:lnTo>
                  <a:pt x="96" y="217"/>
                </a:lnTo>
                <a:lnTo>
                  <a:pt x="80" y="258"/>
                </a:lnTo>
                <a:lnTo>
                  <a:pt x="59" y="278"/>
                </a:lnTo>
                <a:lnTo>
                  <a:pt x="75" y="299"/>
                </a:lnTo>
                <a:lnTo>
                  <a:pt x="130" y="291"/>
                </a:lnTo>
                <a:lnTo>
                  <a:pt x="160" y="307"/>
                </a:lnTo>
                <a:lnTo>
                  <a:pt x="160" y="352"/>
                </a:lnTo>
                <a:lnTo>
                  <a:pt x="202" y="373"/>
                </a:lnTo>
                <a:lnTo>
                  <a:pt x="227" y="393"/>
                </a:lnTo>
                <a:lnTo>
                  <a:pt x="248" y="405"/>
                </a:lnTo>
                <a:lnTo>
                  <a:pt x="278" y="397"/>
                </a:lnTo>
                <a:lnTo>
                  <a:pt x="290" y="393"/>
                </a:lnTo>
                <a:lnTo>
                  <a:pt x="295" y="430"/>
                </a:lnTo>
                <a:lnTo>
                  <a:pt x="354" y="475"/>
                </a:lnTo>
                <a:lnTo>
                  <a:pt x="383" y="496"/>
                </a:lnTo>
                <a:lnTo>
                  <a:pt x="375" y="537"/>
                </a:lnTo>
                <a:lnTo>
                  <a:pt x="392" y="598"/>
                </a:lnTo>
                <a:lnTo>
                  <a:pt x="396" y="631"/>
                </a:lnTo>
                <a:lnTo>
                  <a:pt x="383" y="660"/>
                </a:lnTo>
                <a:lnTo>
                  <a:pt x="341" y="631"/>
                </a:lnTo>
                <a:lnTo>
                  <a:pt x="328" y="660"/>
                </a:lnTo>
                <a:lnTo>
                  <a:pt x="341" y="684"/>
                </a:lnTo>
                <a:lnTo>
                  <a:pt x="345" y="713"/>
                </a:lnTo>
                <a:lnTo>
                  <a:pt x="354" y="754"/>
                </a:lnTo>
                <a:lnTo>
                  <a:pt x="387" y="738"/>
                </a:lnTo>
                <a:lnTo>
                  <a:pt x="408" y="774"/>
                </a:lnTo>
                <a:lnTo>
                  <a:pt x="472" y="820"/>
                </a:lnTo>
                <a:lnTo>
                  <a:pt x="484" y="840"/>
                </a:lnTo>
                <a:lnTo>
                  <a:pt x="467" y="885"/>
                </a:lnTo>
                <a:lnTo>
                  <a:pt x="451" y="922"/>
                </a:lnTo>
                <a:lnTo>
                  <a:pt x="484" y="967"/>
                </a:lnTo>
                <a:lnTo>
                  <a:pt x="543" y="988"/>
                </a:lnTo>
                <a:lnTo>
                  <a:pt x="594" y="1049"/>
                </a:lnTo>
                <a:lnTo>
                  <a:pt x="590" y="979"/>
                </a:lnTo>
                <a:lnTo>
                  <a:pt x="606" y="967"/>
                </a:lnTo>
                <a:lnTo>
                  <a:pt x="657" y="967"/>
                </a:lnTo>
                <a:lnTo>
                  <a:pt x="687" y="963"/>
                </a:lnTo>
                <a:lnTo>
                  <a:pt x="708" y="930"/>
                </a:lnTo>
                <a:lnTo>
                  <a:pt x="826" y="1029"/>
                </a:lnTo>
                <a:lnTo>
                  <a:pt x="948" y="1037"/>
                </a:lnTo>
                <a:lnTo>
                  <a:pt x="990" y="1053"/>
                </a:lnTo>
                <a:lnTo>
                  <a:pt x="1015" y="1049"/>
                </a:lnTo>
                <a:lnTo>
                  <a:pt x="1024" y="1037"/>
                </a:lnTo>
                <a:lnTo>
                  <a:pt x="1053" y="1004"/>
                </a:lnTo>
                <a:lnTo>
                  <a:pt x="1087" y="1012"/>
                </a:lnTo>
                <a:lnTo>
                  <a:pt x="1138" y="1020"/>
                </a:lnTo>
                <a:lnTo>
                  <a:pt x="1176" y="1000"/>
                </a:lnTo>
                <a:lnTo>
                  <a:pt x="1184" y="1012"/>
                </a:lnTo>
                <a:lnTo>
                  <a:pt x="1230" y="1020"/>
                </a:lnTo>
                <a:lnTo>
                  <a:pt x="1268" y="1041"/>
                </a:lnTo>
                <a:lnTo>
                  <a:pt x="1302" y="1070"/>
                </a:lnTo>
                <a:lnTo>
                  <a:pt x="1357" y="984"/>
                </a:lnTo>
                <a:lnTo>
                  <a:pt x="1365" y="967"/>
                </a:lnTo>
                <a:lnTo>
                  <a:pt x="1412" y="967"/>
                </a:lnTo>
                <a:lnTo>
                  <a:pt x="1441" y="971"/>
                </a:lnTo>
                <a:lnTo>
                  <a:pt x="1445" y="930"/>
                </a:lnTo>
                <a:lnTo>
                  <a:pt x="1454" y="918"/>
                </a:lnTo>
                <a:lnTo>
                  <a:pt x="1487" y="934"/>
                </a:lnTo>
                <a:lnTo>
                  <a:pt x="1525" y="897"/>
                </a:lnTo>
                <a:lnTo>
                  <a:pt x="1559" y="922"/>
                </a:lnTo>
                <a:lnTo>
                  <a:pt x="1597" y="943"/>
                </a:lnTo>
                <a:lnTo>
                  <a:pt x="1584" y="975"/>
                </a:lnTo>
                <a:lnTo>
                  <a:pt x="1622" y="979"/>
                </a:lnTo>
                <a:lnTo>
                  <a:pt x="1648" y="943"/>
                </a:lnTo>
                <a:lnTo>
                  <a:pt x="1690" y="963"/>
                </a:lnTo>
                <a:lnTo>
                  <a:pt x="1732" y="979"/>
                </a:lnTo>
                <a:lnTo>
                  <a:pt x="1745" y="1082"/>
                </a:lnTo>
                <a:lnTo>
                  <a:pt x="1694" y="1172"/>
                </a:lnTo>
                <a:lnTo>
                  <a:pt x="1677" y="1217"/>
                </a:lnTo>
                <a:lnTo>
                  <a:pt x="1673" y="1262"/>
                </a:lnTo>
                <a:lnTo>
                  <a:pt x="1694" y="1271"/>
                </a:lnTo>
                <a:lnTo>
                  <a:pt x="1715" y="1234"/>
                </a:lnTo>
                <a:lnTo>
                  <a:pt x="1745" y="1242"/>
                </a:lnTo>
                <a:lnTo>
                  <a:pt x="1745" y="1254"/>
                </a:lnTo>
                <a:lnTo>
                  <a:pt x="1736" y="1303"/>
                </a:lnTo>
                <a:lnTo>
                  <a:pt x="1749" y="1332"/>
                </a:lnTo>
                <a:lnTo>
                  <a:pt x="1757" y="1365"/>
                </a:lnTo>
                <a:lnTo>
                  <a:pt x="1728" y="1398"/>
                </a:lnTo>
                <a:lnTo>
                  <a:pt x="1799" y="1418"/>
                </a:lnTo>
                <a:lnTo>
                  <a:pt x="1829" y="1426"/>
                </a:lnTo>
                <a:lnTo>
                  <a:pt x="1842" y="1430"/>
                </a:lnTo>
                <a:lnTo>
                  <a:pt x="1846" y="1467"/>
                </a:lnTo>
                <a:lnTo>
                  <a:pt x="1879" y="1496"/>
                </a:lnTo>
                <a:lnTo>
                  <a:pt x="1879" y="1521"/>
                </a:lnTo>
                <a:lnTo>
                  <a:pt x="1917" y="1521"/>
                </a:lnTo>
                <a:lnTo>
                  <a:pt x="1926" y="1488"/>
                </a:lnTo>
                <a:lnTo>
                  <a:pt x="1922" y="1414"/>
                </a:lnTo>
                <a:lnTo>
                  <a:pt x="1947" y="1426"/>
                </a:lnTo>
                <a:lnTo>
                  <a:pt x="1960" y="1463"/>
                </a:lnTo>
                <a:lnTo>
                  <a:pt x="1981" y="1471"/>
                </a:lnTo>
                <a:lnTo>
                  <a:pt x="2002" y="1471"/>
                </a:lnTo>
                <a:lnTo>
                  <a:pt x="2031" y="1537"/>
                </a:lnTo>
                <a:lnTo>
                  <a:pt x="2090" y="1545"/>
                </a:lnTo>
                <a:lnTo>
                  <a:pt x="2145" y="1558"/>
                </a:lnTo>
                <a:lnTo>
                  <a:pt x="2175" y="1599"/>
                </a:lnTo>
                <a:lnTo>
                  <a:pt x="2191" y="1619"/>
                </a:lnTo>
                <a:lnTo>
                  <a:pt x="2263" y="1636"/>
                </a:lnTo>
                <a:lnTo>
                  <a:pt x="2301" y="1611"/>
                </a:lnTo>
                <a:lnTo>
                  <a:pt x="2314" y="1553"/>
                </a:lnTo>
                <a:lnTo>
                  <a:pt x="2356" y="1553"/>
                </a:lnTo>
                <a:lnTo>
                  <a:pt x="2398" y="1508"/>
                </a:lnTo>
                <a:lnTo>
                  <a:pt x="2419" y="1488"/>
                </a:lnTo>
                <a:lnTo>
                  <a:pt x="2470" y="1508"/>
                </a:lnTo>
                <a:lnTo>
                  <a:pt x="2516" y="1508"/>
                </a:lnTo>
                <a:lnTo>
                  <a:pt x="2537" y="1558"/>
                </a:lnTo>
                <a:lnTo>
                  <a:pt x="2558" y="1586"/>
                </a:lnTo>
                <a:lnTo>
                  <a:pt x="2575" y="1586"/>
                </a:lnTo>
                <a:lnTo>
                  <a:pt x="2567" y="1525"/>
                </a:lnTo>
                <a:lnTo>
                  <a:pt x="2592" y="1500"/>
                </a:lnTo>
                <a:lnTo>
                  <a:pt x="2621" y="1500"/>
                </a:lnTo>
                <a:lnTo>
                  <a:pt x="2659" y="1500"/>
                </a:lnTo>
                <a:lnTo>
                  <a:pt x="2680" y="1471"/>
                </a:lnTo>
                <a:lnTo>
                  <a:pt x="2722" y="1484"/>
                </a:lnTo>
                <a:lnTo>
                  <a:pt x="2760" y="1488"/>
                </a:lnTo>
                <a:lnTo>
                  <a:pt x="2841" y="1426"/>
                </a:lnTo>
                <a:lnTo>
                  <a:pt x="2878" y="1422"/>
                </a:lnTo>
                <a:lnTo>
                  <a:pt x="2908" y="1430"/>
                </a:lnTo>
                <a:lnTo>
                  <a:pt x="2916" y="1426"/>
                </a:lnTo>
                <a:lnTo>
                  <a:pt x="2967" y="1394"/>
                </a:lnTo>
                <a:lnTo>
                  <a:pt x="2996" y="1361"/>
                </a:lnTo>
                <a:lnTo>
                  <a:pt x="3026" y="1353"/>
                </a:lnTo>
                <a:lnTo>
                  <a:pt x="3068" y="1353"/>
                </a:lnTo>
                <a:lnTo>
                  <a:pt x="3089" y="1324"/>
                </a:lnTo>
                <a:lnTo>
                  <a:pt x="3098" y="1275"/>
                </a:lnTo>
                <a:lnTo>
                  <a:pt x="3123" y="1254"/>
                </a:lnTo>
                <a:lnTo>
                  <a:pt x="3165" y="1262"/>
                </a:lnTo>
                <a:lnTo>
                  <a:pt x="3199" y="1213"/>
                </a:lnTo>
                <a:lnTo>
                  <a:pt x="3216" y="1168"/>
                </a:lnTo>
                <a:lnTo>
                  <a:pt x="3216" y="1156"/>
                </a:lnTo>
                <a:lnTo>
                  <a:pt x="3237" y="1111"/>
                </a:lnTo>
                <a:lnTo>
                  <a:pt x="3249" y="1107"/>
                </a:lnTo>
                <a:lnTo>
                  <a:pt x="3279" y="1115"/>
                </a:lnTo>
                <a:lnTo>
                  <a:pt x="3300" y="1066"/>
                </a:lnTo>
                <a:lnTo>
                  <a:pt x="3317" y="1016"/>
                </a:lnTo>
                <a:lnTo>
                  <a:pt x="3338" y="992"/>
                </a:lnTo>
                <a:lnTo>
                  <a:pt x="3338" y="947"/>
                </a:lnTo>
                <a:lnTo>
                  <a:pt x="3367" y="918"/>
                </a:lnTo>
                <a:lnTo>
                  <a:pt x="3376" y="861"/>
                </a:lnTo>
                <a:lnTo>
                  <a:pt x="3359" y="844"/>
                </a:lnTo>
                <a:lnTo>
                  <a:pt x="3334" y="848"/>
                </a:lnTo>
                <a:lnTo>
                  <a:pt x="3296" y="844"/>
                </a:lnTo>
                <a:lnTo>
                  <a:pt x="3296" y="824"/>
                </a:lnTo>
                <a:lnTo>
                  <a:pt x="3329" y="824"/>
                </a:lnTo>
                <a:lnTo>
                  <a:pt x="3346" y="799"/>
                </a:lnTo>
                <a:lnTo>
                  <a:pt x="3355" y="774"/>
                </a:lnTo>
                <a:lnTo>
                  <a:pt x="3351" y="754"/>
                </a:lnTo>
                <a:lnTo>
                  <a:pt x="3351" y="733"/>
                </a:lnTo>
                <a:lnTo>
                  <a:pt x="3380" y="733"/>
                </a:lnTo>
                <a:lnTo>
                  <a:pt x="3388" y="717"/>
                </a:lnTo>
                <a:lnTo>
                  <a:pt x="3376" y="692"/>
                </a:lnTo>
                <a:lnTo>
                  <a:pt x="3351" y="668"/>
                </a:lnTo>
                <a:lnTo>
                  <a:pt x="3334" y="647"/>
                </a:lnTo>
                <a:lnTo>
                  <a:pt x="3329" y="635"/>
                </a:lnTo>
                <a:lnTo>
                  <a:pt x="3313" y="557"/>
                </a:lnTo>
                <a:lnTo>
                  <a:pt x="3308" y="496"/>
                </a:lnTo>
                <a:lnTo>
                  <a:pt x="3292" y="487"/>
                </a:lnTo>
                <a:lnTo>
                  <a:pt x="3279" y="487"/>
                </a:lnTo>
                <a:lnTo>
                  <a:pt x="3233" y="467"/>
                </a:lnTo>
                <a:lnTo>
                  <a:pt x="3233" y="438"/>
                </a:lnTo>
                <a:lnTo>
                  <a:pt x="3283" y="356"/>
                </a:lnTo>
                <a:lnTo>
                  <a:pt x="3292" y="344"/>
                </a:lnTo>
                <a:lnTo>
                  <a:pt x="3308" y="328"/>
                </a:lnTo>
                <a:lnTo>
                  <a:pt x="3376" y="295"/>
                </a:lnTo>
                <a:lnTo>
                  <a:pt x="3448" y="299"/>
                </a:lnTo>
                <a:lnTo>
                  <a:pt x="3422" y="254"/>
                </a:lnTo>
                <a:lnTo>
                  <a:pt x="3410" y="229"/>
                </a:lnTo>
                <a:lnTo>
                  <a:pt x="3376" y="241"/>
                </a:lnTo>
                <a:lnTo>
                  <a:pt x="3317" y="217"/>
                </a:lnTo>
                <a:lnTo>
                  <a:pt x="3279" y="254"/>
                </a:lnTo>
                <a:lnTo>
                  <a:pt x="3249" y="299"/>
                </a:lnTo>
                <a:lnTo>
                  <a:pt x="3207" y="229"/>
                </a:lnTo>
                <a:lnTo>
                  <a:pt x="3178" y="196"/>
                </a:lnTo>
                <a:lnTo>
                  <a:pt x="3144" y="192"/>
                </a:lnTo>
                <a:lnTo>
                  <a:pt x="3119" y="164"/>
                </a:lnTo>
                <a:lnTo>
                  <a:pt x="3148" y="114"/>
                </a:lnTo>
                <a:lnTo>
                  <a:pt x="3199" y="110"/>
                </a:lnTo>
                <a:lnTo>
                  <a:pt x="3237" y="45"/>
                </a:lnTo>
                <a:lnTo>
                  <a:pt x="3245" y="0"/>
                </a:lnTo>
                <a:lnTo>
                  <a:pt x="8" y="0"/>
                </a:lnTo>
              </a:path>
            </a:pathLst>
          </a:custGeom>
          <a:solidFill>
            <a:srgbClr val="FFCC99"/>
          </a:solidFill>
          <a:ln w="12700" cap="rnd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0277" name="Rectangle 37"/>
          <p:cNvSpPr>
            <a:spLocks noChangeArrowheads="1"/>
          </p:cNvSpPr>
          <p:nvPr/>
        </p:nvSpPr>
        <p:spPr bwMode="auto">
          <a:xfrm>
            <a:off x="8099425" y="508000"/>
            <a:ext cx="1841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endParaRPr lang="sv-SE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8" name="Freeform 38" descr="70%"/>
          <p:cNvSpPr>
            <a:spLocks/>
          </p:cNvSpPr>
          <p:nvPr/>
        </p:nvSpPr>
        <p:spPr bwMode="auto">
          <a:xfrm>
            <a:off x="6010275" y="4856163"/>
            <a:ext cx="906463" cy="601662"/>
          </a:xfrm>
          <a:custGeom>
            <a:avLst/>
            <a:gdLst>
              <a:gd name="T0" fmla="*/ 0 w 571"/>
              <a:gd name="T1" fmla="*/ 2147483647 h 379"/>
              <a:gd name="T2" fmla="*/ 2147483647 w 571"/>
              <a:gd name="T3" fmla="*/ 2147483647 h 379"/>
              <a:gd name="T4" fmla="*/ 2147483647 w 571"/>
              <a:gd name="T5" fmla="*/ 2147483647 h 379"/>
              <a:gd name="T6" fmla="*/ 2147483647 w 571"/>
              <a:gd name="T7" fmla="*/ 2147483647 h 379"/>
              <a:gd name="T8" fmla="*/ 2147483647 w 571"/>
              <a:gd name="T9" fmla="*/ 2147483647 h 379"/>
              <a:gd name="T10" fmla="*/ 2147483647 w 571"/>
              <a:gd name="T11" fmla="*/ 2147483647 h 379"/>
              <a:gd name="T12" fmla="*/ 2147483647 w 571"/>
              <a:gd name="T13" fmla="*/ 2147483647 h 379"/>
              <a:gd name="T14" fmla="*/ 2147483647 w 571"/>
              <a:gd name="T15" fmla="*/ 2147483647 h 379"/>
              <a:gd name="T16" fmla="*/ 2147483647 w 571"/>
              <a:gd name="T17" fmla="*/ 2147483647 h 379"/>
              <a:gd name="T18" fmla="*/ 2147483647 w 571"/>
              <a:gd name="T19" fmla="*/ 2147483647 h 379"/>
              <a:gd name="T20" fmla="*/ 2147483647 w 571"/>
              <a:gd name="T21" fmla="*/ 2147483647 h 379"/>
              <a:gd name="T22" fmla="*/ 2147483647 w 571"/>
              <a:gd name="T23" fmla="*/ 2147483647 h 379"/>
              <a:gd name="T24" fmla="*/ 2147483647 w 571"/>
              <a:gd name="T25" fmla="*/ 0 h 379"/>
              <a:gd name="T26" fmla="*/ 2147483647 w 571"/>
              <a:gd name="T27" fmla="*/ 0 h 379"/>
              <a:gd name="T28" fmla="*/ 2147483647 w 571"/>
              <a:gd name="T29" fmla="*/ 2147483647 h 379"/>
              <a:gd name="T30" fmla="*/ 2147483647 w 571"/>
              <a:gd name="T31" fmla="*/ 2147483647 h 379"/>
              <a:gd name="T32" fmla="*/ 2147483647 w 571"/>
              <a:gd name="T33" fmla="*/ 2147483647 h 379"/>
              <a:gd name="T34" fmla="*/ 2147483647 w 571"/>
              <a:gd name="T35" fmla="*/ 2147483647 h 379"/>
              <a:gd name="T36" fmla="*/ 2147483647 w 571"/>
              <a:gd name="T37" fmla="*/ 2147483647 h 379"/>
              <a:gd name="T38" fmla="*/ 2147483647 w 571"/>
              <a:gd name="T39" fmla="*/ 2147483647 h 379"/>
              <a:gd name="T40" fmla="*/ 2147483647 w 571"/>
              <a:gd name="T41" fmla="*/ 2147483647 h 379"/>
              <a:gd name="T42" fmla="*/ 2147483647 w 571"/>
              <a:gd name="T43" fmla="*/ 2147483647 h 379"/>
              <a:gd name="T44" fmla="*/ 2147483647 w 571"/>
              <a:gd name="T45" fmla="*/ 2147483647 h 379"/>
              <a:gd name="T46" fmla="*/ 0 w 571"/>
              <a:gd name="T47" fmla="*/ 2147483647 h 379"/>
              <a:gd name="T48" fmla="*/ 0 w 571"/>
              <a:gd name="T49" fmla="*/ 2147483647 h 379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71"/>
              <a:gd name="T76" fmla="*/ 0 h 379"/>
              <a:gd name="T77" fmla="*/ 571 w 571"/>
              <a:gd name="T78" fmla="*/ 379 h 379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71" h="379">
                <a:moveTo>
                  <a:pt x="0" y="372"/>
                </a:moveTo>
                <a:lnTo>
                  <a:pt x="90" y="372"/>
                </a:lnTo>
                <a:lnTo>
                  <a:pt x="180" y="342"/>
                </a:lnTo>
                <a:lnTo>
                  <a:pt x="216" y="378"/>
                </a:lnTo>
                <a:lnTo>
                  <a:pt x="288" y="336"/>
                </a:lnTo>
                <a:lnTo>
                  <a:pt x="354" y="198"/>
                </a:lnTo>
                <a:lnTo>
                  <a:pt x="426" y="174"/>
                </a:lnTo>
                <a:lnTo>
                  <a:pt x="522" y="174"/>
                </a:lnTo>
                <a:lnTo>
                  <a:pt x="534" y="108"/>
                </a:lnTo>
                <a:lnTo>
                  <a:pt x="546" y="126"/>
                </a:lnTo>
                <a:lnTo>
                  <a:pt x="570" y="114"/>
                </a:lnTo>
                <a:lnTo>
                  <a:pt x="480" y="72"/>
                </a:lnTo>
                <a:lnTo>
                  <a:pt x="450" y="0"/>
                </a:lnTo>
                <a:lnTo>
                  <a:pt x="378" y="0"/>
                </a:lnTo>
                <a:lnTo>
                  <a:pt x="330" y="120"/>
                </a:lnTo>
                <a:lnTo>
                  <a:pt x="294" y="162"/>
                </a:lnTo>
                <a:lnTo>
                  <a:pt x="270" y="180"/>
                </a:lnTo>
                <a:lnTo>
                  <a:pt x="216" y="174"/>
                </a:lnTo>
                <a:lnTo>
                  <a:pt x="192" y="192"/>
                </a:lnTo>
                <a:lnTo>
                  <a:pt x="180" y="246"/>
                </a:lnTo>
                <a:lnTo>
                  <a:pt x="132" y="246"/>
                </a:lnTo>
                <a:lnTo>
                  <a:pt x="84" y="282"/>
                </a:lnTo>
                <a:lnTo>
                  <a:pt x="30" y="294"/>
                </a:lnTo>
                <a:lnTo>
                  <a:pt x="0" y="324"/>
                </a:lnTo>
                <a:lnTo>
                  <a:pt x="0" y="372"/>
                </a:lnTo>
              </a:path>
            </a:pathLst>
          </a:custGeom>
          <a:pattFill prst="pct70">
            <a:fgClr>
              <a:schemeClr val="accent1"/>
            </a:fgClr>
            <a:bgClr>
              <a:schemeClr val="bg1"/>
            </a:bgClr>
          </a:patt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60455" name="Rectangle 39"/>
          <p:cNvSpPr>
            <a:spLocks noChangeArrowheads="1"/>
          </p:cNvSpPr>
          <p:nvPr/>
        </p:nvSpPr>
        <p:spPr bwMode="auto">
          <a:xfrm>
            <a:off x="55563" y="60325"/>
            <a:ext cx="6945312" cy="708025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defTabSz="762000" eaLnBrk="0" hangingPunct="0">
              <a:defRPr/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Heart of Asia</a:t>
            </a:r>
          </a:p>
        </p:txBody>
      </p:sp>
      <p:sp>
        <p:nvSpPr>
          <p:cNvPr id="10280" name="Oval 40"/>
          <p:cNvSpPr>
            <a:spLocks noChangeArrowheads="1"/>
          </p:cNvSpPr>
          <p:nvPr/>
        </p:nvSpPr>
        <p:spPr bwMode="auto">
          <a:xfrm>
            <a:off x="4183063" y="3559175"/>
            <a:ext cx="55562" cy="55563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0457" name="Rectangle 41"/>
          <p:cNvSpPr>
            <a:spLocks noChangeArrowheads="1"/>
          </p:cNvSpPr>
          <p:nvPr/>
        </p:nvSpPr>
        <p:spPr bwMode="auto">
          <a:xfrm>
            <a:off x="5410200" y="4038600"/>
            <a:ext cx="12017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>
              <a:defRPr/>
            </a:pPr>
            <a:r>
              <a:rPr lang="en-US" sz="16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Cambodia</a:t>
            </a:r>
          </a:p>
        </p:txBody>
      </p:sp>
      <p:sp>
        <p:nvSpPr>
          <p:cNvPr id="60458" name="Rectangle 42"/>
          <p:cNvSpPr>
            <a:spLocks noChangeArrowheads="1"/>
          </p:cNvSpPr>
          <p:nvPr/>
        </p:nvSpPr>
        <p:spPr bwMode="auto">
          <a:xfrm>
            <a:off x="3051175" y="2586038"/>
            <a:ext cx="137318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16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Bangladesh</a:t>
            </a:r>
          </a:p>
        </p:txBody>
      </p:sp>
      <p:sp>
        <p:nvSpPr>
          <p:cNvPr id="60459" name="Rectangle 43"/>
          <p:cNvSpPr>
            <a:spLocks noChangeArrowheads="1"/>
          </p:cNvSpPr>
          <p:nvPr/>
        </p:nvSpPr>
        <p:spPr bwMode="auto">
          <a:xfrm>
            <a:off x="4294188" y="3567113"/>
            <a:ext cx="106521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16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Thailand</a:t>
            </a:r>
          </a:p>
        </p:txBody>
      </p:sp>
      <p:sp>
        <p:nvSpPr>
          <p:cNvPr id="60460" name="Rectangle 44"/>
          <p:cNvSpPr>
            <a:spLocks noChangeArrowheads="1"/>
          </p:cNvSpPr>
          <p:nvPr/>
        </p:nvSpPr>
        <p:spPr bwMode="auto">
          <a:xfrm>
            <a:off x="5565775" y="3709988"/>
            <a:ext cx="10334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16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Vietnam</a:t>
            </a:r>
          </a:p>
        </p:txBody>
      </p:sp>
      <p:sp>
        <p:nvSpPr>
          <p:cNvPr id="60461" name="Rectangle 45"/>
          <p:cNvSpPr>
            <a:spLocks noChangeArrowheads="1"/>
          </p:cNvSpPr>
          <p:nvPr/>
        </p:nvSpPr>
        <p:spPr bwMode="auto">
          <a:xfrm>
            <a:off x="4876800" y="3124200"/>
            <a:ext cx="652463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16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Laos</a:t>
            </a:r>
          </a:p>
        </p:txBody>
      </p:sp>
      <p:sp>
        <p:nvSpPr>
          <p:cNvPr id="60462" name="Rectangle 46"/>
          <p:cNvSpPr>
            <a:spLocks noChangeArrowheads="1"/>
          </p:cNvSpPr>
          <p:nvPr/>
        </p:nvSpPr>
        <p:spPr bwMode="auto">
          <a:xfrm>
            <a:off x="3505200" y="3048000"/>
            <a:ext cx="11398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16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Myanmar</a:t>
            </a:r>
          </a:p>
        </p:txBody>
      </p:sp>
      <p:sp>
        <p:nvSpPr>
          <p:cNvPr id="60463" name="Rectangle 47"/>
          <p:cNvSpPr>
            <a:spLocks noChangeArrowheads="1"/>
          </p:cNvSpPr>
          <p:nvPr/>
        </p:nvSpPr>
        <p:spPr bwMode="auto">
          <a:xfrm>
            <a:off x="4114800" y="990600"/>
            <a:ext cx="8334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1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China</a:t>
            </a:r>
          </a:p>
        </p:txBody>
      </p:sp>
      <p:sp>
        <p:nvSpPr>
          <p:cNvPr id="60464" name="Rectangle 48"/>
          <p:cNvSpPr>
            <a:spLocks noChangeArrowheads="1"/>
          </p:cNvSpPr>
          <p:nvPr/>
        </p:nvSpPr>
        <p:spPr bwMode="auto">
          <a:xfrm>
            <a:off x="2057400" y="2743200"/>
            <a:ext cx="7905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1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India</a:t>
            </a:r>
          </a:p>
        </p:txBody>
      </p:sp>
      <p:sp>
        <p:nvSpPr>
          <p:cNvPr id="60465" name="Rectangle 49"/>
          <p:cNvSpPr>
            <a:spLocks noChangeArrowheads="1"/>
          </p:cNvSpPr>
          <p:nvPr/>
        </p:nvSpPr>
        <p:spPr bwMode="auto">
          <a:xfrm>
            <a:off x="4784725" y="4986338"/>
            <a:ext cx="8493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1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Malaysia</a:t>
            </a:r>
          </a:p>
        </p:txBody>
      </p:sp>
      <p:sp>
        <p:nvSpPr>
          <p:cNvPr id="60466" name="Rectangle 50"/>
          <p:cNvSpPr>
            <a:spLocks noChangeArrowheads="1"/>
          </p:cNvSpPr>
          <p:nvPr/>
        </p:nvSpPr>
        <p:spPr bwMode="auto">
          <a:xfrm>
            <a:off x="3984625" y="5595938"/>
            <a:ext cx="9445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1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Indonesia</a:t>
            </a:r>
          </a:p>
        </p:txBody>
      </p:sp>
      <p:sp>
        <p:nvSpPr>
          <p:cNvPr id="60467" name="Rectangle 51"/>
          <p:cNvSpPr>
            <a:spLocks noChangeArrowheads="1"/>
          </p:cNvSpPr>
          <p:nvPr/>
        </p:nvSpPr>
        <p:spPr bwMode="auto">
          <a:xfrm>
            <a:off x="4981575" y="5246688"/>
            <a:ext cx="9556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1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Singapore</a:t>
            </a:r>
          </a:p>
        </p:txBody>
      </p:sp>
      <p:sp>
        <p:nvSpPr>
          <p:cNvPr id="60468" name="Rectangle 52"/>
          <p:cNvSpPr>
            <a:spLocks noChangeArrowheads="1"/>
          </p:cNvSpPr>
          <p:nvPr/>
        </p:nvSpPr>
        <p:spPr bwMode="auto">
          <a:xfrm>
            <a:off x="6003925" y="5081588"/>
            <a:ext cx="7731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1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Brunei</a:t>
            </a:r>
          </a:p>
        </p:txBody>
      </p:sp>
      <p:sp>
        <p:nvSpPr>
          <p:cNvPr id="60469" name="Rectangle 53"/>
          <p:cNvSpPr>
            <a:spLocks noChangeArrowheads="1"/>
          </p:cNvSpPr>
          <p:nvPr/>
        </p:nvSpPr>
        <p:spPr bwMode="auto">
          <a:xfrm>
            <a:off x="1641475" y="4586288"/>
            <a:ext cx="1016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1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Sri Lanka</a:t>
            </a:r>
          </a:p>
        </p:txBody>
      </p:sp>
      <p:sp>
        <p:nvSpPr>
          <p:cNvPr id="60470" name="Rectangle 54"/>
          <p:cNvSpPr>
            <a:spLocks noChangeArrowheads="1"/>
          </p:cNvSpPr>
          <p:nvPr/>
        </p:nvSpPr>
        <p:spPr bwMode="auto">
          <a:xfrm>
            <a:off x="7032625" y="3862388"/>
            <a:ext cx="10207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1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Philippines</a:t>
            </a:r>
          </a:p>
        </p:txBody>
      </p:sp>
      <p:sp>
        <p:nvSpPr>
          <p:cNvPr id="60471" name="Rectangle 55"/>
          <p:cNvSpPr>
            <a:spLocks noChangeArrowheads="1"/>
          </p:cNvSpPr>
          <p:nvPr/>
        </p:nvSpPr>
        <p:spPr bwMode="auto">
          <a:xfrm>
            <a:off x="8289925" y="1614488"/>
            <a:ext cx="788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16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Japan</a:t>
            </a:r>
          </a:p>
        </p:txBody>
      </p:sp>
      <p:sp>
        <p:nvSpPr>
          <p:cNvPr id="60472" name="Rectangle 56"/>
          <p:cNvSpPr>
            <a:spLocks noChangeArrowheads="1"/>
          </p:cNvSpPr>
          <p:nvPr/>
        </p:nvSpPr>
        <p:spPr bwMode="auto">
          <a:xfrm>
            <a:off x="3175" y="1519238"/>
            <a:ext cx="11477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1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Afganistan</a:t>
            </a:r>
          </a:p>
        </p:txBody>
      </p:sp>
      <p:sp>
        <p:nvSpPr>
          <p:cNvPr id="60473" name="Rectangle 57"/>
          <p:cNvSpPr>
            <a:spLocks noChangeArrowheads="1"/>
          </p:cNvSpPr>
          <p:nvPr/>
        </p:nvSpPr>
        <p:spPr bwMode="auto">
          <a:xfrm>
            <a:off x="803275" y="1919288"/>
            <a:ext cx="955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1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Pakistan</a:t>
            </a:r>
          </a:p>
        </p:txBody>
      </p:sp>
      <p:sp>
        <p:nvSpPr>
          <p:cNvPr id="60474" name="Rectangle 58"/>
          <p:cNvSpPr>
            <a:spLocks noChangeArrowheads="1"/>
          </p:cNvSpPr>
          <p:nvPr/>
        </p:nvSpPr>
        <p:spPr bwMode="auto">
          <a:xfrm>
            <a:off x="7796213" y="1047750"/>
            <a:ext cx="7826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16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Korea</a:t>
            </a:r>
          </a:p>
        </p:txBody>
      </p:sp>
      <p:sp>
        <p:nvSpPr>
          <p:cNvPr id="10299" name="Line 59"/>
          <p:cNvSpPr>
            <a:spLocks noChangeShapeType="1"/>
          </p:cNvSpPr>
          <p:nvPr/>
        </p:nvSpPr>
        <p:spPr bwMode="auto">
          <a:xfrm>
            <a:off x="4876800" y="3657600"/>
            <a:ext cx="3810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endParaRPr lang="th-TH"/>
          </a:p>
        </p:txBody>
      </p:sp>
      <p:sp>
        <p:nvSpPr>
          <p:cNvPr id="10300" name="Oval 60"/>
          <p:cNvSpPr>
            <a:spLocks noChangeArrowheads="1"/>
          </p:cNvSpPr>
          <p:nvPr/>
        </p:nvSpPr>
        <p:spPr bwMode="auto">
          <a:xfrm>
            <a:off x="3962400" y="2743200"/>
            <a:ext cx="1828800" cy="2133600"/>
          </a:xfrm>
          <a:prstGeom prst="ellipse">
            <a:avLst/>
          </a:prstGeom>
          <a:noFill/>
          <a:ln w="50800" cap="rnd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301" name="Line 61"/>
          <p:cNvSpPr>
            <a:spLocks noChangeShapeType="1"/>
          </p:cNvSpPr>
          <p:nvPr/>
        </p:nvSpPr>
        <p:spPr bwMode="auto">
          <a:xfrm>
            <a:off x="4953000" y="1447800"/>
            <a:ext cx="0" cy="1066800"/>
          </a:xfrm>
          <a:prstGeom prst="line">
            <a:avLst/>
          </a:prstGeom>
          <a:noFill/>
          <a:ln w="79375">
            <a:solidFill>
              <a:srgbClr val="000000"/>
            </a:solidFill>
            <a:prstDash val="sysDot"/>
            <a:miter lim="800000"/>
            <a:headEnd/>
            <a:tailEnd type="triangle" w="lg" len="lg"/>
          </a:ln>
        </p:spPr>
        <p:txBody>
          <a:bodyPr wrap="none"/>
          <a:lstStyle/>
          <a:p>
            <a:endParaRPr lang="th-TH"/>
          </a:p>
        </p:txBody>
      </p:sp>
      <p:sp>
        <p:nvSpPr>
          <p:cNvPr id="10302" name="Line 62"/>
          <p:cNvSpPr>
            <a:spLocks noChangeShapeType="1"/>
          </p:cNvSpPr>
          <p:nvPr/>
        </p:nvSpPr>
        <p:spPr bwMode="auto">
          <a:xfrm flipH="1">
            <a:off x="6096000" y="1981200"/>
            <a:ext cx="1676400" cy="990600"/>
          </a:xfrm>
          <a:prstGeom prst="line">
            <a:avLst/>
          </a:prstGeom>
          <a:noFill/>
          <a:ln w="79375">
            <a:solidFill>
              <a:srgbClr val="000000"/>
            </a:solidFill>
            <a:prstDash val="sysDot"/>
            <a:miter lim="800000"/>
            <a:headEnd/>
            <a:tailEnd type="triangle" w="lg" len="lg"/>
          </a:ln>
        </p:spPr>
        <p:txBody>
          <a:bodyPr wrap="none"/>
          <a:lstStyle/>
          <a:p>
            <a:endParaRPr lang="th-TH"/>
          </a:p>
        </p:txBody>
      </p:sp>
      <p:sp>
        <p:nvSpPr>
          <p:cNvPr id="10303" name="Line 63"/>
          <p:cNvSpPr>
            <a:spLocks noChangeShapeType="1"/>
          </p:cNvSpPr>
          <p:nvPr/>
        </p:nvSpPr>
        <p:spPr bwMode="auto">
          <a:xfrm flipH="1" flipV="1">
            <a:off x="6934200" y="4800600"/>
            <a:ext cx="1447800" cy="838200"/>
          </a:xfrm>
          <a:prstGeom prst="line">
            <a:avLst/>
          </a:prstGeom>
          <a:noFill/>
          <a:ln w="79375">
            <a:solidFill>
              <a:srgbClr val="000000"/>
            </a:solidFill>
            <a:prstDash val="sysDot"/>
            <a:miter lim="800000"/>
            <a:headEnd/>
            <a:tailEnd type="triangle" w="lg" len="lg"/>
          </a:ln>
        </p:spPr>
        <p:txBody>
          <a:bodyPr wrap="none"/>
          <a:lstStyle/>
          <a:p>
            <a:endParaRPr lang="th-TH"/>
          </a:p>
        </p:txBody>
      </p:sp>
      <p:sp>
        <p:nvSpPr>
          <p:cNvPr id="60480" name="Text Box 64"/>
          <p:cNvSpPr txBox="1">
            <a:spLocks noChangeArrowheads="1"/>
          </p:cNvSpPr>
          <p:nvPr/>
        </p:nvSpPr>
        <p:spPr bwMode="auto">
          <a:xfrm>
            <a:off x="1258888" y="3657600"/>
            <a:ext cx="1560512" cy="392113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South Asia</a:t>
            </a:r>
          </a:p>
        </p:txBody>
      </p:sp>
      <p:sp>
        <p:nvSpPr>
          <p:cNvPr id="60481" name="Text Box 65"/>
          <p:cNvSpPr txBox="1">
            <a:spLocks noChangeArrowheads="1"/>
          </p:cNvSpPr>
          <p:nvPr/>
        </p:nvSpPr>
        <p:spPr bwMode="auto">
          <a:xfrm>
            <a:off x="6804025" y="2514600"/>
            <a:ext cx="2339975" cy="392113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East Asia / Europe  </a:t>
            </a:r>
          </a:p>
        </p:txBody>
      </p:sp>
      <p:sp>
        <p:nvSpPr>
          <p:cNvPr id="60482" name="Text Box 66"/>
          <p:cNvSpPr txBox="1">
            <a:spLocks noChangeArrowheads="1"/>
          </p:cNvSpPr>
          <p:nvPr/>
        </p:nvSpPr>
        <p:spPr bwMode="auto">
          <a:xfrm>
            <a:off x="6891338" y="5791200"/>
            <a:ext cx="2252662" cy="392113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Asean/Australia</a:t>
            </a:r>
          </a:p>
        </p:txBody>
      </p:sp>
      <p:sp>
        <p:nvSpPr>
          <p:cNvPr id="60483" name="Text Box 67"/>
          <p:cNvSpPr txBox="1">
            <a:spLocks noChangeArrowheads="1"/>
          </p:cNvSpPr>
          <p:nvPr/>
        </p:nvSpPr>
        <p:spPr bwMode="auto">
          <a:xfrm>
            <a:off x="82550" y="5867400"/>
            <a:ext cx="1212850" cy="392113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America</a:t>
            </a:r>
          </a:p>
        </p:txBody>
      </p:sp>
      <p:sp>
        <p:nvSpPr>
          <p:cNvPr id="10308" name="Line 68"/>
          <p:cNvSpPr>
            <a:spLocks noChangeShapeType="1"/>
          </p:cNvSpPr>
          <p:nvPr/>
        </p:nvSpPr>
        <p:spPr bwMode="auto">
          <a:xfrm flipV="1">
            <a:off x="1600200" y="4876800"/>
            <a:ext cx="1981200" cy="990600"/>
          </a:xfrm>
          <a:prstGeom prst="line">
            <a:avLst/>
          </a:prstGeom>
          <a:noFill/>
          <a:ln w="79375">
            <a:solidFill>
              <a:srgbClr val="000000"/>
            </a:solidFill>
            <a:prstDash val="sysDot"/>
            <a:miter lim="800000"/>
            <a:headEnd/>
            <a:tailEnd type="triangle" w="lg" len="lg"/>
          </a:ln>
        </p:spPr>
        <p:txBody>
          <a:bodyPr wrap="none"/>
          <a:lstStyle/>
          <a:p>
            <a:endParaRPr lang="th-TH"/>
          </a:p>
        </p:txBody>
      </p:sp>
      <p:sp>
        <p:nvSpPr>
          <p:cNvPr id="10309" name="Line 69"/>
          <p:cNvSpPr>
            <a:spLocks noChangeShapeType="1"/>
          </p:cNvSpPr>
          <p:nvPr/>
        </p:nvSpPr>
        <p:spPr bwMode="auto">
          <a:xfrm>
            <a:off x="2514600" y="3276600"/>
            <a:ext cx="1066800" cy="457200"/>
          </a:xfrm>
          <a:prstGeom prst="line">
            <a:avLst/>
          </a:prstGeom>
          <a:noFill/>
          <a:ln w="79375">
            <a:solidFill>
              <a:srgbClr val="000000"/>
            </a:solidFill>
            <a:prstDash val="sysDot"/>
            <a:miter lim="800000"/>
            <a:headEnd/>
            <a:tailEnd type="triangle" w="lg" len="lg"/>
          </a:ln>
        </p:spPr>
        <p:txBody>
          <a:bodyPr wrap="none"/>
          <a:lstStyle/>
          <a:p>
            <a:endParaRPr lang="th-TH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รูปภาพ 34" descr="map-EC.jpg"/>
          <p:cNvPicPr>
            <a:picLocks noChangeAspect="1"/>
          </p:cNvPicPr>
          <p:nvPr/>
        </p:nvPicPr>
        <p:blipFill>
          <a:blip r:embed="rId3" cstate="print"/>
          <a:srcRect t="58854" b="17187"/>
          <a:stretch>
            <a:fillRect/>
          </a:stretch>
        </p:blipFill>
        <p:spPr>
          <a:xfrm>
            <a:off x="0" y="2071678"/>
            <a:ext cx="9144000" cy="3286148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785918" y="2643182"/>
            <a:ext cx="6912768" cy="2357454"/>
          </a:xfrm>
          <a:prstGeom prst="roundRect">
            <a:avLst/>
          </a:prstGeom>
          <a:noFill/>
          <a:ln w="57150">
            <a:solidFill>
              <a:schemeClr val="tx1"/>
            </a:solidFill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83864" y="335558"/>
            <a:ext cx="73780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3.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เส้นทางระเบียงเศรษฐกิจแนวใต้</a:t>
            </a:r>
          </a:p>
          <a:p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Southern Economic Corridor : SEC)</a:t>
            </a:r>
            <a:endParaRPr lang="th-TH" sz="2400" dirty="0" smtClean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" y="2071678"/>
            <a:ext cx="4505531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4572000" y="5384046"/>
            <a:ext cx="45720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Rounded Rectangular Callout 9"/>
          <p:cNvSpPr/>
          <p:nvPr/>
        </p:nvSpPr>
        <p:spPr>
          <a:xfrm>
            <a:off x="214282" y="2714620"/>
            <a:ext cx="1196440" cy="504056"/>
          </a:xfrm>
          <a:prstGeom prst="wedgeRoundRectCallout">
            <a:avLst>
              <a:gd name="adj1" fmla="val 78690"/>
              <a:gd name="adj2" fmla="val 66115"/>
              <a:gd name="adj3" fmla="val 16667"/>
            </a:avLst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SEC</a:t>
            </a:r>
            <a:endParaRPr lang="en-US" sz="3200" b="1" dirty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450928" y="908720"/>
            <a:ext cx="8108308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กลุ่ม 42"/>
          <p:cNvGrpSpPr/>
          <p:nvPr/>
        </p:nvGrpSpPr>
        <p:grpSpPr>
          <a:xfrm>
            <a:off x="1981200" y="2946400"/>
            <a:ext cx="4978400" cy="1905000"/>
            <a:chOff x="1981200" y="2946400"/>
            <a:chExt cx="4978400" cy="1905000"/>
          </a:xfrm>
        </p:grpSpPr>
        <p:sp>
          <p:nvSpPr>
            <p:cNvPr id="40" name="รูปแบบอิสระ 39"/>
            <p:cNvSpPr/>
            <p:nvPr/>
          </p:nvSpPr>
          <p:spPr>
            <a:xfrm>
              <a:off x="1981200" y="2946400"/>
              <a:ext cx="4025900" cy="1905000"/>
            </a:xfrm>
            <a:custGeom>
              <a:avLst/>
              <a:gdLst>
                <a:gd name="connsiteX0" fmla="*/ 0 w 4025900"/>
                <a:gd name="connsiteY0" fmla="*/ 0 h 1905000"/>
                <a:gd name="connsiteX1" fmla="*/ 368300 w 4025900"/>
                <a:gd name="connsiteY1" fmla="*/ 12700 h 1905000"/>
                <a:gd name="connsiteX2" fmla="*/ 444500 w 4025900"/>
                <a:gd name="connsiteY2" fmla="*/ 38100 h 1905000"/>
                <a:gd name="connsiteX3" fmla="*/ 495300 w 4025900"/>
                <a:gd name="connsiteY3" fmla="*/ 50800 h 1905000"/>
                <a:gd name="connsiteX4" fmla="*/ 749300 w 4025900"/>
                <a:gd name="connsiteY4" fmla="*/ 63500 h 1905000"/>
                <a:gd name="connsiteX5" fmla="*/ 838200 w 4025900"/>
                <a:gd name="connsiteY5" fmla="*/ 165100 h 1905000"/>
                <a:gd name="connsiteX6" fmla="*/ 876300 w 4025900"/>
                <a:gd name="connsiteY6" fmla="*/ 177800 h 1905000"/>
                <a:gd name="connsiteX7" fmla="*/ 1358900 w 4025900"/>
                <a:gd name="connsiteY7" fmla="*/ 165100 h 1905000"/>
                <a:gd name="connsiteX8" fmla="*/ 1447800 w 4025900"/>
                <a:gd name="connsiteY8" fmla="*/ 127000 h 1905000"/>
                <a:gd name="connsiteX9" fmla="*/ 1549400 w 4025900"/>
                <a:gd name="connsiteY9" fmla="*/ 114300 h 1905000"/>
                <a:gd name="connsiteX10" fmla="*/ 1879600 w 4025900"/>
                <a:gd name="connsiteY10" fmla="*/ 127000 h 1905000"/>
                <a:gd name="connsiteX11" fmla="*/ 1917700 w 4025900"/>
                <a:gd name="connsiteY11" fmla="*/ 152400 h 1905000"/>
                <a:gd name="connsiteX12" fmla="*/ 1968500 w 4025900"/>
                <a:gd name="connsiteY12" fmla="*/ 177800 h 1905000"/>
                <a:gd name="connsiteX13" fmla="*/ 2044700 w 4025900"/>
                <a:gd name="connsiteY13" fmla="*/ 228600 h 1905000"/>
                <a:gd name="connsiteX14" fmla="*/ 2159000 w 4025900"/>
                <a:gd name="connsiteY14" fmla="*/ 279400 h 1905000"/>
                <a:gd name="connsiteX15" fmla="*/ 2197100 w 4025900"/>
                <a:gd name="connsiteY15" fmla="*/ 317500 h 1905000"/>
                <a:gd name="connsiteX16" fmla="*/ 2222500 w 4025900"/>
                <a:gd name="connsiteY16" fmla="*/ 393700 h 1905000"/>
                <a:gd name="connsiteX17" fmla="*/ 2235200 w 4025900"/>
                <a:gd name="connsiteY17" fmla="*/ 431800 h 1905000"/>
                <a:gd name="connsiteX18" fmla="*/ 2273300 w 4025900"/>
                <a:gd name="connsiteY18" fmla="*/ 508000 h 1905000"/>
                <a:gd name="connsiteX19" fmla="*/ 2298700 w 4025900"/>
                <a:gd name="connsiteY19" fmla="*/ 546100 h 1905000"/>
                <a:gd name="connsiteX20" fmla="*/ 2324100 w 4025900"/>
                <a:gd name="connsiteY20" fmla="*/ 596900 h 1905000"/>
                <a:gd name="connsiteX21" fmla="*/ 2349500 w 4025900"/>
                <a:gd name="connsiteY21" fmla="*/ 635000 h 1905000"/>
                <a:gd name="connsiteX22" fmla="*/ 2425700 w 4025900"/>
                <a:gd name="connsiteY22" fmla="*/ 685800 h 1905000"/>
                <a:gd name="connsiteX23" fmla="*/ 2451100 w 4025900"/>
                <a:gd name="connsiteY23" fmla="*/ 723900 h 1905000"/>
                <a:gd name="connsiteX24" fmla="*/ 2527300 w 4025900"/>
                <a:gd name="connsiteY24" fmla="*/ 749300 h 1905000"/>
                <a:gd name="connsiteX25" fmla="*/ 2641600 w 4025900"/>
                <a:gd name="connsiteY25" fmla="*/ 774700 h 1905000"/>
                <a:gd name="connsiteX26" fmla="*/ 2679700 w 4025900"/>
                <a:gd name="connsiteY26" fmla="*/ 787400 h 1905000"/>
                <a:gd name="connsiteX27" fmla="*/ 2730500 w 4025900"/>
                <a:gd name="connsiteY27" fmla="*/ 800100 h 1905000"/>
                <a:gd name="connsiteX28" fmla="*/ 2806700 w 4025900"/>
                <a:gd name="connsiteY28" fmla="*/ 838200 h 1905000"/>
                <a:gd name="connsiteX29" fmla="*/ 2882900 w 4025900"/>
                <a:gd name="connsiteY29" fmla="*/ 914400 h 1905000"/>
                <a:gd name="connsiteX30" fmla="*/ 2946400 w 4025900"/>
                <a:gd name="connsiteY30" fmla="*/ 1104900 h 1905000"/>
                <a:gd name="connsiteX31" fmla="*/ 2959100 w 4025900"/>
                <a:gd name="connsiteY31" fmla="*/ 1143000 h 1905000"/>
                <a:gd name="connsiteX32" fmla="*/ 2971800 w 4025900"/>
                <a:gd name="connsiteY32" fmla="*/ 1181100 h 1905000"/>
                <a:gd name="connsiteX33" fmla="*/ 2997200 w 4025900"/>
                <a:gd name="connsiteY33" fmla="*/ 1270000 h 1905000"/>
                <a:gd name="connsiteX34" fmla="*/ 3073400 w 4025900"/>
                <a:gd name="connsiteY34" fmla="*/ 1333500 h 1905000"/>
                <a:gd name="connsiteX35" fmla="*/ 3098800 w 4025900"/>
                <a:gd name="connsiteY35" fmla="*/ 1371600 h 1905000"/>
                <a:gd name="connsiteX36" fmla="*/ 3136900 w 4025900"/>
                <a:gd name="connsiteY36" fmla="*/ 1397000 h 1905000"/>
                <a:gd name="connsiteX37" fmla="*/ 3149600 w 4025900"/>
                <a:gd name="connsiteY37" fmla="*/ 1435100 h 1905000"/>
                <a:gd name="connsiteX38" fmla="*/ 3213100 w 4025900"/>
                <a:gd name="connsiteY38" fmla="*/ 1511300 h 1905000"/>
                <a:gd name="connsiteX39" fmla="*/ 3276600 w 4025900"/>
                <a:gd name="connsiteY39" fmla="*/ 1524000 h 1905000"/>
                <a:gd name="connsiteX40" fmla="*/ 3327400 w 4025900"/>
                <a:gd name="connsiteY40" fmla="*/ 1536700 h 1905000"/>
                <a:gd name="connsiteX41" fmla="*/ 3441700 w 4025900"/>
                <a:gd name="connsiteY41" fmla="*/ 1574800 h 1905000"/>
                <a:gd name="connsiteX42" fmla="*/ 3479800 w 4025900"/>
                <a:gd name="connsiteY42" fmla="*/ 1587500 h 1905000"/>
                <a:gd name="connsiteX43" fmla="*/ 3733800 w 4025900"/>
                <a:gd name="connsiteY43" fmla="*/ 1587500 h 1905000"/>
                <a:gd name="connsiteX44" fmla="*/ 3810000 w 4025900"/>
                <a:gd name="connsiteY44" fmla="*/ 1612900 h 1905000"/>
                <a:gd name="connsiteX45" fmla="*/ 3848100 w 4025900"/>
                <a:gd name="connsiteY45" fmla="*/ 1638300 h 1905000"/>
                <a:gd name="connsiteX46" fmla="*/ 3886200 w 4025900"/>
                <a:gd name="connsiteY46" fmla="*/ 1676400 h 1905000"/>
                <a:gd name="connsiteX47" fmla="*/ 3924300 w 4025900"/>
                <a:gd name="connsiteY47" fmla="*/ 1689100 h 1905000"/>
                <a:gd name="connsiteX48" fmla="*/ 3975100 w 4025900"/>
                <a:gd name="connsiteY48" fmla="*/ 1765300 h 1905000"/>
                <a:gd name="connsiteX49" fmla="*/ 4013200 w 4025900"/>
                <a:gd name="connsiteY49" fmla="*/ 1841500 h 1905000"/>
                <a:gd name="connsiteX50" fmla="*/ 4025900 w 4025900"/>
                <a:gd name="connsiteY50" fmla="*/ 19050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025900" h="1905000">
                  <a:moveTo>
                    <a:pt x="0" y="0"/>
                  </a:moveTo>
                  <a:cubicBezTo>
                    <a:pt x="122767" y="4233"/>
                    <a:pt x="245909" y="2209"/>
                    <a:pt x="368300" y="12700"/>
                  </a:cubicBezTo>
                  <a:cubicBezTo>
                    <a:pt x="394976" y="14987"/>
                    <a:pt x="418525" y="31606"/>
                    <a:pt x="444500" y="38100"/>
                  </a:cubicBezTo>
                  <a:cubicBezTo>
                    <a:pt x="461433" y="42333"/>
                    <a:pt x="477906" y="49350"/>
                    <a:pt x="495300" y="50800"/>
                  </a:cubicBezTo>
                  <a:cubicBezTo>
                    <a:pt x="579780" y="57840"/>
                    <a:pt x="664633" y="59267"/>
                    <a:pt x="749300" y="63500"/>
                  </a:cubicBezTo>
                  <a:cubicBezTo>
                    <a:pt x="787400" y="120650"/>
                    <a:pt x="785283" y="138642"/>
                    <a:pt x="838200" y="165100"/>
                  </a:cubicBezTo>
                  <a:cubicBezTo>
                    <a:pt x="850174" y="171087"/>
                    <a:pt x="863600" y="173567"/>
                    <a:pt x="876300" y="177800"/>
                  </a:cubicBezTo>
                  <a:cubicBezTo>
                    <a:pt x="1037167" y="173567"/>
                    <a:pt x="1198160" y="172754"/>
                    <a:pt x="1358900" y="165100"/>
                  </a:cubicBezTo>
                  <a:cubicBezTo>
                    <a:pt x="1470833" y="159770"/>
                    <a:pt x="1354667" y="152400"/>
                    <a:pt x="1447800" y="127000"/>
                  </a:cubicBezTo>
                  <a:cubicBezTo>
                    <a:pt x="1480728" y="118020"/>
                    <a:pt x="1515533" y="118533"/>
                    <a:pt x="1549400" y="114300"/>
                  </a:cubicBezTo>
                  <a:cubicBezTo>
                    <a:pt x="1659467" y="118533"/>
                    <a:pt x="1770037" y="115666"/>
                    <a:pt x="1879600" y="127000"/>
                  </a:cubicBezTo>
                  <a:cubicBezTo>
                    <a:pt x="1894782" y="128571"/>
                    <a:pt x="1904448" y="144827"/>
                    <a:pt x="1917700" y="152400"/>
                  </a:cubicBezTo>
                  <a:cubicBezTo>
                    <a:pt x="1934138" y="161793"/>
                    <a:pt x="1952266" y="168060"/>
                    <a:pt x="1968500" y="177800"/>
                  </a:cubicBezTo>
                  <a:cubicBezTo>
                    <a:pt x="1994677" y="193506"/>
                    <a:pt x="2015740" y="218947"/>
                    <a:pt x="2044700" y="228600"/>
                  </a:cubicBezTo>
                  <a:cubicBezTo>
                    <a:pt x="2100077" y="247059"/>
                    <a:pt x="2118748" y="245857"/>
                    <a:pt x="2159000" y="279400"/>
                  </a:cubicBezTo>
                  <a:cubicBezTo>
                    <a:pt x="2172798" y="290898"/>
                    <a:pt x="2184400" y="304800"/>
                    <a:pt x="2197100" y="317500"/>
                  </a:cubicBezTo>
                  <a:lnTo>
                    <a:pt x="2222500" y="393700"/>
                  </a:lnTo>
                  <a:cubicBezTo>
                    <a:pt x="2226733" y="406400"/>
                    <a:pt x="2227774" y="420661"/>
                    <a:pt x="2235200" y="431800"/>
                  </a:cubicBezTo>
                  <a:cubicBezTo>
                    <a:pt x="2307993" y="540989"/>
                    <a:pt x="2220720" y="402840"/>
                    <a:pt x="2273300" y="508000"/>
                  </a:cubicBezTo>
                  <a:cubicBezTo>
                    <a:pt x="2280126" y="521652"/>
                    <a:pt x="2291127" y="532848"/>
                    <a:pt x="2298700" y="546100"/>
                  </a:cubicBezTo>
                  <a:cubicBezTo>
                    <a:pt x="2308093" y="562538"/>
                    <a:pt x="2314707" y="580462"/>
                    <a:pt x="2324100" y="596900"/>
                  </a:cubicBezTo>
                  <a:cubicBezTo>
                    <a:pt x="2331673" y="610152"/>
                    <a:pt x="2338013" y="624949"/>
                    <a:pt x="2349500" y="635000"/>
                  </a:cubicBezTo>
                  <a:cubicBezTo>
                    <a:pt x="2372474" y="655102"/>
                    <a:pt x="2425700" y="685800"/>
                    <a:pt x="2425700" y="685800"/>
                  </a:cubicBezTo>
                  <a:cubicBezTo>
                    <a:pt x="2434167" y="698500"/>
                    <a:pt x="2438157" y="715810"/>
                    <a:pt x="2451100" y="723900"/>
                  </a:cubicBezTo>
                  <a:cubicBezTo>
                    <a:pt x="2473804" y="738090"/>
                    <a:pt x="2501900" y="740833"/>
                    <a:pt x="2527300" y="749300"/>
                  </a:cubicBezTo>
                  <a:cubicBezTo>
                    <a:pt x="2613069" y="777890"/>
                    <a:pt x="2507493" y="744898"/>
                    <a:pt x="2641600" y="774700"/>
                  </a:cubicBezTo>
                  <a:cubicBezTo>
                    <a:pt x="2654668" y="777604"/>
                    <a:pt x="2666828" y="783722"/>
                    <a:pt x="2679700" y="787400"/>
                  </a:cubicBezTo>
                  <a:cubicBezTo>
                    <a:pt x="2696483" y="792195"/>
                    <a:pt x="2713717" y="795305"/>
                    <a:pt x="2730500" y="800100"/>
                  </a:cubicBezTo>
                  <a:cubicBezTo>
                    <a:pt x="2763019" y="809391"/>
                    <a:pt x="2780335" y="814764"/>
                    <a:pt x="2806700" y="838200"/>
                  </a:cubicBezTo>
                  <a:cubicBezTo>
                    <a:pt x="2833548" y="862065"/>
                    <a:pt x="2882900" y="914400"/>
                    <a:pt x="2882900" y="914400"/>
                  </a:cubicBezTo>
                  <a:lnTo>
                    <a:pt x="2946400" y="1104900"/>
                  </a:lnTo>
                  <a:lnTo>
                    <a:pt x="2959100" y="1143000"/>
                  </a:lnTo>
                  <a:cubicBezTo>
                    <a:pt x="2963333" y="1155700"/>
                    <a:pt x="2968553" y="1168113"/>
                    <a:pt x="2971800" y="1181100"/>
                  </a:cubicBezTo>
                  <a:cubicBezTo>
                    <a:pt x="2973494" y="1187874"/>
                    <a:pt x="2989912" y="1259068"/>
                    <a:pt x="2997200" y="1270000"/>
                  </a:cubicBezTo>
                  <a:cubicBezTo>
                    <a:pt x="3016757" y="1299336"/>
                    <a:pt x="3045287" y="1314758"/>
                    <a:pt x="3073400" y="1333500"/>
                  </a:cubicBezTo>
                  <a:cubicBezTo>
                    <a:pt x="3081867" y="1346200"/>
                    <a:pt x="3088007" y="1360807"/>
                    <a:pt x="3098800" y="1371600"/>
                  </a:cubicBezTo>
                  <a:cubicBezTo>
                    <a:pt x="3109593" y="1382393"/>
                    <a:pt x="3127365" y="1385081"/>
                    <a:pt x="3136900" y="1397000"/>
                  </a:cubicBezTo>
                  <a:cubicBezTo>
                    <a:pt x="3145263" y="1407453"/>
                    <a:pt x="3143613" y="1423126"/>
                    <a:pt x="3149600" y="1435100"/>
                  </a:cubicBezTo>
                  <a:cubicBezTo>
                    <a:pt x="3159325" y="1454550"/>
                    <a:pt x="3194375" y="1501938"/>
                    <a:pt x="3213100" y="1511300"/>
                  </a:cubicBezTo>
                  <a:cubicBezTo>
                    <a:pt x="3232407" y="1520953"/>
                    <a:pt x="3255528" y="1519317"/>
                    <a:pt x="3276600" y="1524000"/>
                  </a:cubicBezTo>
                  <a:cubicBezTo>
                    <a:pt x="3293639" y="1527786"/>
                    <a:pt x="3310682" y="1531684"/>
                    <a:pt x="3327400" y="1536700"/>
                  </a:cubicBezTo>
                  <a:lnTo>
                    <a:pt x="3441700" y="1574800"/>
                  </a:lnTo>
                  <a:lnTo>
                    <a:pt x="3479800" y="1587500"/>
                  </a:lnTo>
                  <a:cubicBezTo>
                    <a:pt x="3597185" y="1574457"/>
                    <a:pt x="3608845" y="1565449"/>
                    <a:pt x="3733800" y="1587500"/>
                  </a:cubicBezTo>
                  <a:cubicBezTo>
                    <a:pt x="3760167" y="1592153"/>
                    <a:pt x="3787723" y="1598048"/>
                    <a:pt x="3810000" y="1612900"/>
                  </a:cubicBezTo>
                  <a:cubicBezTo>
                    <a:pt x="3822700" y="1621367"/>
                    <a:pt x="3836374" y="1628529"/>
                    <a:pt x="3848100" y="1638300"/>
                  </a:cubicBezTo>
                  <a:cubicBezTo>
                    <a:pt x="3861898" y="1649798"/>
                    <a:pt x="3871256" y="1666437"/>
                    <a:pt x="3886200" y="1676400"/>
                  </a:cubicBezTo>
                  <a:cubicBezTo>
                    <a:pt x="3897339" y="1683826"/>
                    <a:pt x="3911600" y="1684867"/>
                    <a:pt x="3924300" y="1689100"/>
                  </a:cubicBezTo>
                  <a:cubicBezTo>
                    <a:pt x="3996525" y="1761325"/>
                    <a:pt x="3938341" y="1691782"/>
                    <a:pt x="3975100" y="1765300"/>
                  </a:cubicBezTo>
                  <a:cubicBezTo>
                    <a:pt x="4006140" y="1827381"/>
                    <a:pt x="3997239" y="1777656"/>
                    <a:pt x="4013200" y="1841500"/>
                  </a:cubicBezTo>
                  <a:cubicBezTo>
                    <a:pt x="4018435" y="1862441"/>
                    <a:pt x="4025900" y="1905000"/>
                    <a:pt x="4025900" y="1905000"/>
                  </a:cubicBezTo>
                </a:path>
              </a:pathLst>
            </a:cu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2" name="รูปแบบอิสระ 41"/>
            <p:cNvSpPr/>
            <p:nvPr/>
          </p:nvSpPr>
          <p:spPr>
            <a:xfrm>
              <a:off x="4191000" y="2997200"/>
              <a:ext cx="2768600" cy="351610"/>
            </a:xfrm>
            <a:custGeom>
              <a:avLst/>
              <a:gdLst>
                <a:gd name="connsiteX0" fmla="*/ 0 w 2768600"/>
                <a:gd name="connsiteY0" fmla="*/ 228600 h 351610"/>
                <a:gd name="connsiteX1" fmla="*/ 38100 w 2768600"/>
                <a:gd name="connsiteY1" fmla="*/ 215900 h 351610"/>
                <a:gd name="connsiteX2" fmla="*/ 203200 w 2768600"/>
                <a:gd name="connsiteY2" fmla="*/ 241300 h 351610"/>
                <a:gd name="connsiteX3" fmla="*/ 279400 w 2768600"/>
                <a:gd name="connsiteY3" fmla="*/ 266700 h 351610"/>
                <a:gd name="connsiteX4" fmla="*/ 317500 w 2768600"/>
                <a:gd name="connsiteY4" fmla="*/ 279400 h 351610"/>
                <a:gd name="connsiteX5" fmla="*/ 660400 w 2768600"/>
                <a:gd name="connsiteY5" fmla="*/ 292100 h 351610"/>
                <a:gd name="connsiteX6" fmla="*/ 749300 w 2768600"/>
                <a:gd name="connsiteY6" fmla="*/ 317500 h 351610"/>
                <a:gd name="connsiteX7" fmla="*/ 787400 w 2768600"/>
                <a:gd name="connsiteY7" fmla="*/ 330200 h 351610"/>
                <a:gd name="connsiteX8" fmla="*/ 939800 w 2768600"/>
                <a:gd name="connsiteY8" fmla="*/ 279400 h 351610"/>
                <a:gd name="connsiteX9" fmla="*/ 952500 w 2768600"/>
                <a:gd name="connsiteY9" fmla="*/ 241300 h 351610"/>
                <a:gd name="connsiteX10" fmla="*/ 1016000 w 2768600"/>
                <a:gd name="connsiteY10" fmla="*/ 228600 h 351610"/>
                <a:gd name="connsiteX11" fmla="*/ 1168400 w 2768600"/>
                <a:gd name="connsiteY11" fmla="*/ 215900 h 351610"/>
                <a:gd name="connsiteX12" fmla="*/ 1409700 w 2768600"/>
                <a:gd name="connsiteY12" fmla="*/ 254000 h 351610"/>
                <a:gd name="connsiteX13" fmla="*/ 1447800 w 2768600"/>
                <a:gd name="connsiteY13" fmla="*/ 279400 h 351610"/>
                <a:gd name="connsiteX14" fmla="*/ 1485900 w 2768600"/>
                <a:gd name="connsiteY14" fmla="*/ 254000 h 351610"/>
                <a:gd name="connsiteX15" fmla="*/ 1524000 w 2768600"/>
                <a:gd name="connsiteY15" fmla="*/ 215900 h 351610"/>
                <a:gd name="connsiteX16" fmla="*/ 1562100 w 2768600"/>
                <a:gd name="connsiteY16" fmla="*/ 203200 h 351610"/>
                <a:gd name="connsiteX17" fmla="*/ 1676400 w 2768600"/>
                <a:gd name="connsiteY17" fmla="*/ 190500 h 351610"/>
                <a:gd name="connsiteX18" fmla="*/ 1714500 w 2768600"/>
                <a:gd name="connsiteY18" fmla="*/ 177800 h 351610"/>
                <a:gd name="connsiteX19" fmla="*/ 1778000 w 2768600"/>
                <a:gd name="connsiteY19" fmla="*/ 127000 h 351610"/>
                <a:gd name="connsiteX20" fmla="*/ 1879600 w 2768600"/>
                <a:gd name="connsiteY20" fmla="*/ 152400 h 351610"/>
                <a:gd name="connsiteX21" fmla="*/ 1917700 w 2768600"/>
                <a:gd name="connsiteY21" fmla="*/ 177800 h 351610"/>
                <a:gd name="connsiteX22" fmla="*/ 1993900 w 2768600"/>
                <a:gd name="connsiteY22" fmla="*/ 152400 h 351610"/>
                <a:gd name="connsiteX23" fmla="*/ 2032000 w 2768600"/>
                <a:gd name="connsiteY23" fmla="*/ 127000 h 351610"/>
                <a:gd name="connsiteX24" fmla="*/ 2159000 w 2768600"/>
                <a:gd name="connsiteY24" fmla="*/ 88900 h 351610"/>
                <a:gd name="connsiteX25" fmla="*/ 2197100 w 2768600"/>
                <a:gd name="connsiteY25" fmla="*/ 63500 h 351610"/>
                <a:gd name="connsiteX26" fmla="*/ 2247900 w 2768600"/>
                <a:gd name="connsiteY26" fmla="*/ 25400 h 351610"/>
                <a:gd name="connsiteX27" fmla="*/ 2336800 w 2768600"/>
                <a:gd name="connsiteY27" fmla="*/ 0 h 351610"/>
                <a:gd name="connsiteX28" fmla="*/ 2501900 w 2768600"/>
                <a:gd name="connsiteY28" fmla="*/ 12700 h 351610"/>
                <a:gd name="connsiteX29" fmla="*/ 2578100 w 2768600"/>
                <a:gd name="connsiteY29" fmla="*/ 50800 h 351610"/>
                <a:gd name="connsiteX30" fmla="*/ 2628900 w 2768600"/>
                <a:gd name="connsiteY30" fmla="*/ 63500 h 351610"/>
                <a:gd name="connsiteX31" fmla="*/ 2768600 w 2768600"/>
                <a:gd name="connsiteY31" fmla="*/ 76200 h 35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68600" h="351610">
                  <a:moveTo>
                    <a:pt x="0" y="228600"/>
                  </a:moveTo>
                  <a:cubicBezTo>
                    <a:pt x="12700" y="224367"/>
                    <a:pt x="24713" y="215900"/>
                    <a:pt x="38100" y="215900"/>
                  </a:cubicBezTo>
                  <a:cubicBezTo>
                    <a:pt x="88781" y="215900"/>
                    <a:pt x="152076" y="225963"/>
                    <a:pt x="203200" y="241300"/>
                  </a:cubicBezTo>
                  <a:cubicBezTo>
                    <a:pt x="228845" y="248993"/>
                    <a:pt x="254000" y="258233"/>
                    <a:pt x="279400" y="266700"/>
                  </a:cubicBezTo>
                  <a:cubicBezTo>
                    <a:pt x="292100" y="270933"/>
                    <a:pt x="304122" y="278905"/>
                    <a:pt x="317500" y="279400"/>
                  </a:cubicBezTo>
                  <a:lnTo>
                    <a:pt x="660400" y="292100"/>
                  </a:lnTo>
                  <a:cubicBezTo>
                    <a:pt x="751751" y="322550"/>
                    <a:pt x="637672" y="285606"/>
                    <a:pt x="749300" y="317500"/>
                  </a:cubicBezTo>
                  <a:cubicBezTo>
                    <a:pt x="762172" y="321178"/>
                    <a:pt x="774700" y="325967"/>
                    <a:pt x="787400" y="330200"/>
                  </a:cubicBezTo>
                  <a:cubicBezTo>
                    <a:pt x="893646" y="319575"/>
                    <a:pt x="903695" y="351610"/>
                    <a:pt x="939800" y="279400"/>
                  </a:cubicBezTo>
                  <a:cubicBezTo>
                    <a:pt x="945787" y="267426"/>
                    <a:pt x="941361" y="248726"/>
                    <a:pt x="952500" y="241300"/>
                  </a:cubicBezTo>
                  <a:cubicBezTo>
                    <a:pt x="970461" y="229326"/>
                    <a:pt x="994562" y="231122"/>
                    <a:pt x="1016000" y="228600"/>
                  </a:cubicBezTo>
                  <a:cubicBezTo>
                    <a:pt x="1066627" y="222644"/>
                    <a:pt x="1117600" y="220133"/>
                    <a:pt x="1168400" y="215900"/>
                  </a:cubicBezTo>
                  <a:cubicBezTo>
                    <a:pt x="1210390" y="219130"/>
                    <a:pt x="1353803" y="216735"/>
                    <a:pt x="1409700" y="254000"/>
                  </a:cubicBezTo>
                  <a:lnTo>
                    <a:pt x="1447800" y="279400"/>
                  </a:lnTo>
                  <a:cubicBezTo>
                    <a:pt x="1460500" y="270933"/>
                    <a:pt x="1474174" y="263771"/>
                    <a:pt x="1485900" y="254000"/>
                  </a:cubicBezTo>
                  <a:cubicBezTo>
                    <a:pt x="1499698" y="242502"/>
                    <a:pt x="1509056" y="225863"/>
                    <a:pt x="1524000" y="215900"/>
                  </a:cubicBezTo>
                  <a:cubicBezTo>
                    <a:pt x="1535139" y="208474"/>
                    <a:pt x="1548895" y="205401"/>
                    <a:pt x="1562100" y="203200"/>
                  </a:cubicBezTo>
                  <a:cubicBezTo>
                    <a:pt x="1599913" y="196898"/>
                    <a:pt x="1638300" y="194733"/>
                    <a:pt x="1676400" y="190500"/>
                  </a:cubicBezTo>
                  <a:cubicBezTo>
                    <a:pt x="1689100" y="186267"/>
                    <a:pt x="1704047" y="186163"/>
                    <a:pt x="1714500" y="177800"/>
                  </a:cubicBezTo>
                  <a:cubicBezTo>
                    <a:pt x="1796564" y="112148"/>
                    <a:pt x="1682235" y="158922"/>
                    <a:pt x="1778000" y="127000"/>
                  </a:cubicBezTo>
                  <a:cubicBezTo>
                    <a:pt x="1802152" y="131830"/>
                    <a:pt x="1853565" y="139383"/>
                    <a:pt x="1879600" y="152400"/>
                  </a:cubicBezTo>
                  <a:cubicBezTo>
                    <a:pt x="1893252" y="159226"/>
                    <a:pt x="1905000" y="169333"/>
                    <a:pt x="1917700" y="177800"/>
                  </a:cubicBezTo>
                  <a:cubicBezTo>
                    <a:pt x="1943100" y="169333"/>
                    <a:pt x="1971623" y="167252"/>
                    <a:pt x="1993900" y="152400"/>
                  </a:cubicBezTo>
                  <a:cubicBezTo>
                    <a:pt x="2006600" y="143933"/>
                    <a:pt x="2018052" y="133199"/>
                    <a:pt x="2032000" y="127000"/>
                  </a:cubicBezTo>
                  <a:cubicBezTo>
                    <a:pt x="2071754" y="109332"/>
                    <a:pt x="2116780" y="99455"/>
                    <a:pt x="2159000" y="88900"/>
                  </a:cubicBezTo>
                  <a:cubicBezTo>
                    <a:pt x="2171700" y="80433"/>
                    <a:pt x="2184680" y="72372"/>
                    <a:pt x="2197100" y="63500"/>
                  </a:cubicBezTo>
                  <a:cubicBezTo>
                    <a:pt x="2214324" y="51197"/>
                    <a:pt x="2229522" y="35902"/>
                    <a:pt x="2247900" y="25400"/>
                  </a:cubicBezTo>
                  <a:cubicBezTo>
                    <a:pt x="2262071" y="17302"/>
                    <a:pt x="2325803" y="2749"/>
                    <a:pt x="2336800" y="0"/>
                  </a:cubicBezTo>
                  <a:cubicBezTo>
                    <a:pt x="2391833" y="4233"/>
                    <a:pt x="2447130" y="5854"/>
                    <a:pt x="2501900" y="12700"/>
                  </a:cubicBezTo>
                  <a:cubicBezTo>
                    <a:pt x="2552266" y="18996"/>
                    <a:pt x="2531385" y="30779"/>
                    <a:pt x="2578100" y="50800"/>
                  </a:cubicBezTo>
                  <a:cubicBezTo>
                    <a:pt x="2594143" y="57676"/>
                    <a:pt x="2611683" y="60631"/>
                    <a:pt x="2628900" y="63500"/>
                  </a:cubicBezTo>
                  <a:cubicBezTo>
                    <a:pt x="2714551" y="77775"/>
                    <a:pt x="2706994" y="76200"/>
                    <a:pt x="2768600" y="76200"/>
                  </a:cubicBezTo>
                </a:path>
              </a:pathLst>
            </a:cu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www.doh.go.th</a:t>
            </a: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dirty="0" smtClean="0">
                <a:latin typeface="FreesiaUPC" pitchFamily="34" charset="-34"/>
                <a:cs typeface="FreesiaUPC" pitchFamily="34" charset="-34"/>
              </a:rPr>
              <a:t>โครงการเมกะ</a:t>
            </a:r>
            <a:r>
              <a:rPr lang="th-TH" dirty="0" err="1" smtClean="0">
                <a:latin typeface="FreesiaUPC" pitchFamily="34" charset="-34"/>
                <a:cs typeface="FreesiaUPC" pitchFamily="34" charset="-34"/>
              </a:rPr>
              <a:t>โปรเจค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ของ</a:t>
            </a:r>
            <a:r>
              <a:rPr lang="th-TH" dirty="0" err="1" smtClean="0">
                <a:latin typeface="FreesiaUPC" pitchFamily="34" charset="-34"/>
                <a:cs typeface="FreesiaUPC" pitchFamily="34" charset="-34"/>
              </a:rPr>
              <a:t>กระทรา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วงคมนาคม</a:t>
            </a:r>
          </a:p>
        </p:txBody>
      </p:sp>
      <p:pic>
        <p:nvPicPr>
          <p:cNvPr id="135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15312" y="0"/>
            <a:ext cx="9739884" cy="6870192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www.doh.go.th</a:t>
            </a: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dirty="0" smtClean="0">
                <a:latin typeface="FreesiaUPC" pitchFamily="34" charset="-34"/>
                <a:cs typeface="FreesiaUPC" pitchFamily="34" charset="-34"/>
              </a:rPr>
              <a:t>โครงการเมกะ</a:t>
            </a:r>
            <a:r>
              <a:rPr lang="th-TH" dirty="0" err="1" smtClean="0">
                <a:latin typeface="FreesiaUPC" pitchFamily="34" charset="-34"/>
                <a:cs typeface="FreesiaUPC" pitchFamily="34" charset="-34"/>
              </a:rPr>
              <a:t>โปรเจค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ของ</a:t>
            </a:r>
            <a:r>
              <a:rPr lang="th-TH" dirty="0" err="1" smtClean="0">
                <a:latin typeface="FreesiaUPC" pitchFamily="34" charset="-34"/>
                <a:cs typeface="FreesiaUPC" pitchFamily="34" charset="-34"/>
              </a:rPr>
              <a:t>กระทรา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วงคมนาคม</a:t>
            </a:r>
          </a:p>
        </p:txBody>
      </p:sp>
      <p:grpSp>
        <p:nvGrpSpPr>
          <p:cNvPr id="2" name="Group 6"/>
          <p:cNvGrpSpPr/>
          <p:nvPr/>
        </p:nvGrpSpPr>
        <p:grpSpPr>
          <a:xfrm>
            <a:off x="-299545" y="0"/>
            <a:ext cx="9739884" cy="6880860"/>
            <a:chOff x="-299545" y="0"/>
            <a:chExt cx="9739884" cy="6880860"/>
          </a:xfrm>
        </p:grpSpPr>
        <p:pic>
          <p:nvPicPr>
            <p:cNvPr id="13721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99545" y="0"/>
              <a:ext cx="9739884" cy="6880860"/>
            </a:xfrm>
            <a:prstGeom prst="rect">
              <a:avLst/>
            </a:prstGeom>
            <a:noFill/>
            <a:ln w="190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6" name="Rectangle 3"/>
            <p:cNvSpPr txBox="1">
              <a:spLocks noChangeArrowheads="1"/>
            </p:cNvSpPr>
            <p:nvPr/>
          </p:nvSpPr>
          <p:spPr bwMode="black">
            <a:xfrm>
              <a:off x="407284" y="840827"/>
              <a:ext cx="4543096" cy="45194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Motorway between major cities</a:t>
              </a:r>
              <a:endParaRPr kumimoji="0" lang="th-TH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Angsana New" pitchFamily="18" charset="-34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57166"/>
            <a:ext cx="8229600" cy="646331"/>
          </a:xfr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 dirty="0" smtClean="0">
                <a:solidFill>
                  <a:schemeClr val="bg1"/>
                </a:solidFill>
                <a:latin typeface="Tahoma" pitchFamily="34" charset="0"/>
                <a:ea typeface="+mn-ea"/>
                <a:cs typeface="Arial" pitchFamily="34" charset="0"/>
              </a:rPr>
              <a:t>Concept of MRT in Bangkok City</a:t>
            </a:r>
            <a:endParaRPr lang="th-TH" sz="3600" b="1" dirty="0" smtClean="0">
              <a:solidFill>
                <a:schemeClr val="bg1"/>
              </a:solidFill>
              <a:latin typeface="Tahoma" pitchFamily="34" charset="0"/>
              <a:ea typeface="+mn-ea"/>
              <a:cs typeface="Arial" pitchFamily="34" charset="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half" idx="4294967295"/>
          </p:nvPr>
        </p:nvSpPr>
        <p:spPr>
          <a:xfrm>
            <a:off x="4786313" y="2403480"/>
            <a:ext cx="4495800" cy="345441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Cordia New" pitchFamily="34" charset="-34"/>
              </a:rPr>
              <a:t>MRT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Cordia New" pitchFamily="34" charset="-34"/>
              </a:rPr>
              <a:t>Radial 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Cordia New" pitchFamily="34" charset="-34"/>
              </a:rPr>
              <a:t>Circumference </a:t>
            </a:r>
          </a:p>
          <a:p>
            <a:pPr>
              <a:spcBef>
                <a:spcPts val="1200"/>
              </a:spcBef>
              <a:buFont typeface="Wingdings" pitchFamily="2" charset="2"/>
              <a:buChar char="v"/>
            </a:pP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Cordia New" pitchFamily="34" charset="-34"/>
              </a:rPr>
              <a:t>CT </a:t>
            </a:r>
          </a:p>
          <a:p>
            <a:pPr>
              <a:spcBef>
                <a:spcPts val="1200"/>
              </a:spcBef>
              <a:buFont typeface="Wingdings" pitchFamily="2" charset="2"/>
              <a:buChar char="v"/>
            </a:pP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Cordia New" pitchFamily="34" charset="-34"/>
              </a:rPr>
              <a:t>Transportation Hubs</a:t>
            </a:r>
          </a:p>
          <a:p>
            <a:pPr lvl="1"/>
            <a:r>
              <a:rPr lang="en-US" sz="2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Cordia New" pitchFamily="34" charset="-34"/>
              </a:rPr>
              <a:t>Pahonyadin</a:t>
            </a: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Cordia New" pitchFamily="34" charset="-34"/>
              </a:rPr>
              <a:t> &amp; Bang sue St.</a:t>
            </a:r>
          </a:p>
          <a:p>
            <a:pPr lvl="1"/>
            <a:r>
              <a:rPr lang="en-US" sz="2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Cordia New" pitchFamily="34" charset="-34"/>
              </a:rPr>
              <a:t>Makkasan</a:t>
            </a: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Cordia New" pitchFamily="34" charset="-34"/>
              </a:rPr>
              <a:t> &amp; CAT</a:t>
            </a:r>
          </a:p>
          <a:p>
            <a:pPr>
              <a:buFont typeface="Arial" pitchFamily="34" charset="0"/>
              <a:buNone/>
            </a:pPr>
            <a:endParaRPr lang="en-US" sz="28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entury Gothic" pitchFamily="34" charset="0"/>
              <a:cs typeface="Cordia New" pitchFamily="34" charset="-34"/>
            </a:endParaRPr>
          </a:p>
          <a:p>
            <a:pPr>
              <a:buFont typeface="Arial" pitchFamily="34" charset="0"/>
              <a:buNone/>
            </a:pPr>
            <a:endParaRPr lang="en-US" sz="28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entury Gothic" pitchFamily="34" charset="0"/>
              <a:cs typeface="Cordia New" pitchFamily="34" charset="-34"/>
            </a:endParaRPr>
          </a:p>
        </p:txBody>
      </p:sp>
      <p:pic>
        <p:nvPicPr>
          <p:cNvPr id="52228" name="Picture 5"/>
          <p:cNvPicPr>
            <a:picLocks noChangeAspect="1" noChangeArrowheads="1"/>
          </p:cNvPicPr>
          <p:nvPr/>
        </p:nvPicPr>
        <p:blipFill>
          <a:blip r:embed="rId2" cstate="print"/>
          <a:srcRect l="40186" t="32095" r="16750" b="30534"/>
          <a:stretch>
            <a:fillRect/>
          </a:stretch>
        </p:blipFill>
        <p:spPr bwMode="auto">
          <a:xfrm>
            <a:off x="142875" y="2000250"/>
            <a:ext cx="4500563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TextBox 7"/>
          <p:cNvSpPr txBox="1">
            <a:spLocks noChangeArrowheads="1"/>
          </p:cNvSpPr>
          <p:nvPr/>
        </p:nvSpPr>
        <p:spPr bwMode="auto">
          <a:xfrm>
            <a:off x="80963" y="6488113"/>
            <a:ext cx="23637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Century Gothic" pitchFamily="34" charset="0"/>
                <a:cs typeface="Angsana New" pitchFamily="18" charset="-34"/>
              </a:rPr>
              <a:t>Bang sue Grande Station</a:t>
            </a:r>
            <a:endParaRPr lang="th-TH" sz="1400">
              <a:latin typeface="Century Gothic" pitchFamily="34" charset="0"/>
              <a:cs typeface="Angsana New" pitchFamily="18" charset="-34"/>
            </a:endParaRPr>
          </a:p>
        </p:txBody>
      </p:sp>
      <p:sp>
        <p:nvSpPr>
          <p:cNvPr id="52230" name="TextBox 8"/>
          <p:cNvSpPr txBox="1">
            <a:spLocks noChangeArrowheads="1"/>
          </p:cNvSpPr>
          <p:nvPr/>
        </p:nvSpPr>
        <p:spPr bwMode="auto">
          <a:xfrm>
            <a:off x="3938588" y="6488113"/>
            <a:ext cx="5889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Century Gothic" pitchFamily="34" charset="0"/>
                <a:cs typeface="Angsana New" pitchFamily="18" charset="-34"/>
              </a:rPr>
              <a:t>CAT </a:t>
            </a:r>
            <a:endParaRPr lang="th-TH" sz="1400" dirty="0">
              <a:latin typeface="Century Gothic" pitchFamily="34" charset="0"/>
              <a:cs typeface="Angsana New" pitchFamily="18" charset="-34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1438" y="1785938"/>
            <a:ext cx="4643437" cy="500062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pic>
        <p:nvPicPr>
          <p:cNvPr id="52233" name="Picture 2" descr="http://img98.imageshack.us/img98/8830/60878429xh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25" y="5072063"/>
            <a:ext cx="249555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4" name="Picture 10" descr="01_BSJ_Perspective_ext_2"/>
          <p:cNvPicPr>
            <a:picLocks noChangeAspect="1" noChangeArrowheads="1"/>
          </p:cNvPicPr>
          <p:nvPr/>
        </p:nvPicPr>
        <p:blipFill>
          <a:blip r:embed="rId4" cstate="print"/>
          <a:srcRect l="11819" r="5228" b="18420"/>
          <a:stretch>
            <a:fillRect/>
          </a:stretch>
        </p:blipFill>
        <p:spPr bwMode="auto">
          <a:xfrm>
            <a:off x="142875" y="5072063"/>
            <a:ext cx="2071688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BMR Base Map-Base"/>
          <p:cNvPicPr>
            <a:picLocks noChangeAspect="1" noChangeArrowheads="1"/>
          </p:cNvPicPr>
          <p:nvPr/>
        </p:nvPicPr>
        <p:blipFill>
          <a:blip r:embed="rId3" cstate="print"/>
          <a:srcRect l="479" t="22676" r="774" b="9302"/>
          <a:stretch>
            <a:fillRect/>
          </a:stretch>
        </p:blipFill>
        <p:spPr bwMode="auto">
          <a:xfrm>
            <a:off x="0" y="0"/>
            <a:ext cx="9080500" cy="6858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192088" y="5743575"/>
            <a:ext cx="2205037" cy="909638"/>
            <a:chOff x="621" y="5065"/>
            <a:chExt cx="1828" cy="802"/>
          </a:xfrm>
        </p:grpSpPr>
        <p:grpSp>
          <p:nvGrpSpPr>
            <p:cNvPr id="4" name="Group 23"/>
            <p:cNvGrpSpPr>
              <a:grpSpLocks/>
            </p:cNvGrpSpPr>
            <p:nvPr/>
          </p:nvGrpSpPr>
          <p:grpSpPr bwMode="auto">
            <a:xfrm>
              <a:off x="621" y="5495"/>
              <a:ext cx="1828" cy="372"/>
              <a:chOff x="621" y="5495"/>
              <a:chExt cx="1828" cy="372"/>
            </a:xfrm>
          </p:grpSpPr>
          <p:pic>
            <p:nvPicPr>
              <p:cNvPr id="35928" name="Picture 2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75" y="5682"/>
                <a:ext cx="1476" cy="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5929" name="Text Box 25"/>
              <p:cNvSpPr txBox="1">
                <a:spLocks noChangeArrowheads="1"/>
              </p:cNvSpPr>
              <p:nvPr/>
            </p:nvSpPr>
            <p:spPr bwMode="auto">
              <a:xfrm>
                <a:off x="621" y="5536"/>
                <a:ext cx="155" cy="1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65306" tIns="32653" rIns="65306" bIns="32653">
                <a:spAutoFit/>
              </a:bodyPr>
              <a:lstStyle/>
              <a:p>
                <a:r>
                  <a:rPr lang="en-US" sz="800" b="1"/>
                  <a:t>0</a:t>
                </a:r>
                <a:endParaRPr lang="th-TH" sz="800" b="1"/>
              </a:p>
            </p:txBody>
          </p:sp>
          <p:sp>
            <p:nvSpPr>
              <p:cNvPr id="35930" name="Text Box 26"/>
              <p:cNvSpPr txBox="1">
                <a:spLocks noChangeArrowheads="1"/>
              </p:cNvSpPr>
              <p:nvPr/>
            </p:nvSpPr>
            <p:spPr bwMode="auto">
              <a:xfrm>
                <a:off x="882" y="5537"/>
                <a:ext cx="155" cy="1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65306" tIns="32653" rIns="65306" bIns="32653">
                <a:spAutoFit/>
              </a:bodyPr>
              <a:lstStyle/>
              <a:p>
                <a:r>
                  <a:rPr lang="en-US" sz="800" b="1"/>
                  <a:t>2</a:t>
                </a:r>
                <a:endParaRPr lang="th-TH" sz="800" b="1"/>
              </a:p>
            </p:txBody>
          </p:sp>
          <p:sp>
            <p:nvSpPr>
              <p:cNvPr id="35931" name="Text Box 27"/>
              <p:cNvSpPr txBox="1">
                <a:spLocks noChangeArrowheads="1"/>
              </p:cNvSpPr>
              <p:nvPr/>
            </p:nvSpPr>
            <p:spPr bwMode="auto">
              <a:xfrm>
                <a:off x="1334" y="5537"/>
                <a:ext cx="156" cy="1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65306" tIns="32653" rIns="65306" bIns="32653">
                <a:spAutoFit/>
              </a:bodyPr>
              <a:lstStyle/>
              <a:p>
                <a:r>
                  <a:rPr lang="en-US" sz="800" b="1"/>
                  <a:t>5</a:t>
                </a:r>
                <a:endParaRPr lang="th-TH" sz="800" b="1"/>
              </a:p>
            </p:txBody>
          </p:sp>
          <p:sp>
            <p:nvSpPr>
              <p:cNvPr id="35932" name="Text Box 28"/>
              <p:cNvSpPr txBox="1">
                <a:spLocks noChangeArrowheads="1"/>
              </p:cNvSpPr>
              <p:nvPr/>
            </p:nvSpPr>
            <p:spPr bwMode="auto">
              <a:xfrm>
                <a:off x="2036" y="5540"/>
                <a:ext cx="202" cy="1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65306" tIns="32653" rIns="65306" bIns="32653">
                <a:spAutoFit/>
              </a:bodyPr>
              <a:lstStyle/>
              <a:p>
                <a:r>
                  <a:rPr lang="en-US" sz="800" b="1"/>
                  <a:t>10</a:t>
                </a:r>
                <a:endParaRPr lang="th-TH" sz="800" b="1"/>
              </a:p>
            </p:txBody>
          </p:sp>
          <p:sp>
            <p:nvSpPr>
              <p:cNvPr id="35933" name="Text Box 29"/>
              <p:cNvSpPr txBox="1">
                <a:spLocks noChangeArrowheads="1"/>
              </p:cNvSpPr>
              <p:nvPr/>
            </p:nvSpPr>
            <p:spPr bwMode="auto">
              <a:xfrm>
                <a:off x="2177" y="5495"/>
                <a:ext cx="252" cy="2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65306" tIns="32653" rIns="65306" bIns="32653">
                <a:spAutoFit/>
              </a:bodyPr>
              <a:lstStyle/>
              <a:p>
                <a:r>
                  <a:rPr lang="th-TH" sz="1400" b="1"/>
                  <a:t>กม.</a:t>
                </a:r>
              </a:p>
            </p:txBody>
          </p:sp>
          <p:sp>
            <p:nvSpPr>
              <p:cNvPr id="35934" name="Text Box 30"/>
              <p:cNvSpPr txBox="1">
                <a:spLocks noChangeArrowheads="1"/>
              </p:cNvSpPr>
              <p:nvPr/>
            </p:nvSpPr>
            <p:spPr bwMode="auto">
              <a:xfrm>
                <a:off x="2182" y="5701"/>
                <a:ext cx="267" cy="1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65306" tIns="32653" rIns="65306" bIns="32653">
                <a:spAutoFit/>
              </a:bodyPr>
              <a:lstStyle/>
              <a:p>
                <a:r>
                  <a:rPr lang="en-US" sz="800" b="1"/>
                  <a:t>Km.</a:t>
                </a:r>
                <a:endParaRPr lang="th-TH" sz="800" b="1"/>
              </a:p>
            </p:txBody>
          </p:sp>
        </p:grpSp>
        <p:pic>
          <p:nvPicPr>
            <p:cNvPr id="35927" name="Picture 31" descr="http://www.ceco.net/autocad-free-symbols/autocad-free-symbols-04/04apr-free-autocad-symbols/free-north-arrows-01.g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74" y="5065"/>
              <a:ext cx="355" cy="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1863725" y="-431800"/>
            <a:ext cx="6713538" cy="7827963"/>
            <a:chOff x="1444" y="-272"/>
            <a:chExt cx="3978" cy="4931"/>
          </a:xfrm>
        </p:grpSpPr>
        <p:sp>
          <p:nvSpPr>
            <p:cNvPr id="35900" name="Freeform 3"/>
            <p:cNvSpPr>
              <a:spLocks/>
            </p:cNvSpPr>
            <p:nvPr/>
          </p:nvSpPr>
          <p:spPr bwMode="auto">
            <a:xfrm>
              <a:off x="2702" y="1556"/>
              <a:ext cx="655" cy="1053"/>
            </a:xfrm>
            <a:custGeom>
              <a:avLst/>
              <a:gdLst>
                <a:gd name="T0" fmla="*/ 94 w 696"/>
                <a:gd name="T1" fmla="*/ 39 h 1118"/>
                <a:gd name="T2" fmla="*/ 152 w 696"/>
                <a:gd name="T3" fmla="*/ 67 h 1118"/>
                <a:gd name="T4" fmla="*/ 201 w 696"/>
                <a:gd name="T5" fmla="*/ 100 h 1118"/>
                <a:gd name="T6" fmla="*/ 233 w 696"/>
                <a:gd name="T7" fmla="*/ 100 h 1118"/>
                <a:gd name="T8" fmla="*/ 287 w 696"/>
                <a:gd name="T9" fmla="*/ 0 h 1118"/>
                <a:gd name="T10" fmla="*/ 379 w 696"/>
                <a:gd name="T11" fmla="*/ 51 h 1118"/>
                <a:gd name="T12" fmla="*/ 374 w 696"/>
                <a:gd name="T13" fmla="*/ 269 h 1118"/>
                <a:gd name="T14" fmla="*/ 335 w 696"/>
                <a:gd name="T15" fmla="*/ 333 h 1118"/>
                <a:gd name="T16" fmla="*/ 294 w 696"/>
                <a:gd name="T17" fmla="*/ 509 h 1118"/>
                <a:gd name="T18" fmla="*/ 288 w 696"/>
                <a:gd name="T19" fmla="*/ 535 h 1118"/>
                <a:gd name="T20" fmla="*/ 292 w 696"/>
                <a:gd name="T21" fmla="*/ 588 h 1118"/>
                <a:gd name="T22" fmla="*/ 280 w 696"/>
                <a:gd name="T23" fmla="*/ 615 h 1118"/>
                <a:gd name="T24" fmla="*/ 0 w 696"/>
                <a:gd name="T25" fmla="*/ 496 h 11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96"/>
                <a:gd name="T40" fmla="*/ 0 h 1118"/>
                <a:gd name="T41" fmla="*/ 696 w 696"/>
                <a:gd name="T42" fmla="*/ 1118 h 11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96" h="1118">
                  <a:moveTo>
                    <a:pt x="173" y="71"/>
                  </a:moveTo>
                  <a:lnTo>
                    <a:pt x="278" y="122"/>
                  </a:lnTo>
                  <a:lnTo>
                    <a:pt x="368" y="182"/>
                  </a:lnTo>
                  <a:lnTo>
                    <a:pt x="426" y="182"/>
                  </a:lnTo>
                  <a:lnTo>
                    <a:pt x="526" y="0"/>
                  </a:lnTo>
                  <a:lnTo>
                    <a:pt x="696" y="92"/>
                  </a:lnTo>
                  <a:lnTo>
                    <a:pt x="686" y="490"/>
                  </a:lnTo>
                  <a:lnTo>
                    <a:pt x="614" y="606"/>
                  </a:lnTo>
                  <a:lnTo>
                    <a:pt x="538" y="926"/>
                  </a:lnTo>
                  <a:lnTo>
                    <a:pt x="528" y="972"/>
                  </a:lnTo>
                  <a:lnTo>
                    <a:pt x="536" y="1068"/>
                  </a:lnTo>
                  <a:lnTo>
                    <a:pt x="514" y="1118"/>
                  </a:lnTo>
                  <a:lnTo>
                    <a:pt x="0" y="904"/>
                  </a:lnTo>
                </a:path>
              </a:pathLst>
            </a:custGeom>
            <a:noFill/>
            <a:ln w="38100">
              <a:solidFill>
                <a:srgbClr val="333399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th-TH" sz="1800">
                <a:latin typeface="Times New Roman" pitchFamily="18" charset="0"/>
                <a:cs typeface="Cordia New" pitchFamily="34" charset="-34"/>
              </a:endParaRPr>
            </a:p>
          </p:txBody>
        </p:sp>
        <p:sp>
          <p:nvSpPr>
            <p:cNvPr id="35901" name="Freeform 4"/>
            <p:cNvSpPr>
              <a:spLocks/>
            </p:cNvSpPr>
            <p:nvPr/>
          </p:nvSpPr>
          <p:spPr bwMode="auto">
            <a:xfrm>
              <a:off x="3169" y="557"/>
              <a:ext cx="583" cy="1033"/>
            </a:xfrm>
            <a:custGeom>
              <a:avLst/>
              <a:gdLst>
                <a:gd name="T0" fmla="*/ 340 w 619"/>
                <a:gd name="T1" fmla="*/ 0 h 1096"/>
                <a:gd name="T2" fmla="*/ 0 w 619"/>
                <a:gd name="T3" fmla="*/ 606 h 1096"/>
                <a:gd name="T4" fmla="*/ 0 60000 65536"/>
                <a:gd name="T5" fmla="*/ 0 60000 65536"/>
                <a:gd name="T6" fmla="*/ 0 w 619"/>
                <a:gd name="T7" fmla="*/ 0 h 1096"/>
                <a:gd name="T8" fmla="*/ 619 w 619"/>
                <a:gd name="T9" fmla="*/ 1096 h 109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19" h="1096">
                  <a:moveTo>
                    <a:pt x="619" y="0"/>
                  </a:moveTo>
                  <a:lnTo>
                    <a:pt x="0" y="1096"/>
                  </a:lnTo>
                </a:path>
              </a:pathLst>
            </a:custGeom>
            <a:noFill/>
            <a:ln w="38100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th-TH" sz="1800">
                <a:latin typeface="Times New Roman" pitchFamily="18" charset="0"/>
                <a:cs typeface="Cordia New" pitchFamily="34" charset="-34"/>
              </a:endParaRPr>
            </a:p>
          </p:txBody>
        </p:sp>
        <p:sp>
          <p:nvSpPr>
            <p:cNvPr id="35902" name="Freeform 5"/>
            <p:cNvSpPr>
              <a:spLocks/>
            </p:cNvSpPr>
            <p:nvPr/>
          </p:nvSpPr>
          <p:spPr bwMode="auto">
            <a:xfrm>
              <a:off x="1788" y="1451"/>
              <a:ext cx="1259" cy="431"/>
            </a:xfrm>
            <a:custGeom>
              <a:avLst/>
              <a:gdLst>
                <a:gd name="T0" fmla="*/ 0 w 1259"/>
                <a:gd name="T1" fmla="*/ 325 h 431"/>
                <a:gd name="T2" fmla="*/ 129 w 1259"/>
                <a:gd name="T3" fmla="*/ 427 h 431"/>
                <a:gd name="T4" fmla="*/ 177 w 1259"/>
                <a:gd name="T5" fmla="*/ 431 h 431"/>
                <a:gd name="T6" fmla="*/ 474 w 1259"/>
                <a:gd name="T7" fmla="*/ 358 h 431"/>
                <a:gd name="T8" fmla="*/ 762 w 1259"/>
                <a:gd name="T9" fmla="*/ 239 h 431"/>
                <a:gd name="T10" fmla="*/ 1038 w 1259"/>
                <a:gd name="T11" fmla="*/ 0 h 431"/>
                <a:gd name="T12" fmla="*/ 1221 w 1259"/>
                <a:gd name="T13" fmla="*/ 19 h 431"/>
                <a:gd name="T14" fmla="*/ 1259 w 1259"/>
                <a:gd name="T15" fmla="*/ 46 h 431"/>
                <a:gd name="T16" fmla="*/ 1182 w 1259"/>
                <a:gd name="T17" fmla="*/ 211 h 4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59"/>
                <a:gd name="T28" fmla="*/ 0 h 431"/>
                <a:gd name="T29" fmla="*/ 1259 w 1259"/>
                <a:gd name="T30" fmla="*/ 431 h 4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59" h="431">
                  <a:moveTo>
                    <a:pt x="0" y="325"/>
                  </a:moveTo>
                  <a:lnTo>
                    <a:pt x="129" y="427"/>
                  </a:lnTo>
                  <a:lnTo>
                    <a:pt x="177" y="431"/>
                  </a:lnTo>
                  <a:lnTo>
                    <a:pt x="474" y="358"/>
                  </a:lnTo>
                  <a:lnTo>
                    <a:pt x="762" y="239"/>
                  </a:lnTo>
                  <a:lnTo>
                    <a:pt x="1038" y="0"/>
                  </a:lnTo>
                  <a:lnTo>
                    <a:pt x="1221" y="19"/>
                  </a:lnTo>
                  <a:lnTo>
                    <a:pt x="1259" y="46"/>
                  </a:lnTo>
                  <a:lnTo>
                    <a:pt x="1182" y="211"/>
                  </a:lnTo>
                </a:path>
              </a:pathLst>
            </a:custGeom>
            <a:noFill/>
            <a:ln w="38100">
              <a:solidFill>
                <a:srgbClr val="FF3399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th-TH" sz="1800">
                <a:latin typeface="Times New Roman" pitchFamily="18" charset="0"/>
                <a:cs typeface="Cordia New" pitchFamily="34" charset="-34"/>
              </a:endParaRPr>
            </a:p>
          </p:txBody>
        </p:sp>
        <p:sp>
          <p:nvSpPr>
            <p:cNvPr id="35903" name="Freeform 6"/>
            <p:cNvSpPr>
              <a:spLocks/>
            </p:cNvSpPr>
            <p:nvPr/>
          </p:nvSpPr>
          <p:spPr bwMode="auto">
            <a:xfrm>
              <a:off x="2242" y="2312"/>
              <a:ext cx="464" cy="196"/>
            </a:xfrm>
            <a:custGeom>
              <a:avLst/>
              <a:gdLst>
                <a:gd name="T0" fmla="*/ 0 w 464"/>
                <a:gd name="T1" fmla="*/ 196 h 196"/>
                <a:gd name="T2" fmla="*/ 57 w 464"/>
                <a:gd name="T3" fmla="*/ 195 h 196"/>
                <a:gd name="T4" fmla="*/ 278 w 464"/>
                <a:gd name="T5" fmla="*/ 0 h 196"/>
                <a:gd name="T6" fmla="*/ 360 w 464"/>
                <a:gd name="T7" fmla="*/ 12 h 196"/>
                <a:gd name="T8" fmla="*/ 464 w 464"/>
                <a:gd name="T9" fmla="*/ 94 h 1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4"/>
                <a:gd name="T16" fmla="*/ 0 h 196"/>
                <a:gd name="T17" fmla="*/ 464 w 464"/>
                <a:gd name="T18" fmla="*/ 196 h 1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4" h="196">
                  <a:moveTo>
                    <a:pt x="0" y="196"/>
                  </a:moveTo>
                  <a:lnTo>
                    <a:pt x="57" y="195"/>
                  </a:lnTo>
                  <a:lnTo>
                    <a:pt x="278" y="0"/>
                  </a:lnTo>
                  <a:lnTo>
                    <a:pt x="360" y="12"/>
                  </a:lnTo>
                  <a:lnTo>
                    <a:pt x="464" y="94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dashDot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th-TH" sz="1800">
                <a:latin typeface="Times New Roman" pitchFamily="18" charset="0"/>
                <a:cs typeface="Cordia New" pitchFamily="34" charset="-34"/>
              </a:endParaRPr>
            </a:p>
          </p:txBody>
        </p:sp>
        <p:sp>
          <p:nvSpPr>
            <p:cNvPr id="35904" name="Rectangle 7"/>
            <p:cNvSpPr>
              <a:spLocks noChangeArrowheads="1"/>
            </p:cNvSpPr>
            <p:nvPr/>
          </p:nvSpPr>
          <p:spPr bwMode="auto">
            <a:xfrm rot="6576360">
              <a:off x="2894" y="1564"/>
              <a:ext cx="103" cy="57"/>
            </a:xfrm>
            <a:prstGeom prst="rect">
              <a:avLst/>
            </a:prstGeom>
            <a:solidFill>
              <a:srgbClr val="FF0066"/>
            </a:solidFill>
            <a:ln w="6350">
              <a:solidFill>
                <a:schemeClr val="bg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eaLnBrk="0" hangingPunct="0"/>
              <a:endParaRPr lang="th-TH" sz="1800">
                <a:latin typeface="Times New Roman" pitchFamily="18" charset="0"/>
                <a:cs typeface="Cordia New" pitchFamily="34" charset="-34"/>
              </a:endParaRPr>
            </a:p>
          </p:txBody>
        </p:sp>
        <p:sp>
          <p:nvSpPr>
            <p:cNvPr id="35905" name="Rectangle 8"/>
            <p:cNvSpPr>
              <a:spLocks noChangeArrowheads="1"/>
            </p:cNvSpPr>
            <p:nvPr/>
          </p:nvSpPr>
          <p:spPr bwMode="auto">
            <a:xfrm rot="6848477">
              <a:off x="3128" y="1656"/>
              <a:ext cx="65" cy="32"/>
            </a:xfrm>
            <a:prstGeom prst="rect">
              <a:avLst/>
            </a:prstGeom>
            <a:solidFill>
              <a:srgbClr val="008000"/>
            </a:solidFill>
            <a:ln w="6350">
              <a:solidFill>
                <a:schemeClr val="bg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eaLnBrk="0" hangingPunct="0"/>
              <a:endParaRPr lang="th-TH" sz="1800">
                <a:latin typeface="Times New Roman" pitchFamily="18" charset="0"/>
                <a:cs typeface="Cordia New" pitchFamily="34" charset="-34"/>
              </a:endParaRPr>
            </a:p>
          </p:txBody>
        </p:sp>
        <p:sp>
          <p:nvSpPr>
            <p:cNvPr id="35906" name="Rectangle 9"/>
            <p:cNvSpPr>
              <a:spLocks noChangeArrowheads="1"/>
            </p:cNvSpPr>
            <p:nvPr/>
          </p:nvSpPr>
          <p:spPr bwMode="auto">
            <a:xfrm rot="4652854">
              <a:off x="1518" y="716"/>
              <a:ext cx="73" cy="45"/>
            </a:xfrm>
            <a:prstGeom prst="rect">
              <a:avLst/>
            </a:prstGeom>
            <a:solidFill>
              <a:srgbClr val="9900FF"/>
            </a:solidFill>
            <a:ln w="6350">
              <a:solidFill>
                <a:schemeClr val="bg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eaLnBrk="0" hangingPunct="0"/>
              <a:endParaRPr lang="th-TH" sz="1800">
                <a:latin typeface="Times New Roman" pitchFamily="18" charset="0"/>
                <a:cs typeface="Cordia New" pitchFamily="34" charset="-34"/>
              </a:endParaRPr>
            </a:p>
          </p:txBody>
        </p:sp>
        <p:sp>
          <p:nvSpPr>
            <p:cNvPr id="35907" name="Rectangle 10"/>
            <p:cNvSpPr>
              <a:spLocks noChangeArrowheads="1"/>
            </p:cNvSpPr>
            <p:nvPr/>
          </p:nvSpPr>
          <p:spPr bwMode="auto">
            <a:xfrm rot="6951024">
              <a:off x="3615" y="619"/>
              <a:ext cx="73" cy="45"/>
            </a:xfrm>
            <a:prstGeom prst="rect">
              <a:avLst/>
            </a:prstGeom>
            <a:solidFill>
              <a:srgbClr val="008000"/>
            </a:solidFill>
            <a:ln w="6350">
              <a:solidFill>
                <a:schemeClr val="bg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eaLnBrk="0" hangingPunct="0"/>
              <a:endParaRPr lang="th-TH" sz="1800">
                <a:latin typeface="Times New Roman" pitchFamily="18" charset="0"/>
                <a:cs typeface="Cordia New" pitchFamily="34" charset="-34"/>
              </a:endParaRPr>
            </a:p>
          </p:txBody>
        </p:sp>
        <p:sp>
          <p:nvSpPr>
            <p:cNvPr id="35908" name="Freeform 11"/>
            <p:cNvSpPr>
              <a:spLocks/>
            </p:cNvSpPr>
            <p:nvPr/>
          </p:nvSpPr>
          <p:spPr bwMode="auto">
            <a:xfrm>
              <a:off x="1507" y="686"/>
              <a:ext cx="1382" cy="940"/>
            </a:xfrm>
            <a:custGeom>
              <a:avLst/>
              <a:gdLst>
                <a:gd name="T0" fmla="*/ 66 w 1935"/>
                <a:gd name="T1" fmla="*/ 46 h 1316"/>
                <a:gd name="T2" fmla="*/ 67 w 1935"/>
                <a:gd name="T3" fmla="*/ 36 h 1316"/>
                <a:gd name="T4" fmla="*/ 55 w 1935"/>
                <a:gd name="T5" fmla="*/ 26 h 1316"/>
                <a:gd name="T6" fmla="*/ 61 w 1935"/>
                <a:gd name="T7" fmla="*/ 17 h 1316"/>
                <a:gd name="T8" fmla="*/ 49 w 1935"/>
                <a:gd name="T9" fmla="*/ 15 h 1316"/>
                <a:gd name="T10" fmla="*/ 40 w 1935"/>
                <a:gd name="T11" fmla="*/ 11 h 1316"/>
                <a:gd name="T12" fmla="*/ 33 w 1935"/>
                <a:gd name="T13" fmla="*/ 11 h 1316"/>
                <a:gd name="T14" fmla="*/ 23 w 1935"/>
                <a:gd name="T15" fmla="*/ 7 h 1316"/>
                <a:gd name="T16" fmla="*/ 1 w 1935"/>
                <a:gd name="T17" fmla="*/ 9 h 1316"/>
                <a:gd name="T18" fmla="*/ 0 w 1935"/>
                <a:gd name="T19" fmla="*/ 0 h 13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35"/>
                <a:gd name="T31" fmla="*/ 0 h 1316"/>
                <a:gd name="T32" fmla="*/ 1935 w 1935"/>
                <a:gd name="T33" fmla="*/ 1316 h 131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35" h="1316">
                  <a:moveTo>
                    <a:pt x="1914" y="1316"/>
                  </a:moveTo>
                  <a:lnTo>
                    <a:pt x="1935" y="1034"/>
                  </a:lnTo>
                  <a:lnTo>
                    <a:pt x="1600" y="738"/>
                  </a:lnTo>
                  <a:lnTo>
                    <a:pt x="1753" y="485"/>
                  </a:lnTo>
                  <a:lnTo>
                    <a:pt x="1434" y="427"/>
                  </a:lnTo>
                  <a:lnTo>
                    <a:pt x="1162" y="300"/>
                  </a:lnTo>
                  <a:lnTo>
                    <a:pt x="940" y="321"/>
                  </a:lnTo>
                  <a:lnTo>
                    <a:pt x="661" y="210"/>
                  </a:lnTo>
                  <a:lnTo>
                    <a:pt x="40" y="255"/>
                  </a:ln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9900FF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th-TH" sz="1800">
                <a:latin typeface="Times New Roman" pitchFamily="18" charset="0"/>
                <a:cs typeface="Cordia New" pitchFamily="34" charset="-34"/>
              </a:endParaRPr>
            </a:p>
          </p:txBody>
        </p:sp>
        <p:sp>
          <p:nvSpPr>
            <p:cNvPr id="35909" name="Rectangle 12"/>
            <p:cNvSpPr>
              <a:spLocks noChangeArrowheads="1"/>
            </p:cNvSpPr>
            <p:nvPr/>
          </p:nvSpPr>
          <p:spPr bwMode="auto">
            <a:xfrm rot="785000">
              <a:off x="3172" y="2203"/>
              <a:ext cx="72" cy="44"/>
            </a:xfrm>
            <a:prstGeom prst="rect">
              <a:avLst/>
            </a:prstGeom>
            <a:solidFill>
              <a:srgbClr val="CC0000"/>
            </a:solidFill>
            <a:ln w="63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th-TH" sz="1800">
                <a:latin typeface="Times New Roman" pitchFamily="18" charset="0"/>
                <a:cs typeface="Cordia New" pitchFamily="34" charset="-34"/>
              </a:endParaRPr>
            </a:p>
          </p:txBody>
        </p:sp>
        <p:sp>
          <p:nvSpPr>
            <p:cNvPr id="35910" name="Freeform 13"/>
            <p:cNvSpPr>
              <a:spLocks/>
            </p:cNvSpPr>
            <p:nvPr/>
          </p:nvSpPr>
          <p:spPr bwMode="auto">
            <a:xfrm>
              <a:off x="2910" y="2188"/>
              <a:ext cx="2512" cy="716"/>
            </a:xfrm>
            <a:custGeom>
              <a:avLst/>
              <a:gdLst>
                <a:gd name="T0" fmla="*/ 0 w 3517"/>
                <a:gd name="T1" fmla="*/ 0 h 1003"/>
                <a:gd name="T2" fmla="*/ 31 w 3517"/>
                <a:gd name="T3" fmla="*/ 6 h 1003"/>
                <a:gd name="T4" fmla="*/ 110 w 3517"/>
                <a:gd name="T5" fmla="*/ 16 h 1003"/>
                <a:gd name="T6" fmla="*/ 122 w 3517"/>
                <a:gd name="T7" fmla="*/ 15 h 1003"/>
                <a:gd name="T8" fmla="*/ 121 w 3517"/>
                <a:gd name="T9" fmla="*/ 18 h 1003"/>
                <a:gd name="T10" fmla="*/ 117 w 3517"/>
                <a:gd name="T11" fmla="*/ 35 h 10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17"/>
                <a:gd name="T19" fmla="*/ 0 h 1003"/>
                <a:gd name="T20" fmla="*/ 3517 w 3517"/>
                <a:gd name="T21" fmla="*/ 1003 h 10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17" h="1003">
                  <a:moveTo>
                    <a:pt x="0" y="0"/>
                  </a:moveTo>
                  <a:lnTo>
                    <a:pt x="891" y="183"/>
                  </a:lnTo>
                  <a:lnTo>
                    <a:pt x="3182" y="462"/>
                  </a:lnTo>
                  <a:lnTo>
                    <a:pt x="3517" y="450"/>
                  </a:lnTo>
                  <a:lnTo>
                    <a:pt x="3509" y="527"/>
                  </a:lnTo>
                  <a:lnTo>
                    <a:pt x="3384" y="1003"/>
                  </a:lnTo>
                </a:path>
              </a:pathLst>
            </a:custGeom>
            <a:noFill/>
            <a:ln w="3810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th-TH" sz="1800">
                <a:latin typeface="Times New Roman" pitchFamily="18" charset="0"/>
                <a:cs typeface="Cordia New" pitchFamily="34" charset="-34"/>
              </a:endParaRPr>
            </a:p>
          </p:txBody>
        </p:sp>
        <p:sp>
          <p:nvSpPr>
            <p:cNvPr id="35911" name="Rectangle 14"/>
            <p:cNvSpPr>
              <a:spLocks noChangeArrowheads="1"/>
            </p:cNvSpPr>
            <p:nvPr/>
          </p:nvSpPr>
          <p:spPr bwMode="auto">
            <a:xfrm rot="9248952">
              <a:off x="3735" y="4461"/>
              <a:ext cx="65" cy="32"/>
            </a:xfrm>
            <a:prstGeom prst="rect">
              <a:avLst/>
            </a:prstGeom>
            <a:solidFill>
              <a:srgbClr val="008000"/>
            </a:solidFill>
            <a:ln w="6350">
              <a:solidFill>
                <a:schemeClr val="bg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eaLnBrk="0" hangingPunct="0"/>
              <a:endParaRPr lang="th-TH" sz="1800">
                <a:latin typeface="Times New Roman" pitchFamily="18" charset="0"/>
                <a:cs typeface="Cordia New" pitchFamily="34" charset="-34"/>
              </a:endParaRPr>
            </a:p>
          </p:txBody>
        </p:sp>
        <p:sp>
          <p:nvSpPr>
            <p:cNvPr id="35912" name="Rectangle 15"/>
            <p:cNvSpPr>
              <a:spLocks noChangeArrowheads="1"/>
            </p:cNvSpPr>
            <p:nvPr/>
          </p:nvSpPr>
          <p:spPr bwMode="auto">
            <a:xfrm rot="-1867208">
              <a:off x="3416" y="2085"/>
              <a:ext cx="90" cy="44"/>
            </a:xfrm>
            <a:prstGeom prst="rect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FF6600"/>
                </a:gs>
              </a:gsLst>
              <a:lin ang="0" scaled="1"/>
            </a:gradFill>
            <a:ln w="63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th-TH" sz="1800">
                <a:latin typeface="Times New Roman" pitchFamily="18" charset="0"/>
                <a:cs typeface="Cordia New" pitchFamily="34" charset="-34"/>
              </a:endParaRPr>
            </a:p>
          </p:txBody>
        </p:sp>
        <p:sp>
          <p:nvSpPr>
            <p:cNvPr id="35913" name="Freeform 16"/>
            <p:cNvSpPr>
              <a:spLocks/>
            </p:cNvSpPr>
            <p:nvPr/>
          </p:nvSpPr>
          <p:spPr bwMode="auto">
            <a:xfrm>
              <a:off x="2412" y="2049"/>
              <a:ext cx="310" cy="396"/>
            </a:xfrm>
            <a:custGeom>
              <a:avLst/>
              <a:gdLst>
                <a:gd name="T0" fmla="*/ 79 w 330"/>
                <a:gd name="T1" fmla="*/ 0 h 420"/>
                <a:gd name="T2" fmla="*/ 175 w 330"/>
                <a:gd name="T3" fmla="*/ 101 h 420"/>
                <a:gd name="T4" fmla="*/ 175 w 330"/>
                <a:gd name="T5" fmla="*/ 126 h 420"/>
                <a:gd name="T6" fmla="*/ 164 w 330"/>
                <a:gd name="T7" fmla="*/ 225 h 420"/>
                <a:gd name="T8" fmla="*/ 140 w 330"/>
                <a:gd name="T9" fmla="*/ 233 h 420"/>
                <a:gd name="T10" fmla="*/ 73 w 330"/>
                <a:gd name="T11" fmla="*/ 200 h 420"/>
                <a:gd name="T12" fmla="*/ 27 w 330"/>
                <a:gd name="T13" fmla="*/ 183 h 420"/>
                <a:gd name="T14" fmla="*/ 8 w 330"/>
                <a:gd name="T15" fmla="*/ 158 h 420"/>
                <a:gd name="T16" fmla="*/ 0 w 330"/>
                <a:gd name="T17" fmla="*/ 124 h 420"/>
                <a:gd name="T18" fmla="*/ 8 w 330"/>
                <a:gd name="T19" fmla="*/ 75 h 420"/>
                <a:gd name="T20" fmla="*/ 31 w 330"/>
                <a:gd name="T21" fmla="*/ 51 h 420"/>
                <a:gd name="T22" fmla="*/ 79 w 330"/>
                <a:gd name="T23" fmla="*/ 0 h 4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0"/>
                <a:gd name="T37" fmla="*/ 0 h 420"/>
                <a:gd name="T38" fmla="*/ 330 w 330"/>
                <a:gd name="T39" fmla="*/ 420 h 4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0" h="420">
                  <a:moveTo>
                    <a:pt x="147" y="0"/>
                  </a:moveTo>
                  <a:lnTo>
                    <a:pt x="328" y="181"/>
                  </a:lnTo>
                  <a:lnTo>
                    <a:pt x="330" y="228"/>
                  </a:lnTo>
                  <a:lnTo>
                    <a:pt x="310" y="404"/>
                  </a:lnTo>
                  <a:lnTo>
                    <a:pt x="262" y="420"/>
                  </a:lnTo>
                  <a:lnTo>
                    <a:pt x="136" y="360"/>
                  </a:lnTo>
                  <a:lnTo>
                    <a:pt x="50" y="330"/>
                  </a:lnTo>
                  <a:lnTo>
                    <a:pt x="10" y="284"/>
                  </a:lnTo>
                  <a:lnTo>
                    <a:pt x="0" y="222"/>
                  </a:lnTo>
                  <a:lnTo>
                    <a:pt x="11" y="136"/>
                  </a:lnTo>
                  <a:lnTo>
                    <a:pt x="56" y="91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chemeClr val="folHlink">
                <a:alpha val="20000"/>
              </a:schemeClr>
            </a:solidFill>
            <a:ln w="38100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th-TH" sz="1800">
                <a:latin typeface="Times New Roman" pitchFamily="18" charset="0"/>
                <a:cs typeface="Cordia New" pitchFamily="34" charset="-34"/>
              </a:endParaRPr>
            </a:p>
          </p:txBody>
        </p:sp>
        <p:sp>
          <p:nvSpPr>
            <p:cNvPr id="35914" name="Freeform 17"/>
            <p:cNvSpPr>
              <a:spLocks/>
            </p:cNvSpPr>
            <p:nvPr/>
          </p:nvSpPr>
          <p:spPr bwMode="auto">
            <a:xfrm>
              <a:off x="2666" y="2307"/>
              <a:ext cx="315" cy="329"/>
            </a:xfrm>
            <a:custGeom>
              <a:avLst/>
              <a:gdLst>
                <a:gd name="T0" fmla="*/ 157 w 315"/>
                <a:gd name="T1" fmla="*/ 0 h 329"/>
                <a:gd name="T2" fmla="*/ 315 w 315"/>
                <a:gd name="T3" fmla="*/ 30 h 329"/>
                <a:gd name="T4" fmla="*/ 298 w 315"/>
                <a:gd name="T5" fmla="*/ 140 h 329"/>
                <a:gd name="T6" fmla="*/ 274 w 315"/>
                <a:gd name="T7" fmla="*/ 199 h 329"/>
                <a:gd name="T8" fmla="*/ 179 w 315"/>
                <a:gd name="T9" fmla="*/ 234 h 329"/>
                <a:gd name="T10" fmla="*/ 202 w 315"/>
                <a:gd name="T11" fmla="*/ 284 h 329"/>
                <a:gd name="T12" fmla="*/ 60 w 315"/>
                <a:gd name="T13" fmla="*/ 329 h 329"/>
                <a:gd name="T14" fmla="*/ 0 w 315"/>
                <a:gd name="T15" fmla="*/ 312 h 3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15"/>
                <a:gd name="T25" fmla="*/ 0 h 329"/>
                <a:gd name="T26" fmla="*/ 315 w 315"/>
                <a:gd name="T27" fmla="*/ 329 h 3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15" h="329">
                  <a:moveTo>
                    <a:pt x="157" y="0"/>
                  </a:moveTo>
                  <a:lnTo>
                    <a:pt x="315" y="30"/>
                  </a:lnTo>
                  <a:lnTo>
                    <a:pt x="298" y="140"/>
                  </a:lnTo>
                  <a:lnTo>
                    <a:pt x="274" y="199"/>
                  </a:lnTo>
                  <a:lnTo>
                    <a:pt x="179" y="234"/>
                  </a:lnTo>
                  <a:lnTo>
                    <a:pt x="202" y="284"/>
                  </a:lnTo>
                  <a:lnTo>
                    <a:pt x="60" y="329"/>
                  </a:lnTo>
                  <a:lnTo>
                    <a:pt x="0" y="312"/>
                  </a:lnTo>
                </a:path>
              </a:pathLst>
            </a:custGeom>
            <a:noFill/>
            <a:ln w="38100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th-TH" sz="1800">
                <a:latin typeface="Times New Roman" pitchFamily="18" charset="0"/>
                <a:cs typeface="Cordia New" pitchFamily="34" charset="-34"/>
              </a:endParaRPr>
            </a:p>
          </p:txBody>
        </p:sp>
        <p:sp>
          <p:nvSpPr>
            <p:cNvPr id="35915" name="Freeform 18"/>
            <p:cNvSpPr>
              <a:spLocks/>
            </p:cNvSpPr>
            <p:nvPr/>
          </p:nvSpPr>
          <p:spPr bwMode="auto">
            <a:xfrm>
              <a:off x="2866" y="1584"/>
              <a:ext cx="795" cy="1192"/>
            </a:xfrm>
            <a:custGeom>
              <a:avLst/>
              <a:gdLst>
                <a:gd name="T0" fmla="*/ 177 w 844"/>
                <a:gd name="T1" fmla="*/ 0 h 1265"/>
                <a:gd name="T2" fmla="*/ 132 w 844"/>
                <a:gd name="T3" fmla="*/ 83 h 1265"/>
                <a:gd name="T4" fmla="*/ 73 w 844"/>
                <a:gd name="T5" fmla="*/ 259 h 1265"/>
                <a:gd name="T6" fmla="*/ 23 w 844"/>
                <a:gd name="T7" fmla="*/ 361 h 1265"/>
                <a:gd name="T8" fmla="*/ 12 w 844"/>
                <a:gd name="T9" fmla="*/ 382 h 1265"/>
                <a:gd name="T10" fmla="*/ 0 w 844"/>
                <a:gd name="T11" fmla="*/ 428 h 1265"/>
                <a:gd name="T12" fmla="*/ 145 w 844"/>
                <a:gd name="T13" fmla="*/ 451 h 1265"/>
                <a:gd name="T14" fmla="*/ 449 w 844"/>
                <a:gd name="T15" fmla="*/ 670 h 1265"/>
                <a:gd name="T16" fmla="*/ 465 w 844"/>
                <a:gd name="T17" fmla="*/ 698 h 12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44"/>
                <a:gd name="T28" fmla="*/ 0 h 1265"/>
                <a:gd name="T29" fmla="*/ 844 w 844"/>
                <a:gd name="T30" fmla="*/ 1265 h 12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44" h="1265">
                  <a:moveTo>
                    <a:pt x="324" y="0"/>
                  </a:moveTo>
                  <a:lnTo>
                    <a:pt x="240" y="150"/>
                  </a:lnTo>
                  <a:lnTo>
                    <a:pt x="134" y="470"/>
                  </a:lnTo>
                  <a:lnTo>
                    <a:pt x="42" y="654"/>
                  </a:lnTo>
                  <a:lnTo>
                    <a:pt x="22" y="692"/>
                  </a:lnTo>
                  <a:lnTo>
                    <a:pt x="0" y="774"/>
                  </a:lnTo>
                  <a:lnTo>
                    <a:pt x="264" y="816"/>
                  </a:lnTo>
                  <a:lnTo>
                    <a:pt x="816" y="1214"/>
                  </a:lnTo>
                  <a:lnTo>
                    <a:pt x="844" y="1265"/>
                  </a:lnTo>
                </a:path>
              </a:pathLst>
            </a:custGeom>
            <a:noFill/>
            <a:ln w="38100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th-TH" sz="1800">
                <a:latin typeface="Times New Roman" pitchFamily="18" charset="0"/>
                <a:cs typeface="Cordia New" pitchFamily="34" charset="-34"/>
              </a:endParaRPr>
            </a:p>
          </p:txBody>
        </p:sp>
        <p:sp>
          <p:nvSpPr>
            <p:cNvPr id="35916" name="Freeform 19"/>
            <p:cNvSpPr>
              <a:spLocks/>
            </p:cNvSpPr>
            <p:nvPr/>
          </p:nvSpPr>
          <p:spPr bwMode="auto">
            <a:xfrm>
              <a:off x="3555" y="2776"/>
              <a:ext cx="206" cy="768"/>
            </a:xfrm>
            <a:custGeom>
              <a:avLst/>
              <a:gdLst>
                <a:gd name="T0" fmla="*/ 5 w 288"/>
                <a:gd name="T1" fmla="*/ 0 h 1076"/>
                <a:gd name="T2" fmla="*/ 10 w 288"/>
                <a:gd name="T3" fmla="*/ 11 h 1076"/>
                <a:gd name="T4" fmla="*/ 10 w 288"/>
                <a:gd name="T5" fmla="*/ 14 h 1076"/>
                <a:gd name="T6" fmla="*/ 0 w 288"/>
                <a:gd name="T7" fmla="*/ 36 h 10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8"/>
                <a:gd name="T13" fmla="*/ 0 h 1076"/>
                <a:gd name="T14" fmla="*/ 288 w 288"/>
                <a:gd name="T15" fmla="*/ 1076 h 10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8" h="1076">
                  <a:moveTo>
                    <a:pt x="148" y="0"/>
                  </a:moveTo>
                  <a:lnTo>
                    <a:pt x="288" y="310"/>
                  </a:lnTo>
                  <a:lnTo>
                    <a:pt x="275" y="418"/>
                  </a:lnTo>
                  <a:lnTo>
                    <a:pt x="0" y="1076"/>
                  </a:lnTo>
                </a:path>
              </a:pathLst>
            </a:custGeom>
            <a:noFill/>
            <a:ln w="38100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th-TH" sz="1800">
                <a:latin typeface="Times New Roman" pitchFamily="18" charset="0"/>
                <a:cs typeface="Cordia New" pitchFamily="34" charset="-34"/>
              </a:endParaRPr>
            </a:p>
          </p:txBody>
        </p:sp>
        <p:sp>
          <p:nvSpPr>
            <p:cNvPr id="35917" name="Freeform 20"/>
            <p:cNvSpPr>
              <a:spLocks/>
            </p:cNvSpPr>
            <p:nvPr/>
          </p:nvSpPr>
          <p:spPr bwMode="auto">
            <a:xfrm>
              <a:off x="3519" y="3488"/>
              <a:ext cx="377" cy="1171"/>
            </a:xfrm>
            <a:custGeom>
              <a:avLst/>
              <a:gdLst>
                <a:gd name="T0" fmla="*/ 3 w 527"/>
                <a:gd name="T1" fmla="*/ 0 h 1639"/>
                <a:gd name="T2" fmla="*/ 0 w 527"/>
                <a:gd name="T3" fmla="*/ 8 h 1639"/>
                <a:gd name="T4" fmla="*/ 5 w 527"/>
                <a:gd name="T5" fmla="*/ 24 h 1639"/>
                <a:gd name="T6" fmla="*/ 10 w 527"/>
                <a:gd name="T7" fmla="*/ 26 h 1639"/>
                <a:gd name="T8" fmla="*/ 12 w 527"/>
                <a:gd name="T9" fmla="*/ 29 h 1639"/>
                <a:gd name="T10" fmla="*/ 9 w 527"/>
                <a:gd name="T11" fmla="*/ 36 h 1639"/>
                <a:gd name="T12" fmla="*/ 12 w 527"/>
                <a:gd name="T13" fmla="*/ 44 h 1639"/>
                <a:gd name="T14" fmla="*/ 19 w 527"/>
                <a:gd name="T15" fmla="*/ 56 h 163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7"/>
                <a:gd name="T25" fmla="*/ 0 h 1639"/>
                <a:gd name="T26" fmla="*/ 527 w 527"/>
                <a:gd name="T27" fmla="*/ 1639 h 163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7" h="1639">
                  <a:moveTo>
                    <a:pt x="85" y="0"/>
                  </a:moveTo>
                  <a:lnTo>
                    <a:pt x="0" y="228"/>
                  </a:lnTo>
                  <a:lnTo>
                    <a:pt x="139" y="674"/>
                  </a:lnTo>
                  <a:lnTo>
                    <a:pt x="294" y="745"/>
                  </a:lnTo>
                  <a:lnTo>
                    <a:pt x="340" y="842"/>
                  </a:lnTo>
                  <a:lnTo>
                    <a:pt x="264" y="1068"/>
                  </a:lnTo>
                  <a:lnTo>
                    <a:pt x="356" y="1267"/>
                  </a:lnTo>
                  <a:lnTo>
                    <a:pt x="527" y="1639"/>
                  </a:lnTo>
                </a:path>
              </a:pathLst>
            </a:custGeom>
            <a:noFill/>
            <a:ln w="38100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th-TH" sz="1800">
                <a:latin typeface="Times New Roman" pitchFamily="18" charset="0"/>
                <a:cs typeface="Cordia New" pitchFamily="34" charset="-34"/>
              </a:endParaRPr>
            </a:p>
          </p:txBody>
        </p:sp>
        <p:sp>
          <p:nvSpPr>
            <p:cNvPr id="35918" name="Freeform 21"/>
            <p:cNvSpPr>
              <a:spLocks/>
            </p:cNvSpPr>
            <p:nvPr/>
          </p:nvSpPr>
          <p:spPr bwMode="auto">
            <a:xfrm>
              <a:off x="2061" y="2608"/>
              <a:ext cx="613" cy="99"/>
            </a:xfrm>
            <a:custGeom>
              <a:avLst/>
              <a:gdLst>
                <a:gd name="T0" fmla="*/ 613 w 613"/>
                <a:gd name="T1" fmla="*/ 13 h 99"/>
                <a:gd name="T2" fmla="*/ 370 w 613"/>
                <a:gd name="T3" fmla="*/ 0 h 99"/>
                <a:gd name="T4" fmla="*/ 272 w 613"/>
                <a:gd name="T5" fmla="*/ 39 h 99"/>
                <a:gd name="T6" fmla="*/ 161 w 613"/>
                <a:gd name="T7" fmla="*/ 99 h 99"/>
                <a:gd name="T8" fmla="*/ 103 w 613"/>
                <a:gd name="T9" fmla="*/ 77 h 99"/>
                <a:gd name="T10" fmla="*/ 25 w 613"/>
                <a:gd name="T11" fmla="*/ 60 h 99"/>
                <a:gd name="T12" fmla="*/ 0 w 613"/>
                <a:gd name="T13" fmla="*/ 19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3"/>
                <a:gd name="T22" fmla="*/ 0 h 99"/>
                <a:gd name="T23" fmla="*/ 613 w 613"/>
                <a:gd name="T24" fmla="*/ 99 h 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3" h="99">
                  <a:moveTo>
                    <a:pt x="613" y="13"/>
                  </a:moveTo>
                  <a:lnTo>
                    <a:pt x="370" y="0"/>
                  </a:lnTo>
                  <a:lnTo>
                    <a:pt x="272" y="39"/>
                  </a:lnTo>
                  <a:lnTo>
                    <a:pt x="161" y="99"/>
                  </a:lnTo>
                  <a:lnTo>
                    <a:pt x="103" y="77"/>
                  </a:lnTo>
                  <a:lnTo>
                    <a:pt x="25" y="60"/>
                  </a:lnTo>
                  <a:lnTo>
                    <a:pt x="0" y="19"/>
                  </a:lnTo>
                </a:path>
              </a:pathLst>
            </a:custGeom>
            <a:noFill/>
            <a:ln w="38100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th-TH" sz="1800">
                <a:latin typeface="Times New Roman" pitchFamily="18" charset="0"/>
                <a:cs typeface="Cordia New" pitchFamily="34" charset="-34"/>
              </a:endParaRPr>
            </a:p>
          </p:txBody>
        </p:sp>
        <p:sp>
          <p:nvSpPr>
            <p:cNvPr id="35919" name="Freeform 32"/>
            <p:cNvSpPr>
              <a:spLocks/>
            </p:cNvSpPr>
            <p:nvPr/>
          </p:nvSpPr>
          <p:spPr bwMode="auto">
            <a:xfrm>
              <a:off x="2952" y="-272"/>
              <a:ext cx="750" cy="1916"/>
            </a:xfrm>
            <a:custGeom>
              <a:avLst/>
              <a:gdLst>
                <a:gd name="T0" fmla="*/ 0 w 750"/>
                <a:gd name="T1" fmla="*/ 1916 h 1916"/>
                <a:gd name="T2" fmla="*/ 87 w 750"/>
                <a:gd name="T3" fmla="*/ 1729 h 1916"/>
                <a:gd name="T4" fmla="*/ 750 w 750"/>
                <a:gd name="T5" fmla="*/ 461 h 1916"/>
                <a:gd name="T6" fmla="*/ 689 w 750"/>
                <a:gd name="T7" fmla="*/ 0 h 19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50"/>
                <a:gd name="T13" fmla="*/ 0 h 1916"/>
                <a:gd name="T14" fmla="*/ 750 w 750"/>
                <a:gd name="T15" fmla="*/ 1916 h 19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50" h="1916">
                  <a:moveTo>
                    <a:pt x="0" y="1916"/>
                  </a:moveTo>
                  <a:lnTo>
                    <a:pt x="87" y="1729"/>
                  </a:lnTo>
                  <a:lnTo>
                    <a:pt x="750" y="461"/>
                  </a:lnTo>
                  <a:lnTo>
                    <a:pt x="689" y="0"/>
                  </a:ln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th-TH" sz="1800">
                <a:latin typeface="Times New Roman" pitchFamily="18" charset="0"/>
                <a:cs typeface="Cordia New" pitchFamily="34" charset="-34"/>
              </a:endParaRPr>
            </a:p>
          </p:txBody>
        </p:sp>
        <p:grpSp>
          <p:nvGrpSpPr>
            <p:cNvPr id="6" name="Group 34"/>
            <p:cNvGrpSpPr>
              <a:grpSpLocks/>
            </p:cNvGrpSpPr>
            <p:nvPr/>
          </p:nvGrpSpPr>
          <p:grpSpPr bwMode="auto">
            <a:xfrm>
              <a:off x="1444" y="1626"/>
              <a:ext cx="1427" cy="1117"/>
              <a:chOff x="1444" y="1626"/>
              <a:chExt cx="1427" cy="1117"/>
            </a:xfrm>
          </p:grpSpPr>
          <p:sp>
            <p:nvSpPr>
              <p:cNvPr id="35924" name="Freeform 9"/>
              <p:cNvSpPr>
                <a:spLocks/>
              </p:cNvSpPr>
              <p:nvPr/>
            </p:nvSpPr>
            <p:spPr bwMode="auto">
              <a:xfrm>
                <a:off x="2196" y="1626"/>
                <a:ext cx="675" cy="882"/>
              </a:xfrm>
              <a:custGeom>
                <a:avLst/>
                <a:gdLst>
                  <a:gd name="T0" fmla="*/ 392 w 717"/>
                  <a:gd name="T1" fmla="*/ 0 h 936"/>
                  <a:gd name="T2" fmla="*/ 271 w 717"/>
                  <a:gd name="T3" fmla="*/ 8 h 936"/>
                  <a:gd name="T4" fmla="*/ 265 w 717"/>
                  <a:gd name="T5" fmla="*/ 41 h 936"/>
                  <a:gd name="T6" fmla="*/ 214 w 717"/>
                  <a:gd name="T7" fmla="*/ 115 h 936"/>
                  <a:gd name="T8" fmla="*/ 114 w 717"/>
                  <a:gd name="T9" fmla="*/ 174 h 936"/>
                  <a:gd name="T10" fmla="*/ 0 w 717"/>
                  <a:gd name="T11" fmla="*/ 322 h 936"/>
                  <a:gd name="T12" fmla="*/ 8 w 717"/>
                  <a:gd name="T13" fmla="*/ 477 h 936"/>
                  <a:gd name="T14" fmla="*/ 26 w 717"/>
                  <a:gd name="T15" fmla="*/ 515 h 936"/>
                  <a:gd name="T16" fmla="*/ 62 w 717"/>
                  <a:gd name="T17" fmla="*/ 515 h 936"/>
                  <a:gd name="T18" fmla="*/ 189 w 717"/>
                  <a:gd name="T19" fmla="*/ 401 h 936"/>
                  <a:gd name="T20" fmla="*/ 237 w 717"/>
                  <a:gd name="T21" fmla="*/ 408 h 936"/>
                  <a:gd name="T22" fmla="*/ 295 w 717"/>
                  <a:gd name="T23" fmla="*/ 457 h 9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17"/>
                  <a:gd name="T37" fmla="*/ 0 h 936"/>
                  <a:gd name="T38" fmla="*/ 717 w 717"/>
                  <a:gd name="T39" fmla="*/ 936 h 9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17" h="936">
                    <a:moveTo>
                      <a:pt x="717" y="0"/>
                    </a:moveTo>
                    <a:lnTo>
                      <a:pt x="495" y="12"/>
                    </a:lnTo>
                    <a:lnTo>
                      <a:pt x="486" y="75"/>
                    </a:lnTo>
                    <a:lnTo>
                      <a:pt x="390" y="207"/>
                    </a:lnTo>
                    <a:lnTo>
                      <a:pt x="210" y="315"/>
                    </a:lnTo>
                    <a:lnTo>
                      <a:pt x="0" y="585"/>
                    </a:lnTo>
                    <a:lnTo>
                      <a:pt x="15" y="864"/>
                    </a:lnTo>
                    <a:lnTo>
                      <a:pt x="48" y="936"/>
                    </a:lnTo>
                    <a:lnTo>
                      <a:pt x="114" y="933"/>
                    </a:lnTo>
                    <a:lnTo>
                      <a:pt x="345" y="726"/>
                    </a:lnTo>
                    <a:lnTo>
                      <a:pt x="435" y="741"/>
                    </a:lnTo>
                    <a:lnTo>
                      <a:pt x="540" y="828"/>
                    </a:lnTo>
                  </a:path>
                </a:pathLst>
              </a:custGeom>
              <a:noFill/>
              <a:ln w="38100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th-TH" sz="1800">
                  <a:latin typeface="Times New Roman" pitchFamily="18" charset="0"/>
                  <a:cs typeface="Cordia New" pitchFamily="34" charset="-34"/>
                </a:endParaRPr>
              </a:p>
            </p:txBody>
          </p:sp>
          <p:sp>
            <p:nvSpPr>
              <p:cNvPr id="35925" name="Freeform 17"/>
              <p:cNvSpPr>
                <a:spLocks/>
              </p:cNvSpPr>
              <p:nvPr/>
            </p:nvSpPr>
            <p:spPr bwMode="auto">
              <a:xfrm>
                <a:off x="1444" y="2499"/>
                <a:ext cx="804" cy="244"/>
              </a:xfrm>
              <a:custGeom>
                <a:avLst/>
                <a:gdLst>
                  <a:gd name="T0" fmla="*/ 0 w 1126"/>
                  <a:gd name="T1" fmla="*/ 11 h 342"/>
                  <a:gd name="T2" fmla="*/ 20 w 1126"/>
                  <a:gd name="T3" fmla="*/ 10 h 342"/>
                  <a:gd name="T4" fmla="*/ 28 w 1126"/>
                  <a:gd name="T5" fmla="*/ 8 h 342"/>
                  <a:gd name="T6" fmla="*/ 39 w 1126"/>
                  <a:gd name="T7" fmla="*/ 0 h 34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26"/>
                  <a:gd name="T13" fmla="*/ 0 h 342"/>
                  <a:gd name="T14" fmla="*/ 1126 w 1126"/>
                  <a:gd name="T15" fmla="*/ 342 h 34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26" h="342">
                    <a:moveTo>
                      <a:pt x="0" y="342"/>
                    </a:moveTo>
                    <a:lnTo>
                      <a:pt x="567" y="292"/>
                    </a:lnTo>
                    <a:lnTo>
                      <a:pt x="798" y="216"/>
                    </a:lnTo>
                    <a:lnTo>
                      <a:pt x="1126" y="0"/>
                    </a:lnTo>
                  </a:path>
                </a:pathLst>
              </a:custGeom>
              <a:noFill/>
              <a:ln w="38100" algn="ctr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th-TH" sz="1800">
                  <a:latin typeface="Times New Roman" pitchFamily="18" charset="0"/>
                  <a:cs typeface="Cordia New" pitchFamily="34" charset="-34"/>
                </a:endParaRPr>
              </a:p>
            </p:txBody>
          </p:sp>
        </p:grpSp>
        <p:sp>
          <p:nvSpPr>
            <p:cNvPr id="35921" name="Freeform 46"/>
            <p:cNvSpPr>
              <a:spLocks/>
            </p:cNvSpPr>
            <p:nvPr/>
          </p:nvSpPr>
          <p:spPr bwMode="auto">
            <a:xfrm>
              <a:off x="2777" y="1686"/>
              <a:ext cx="456" cy="588"/>
            </a:xfrm>
            <a:custGeom>
              <a:avLst/>
              <a:gdLst>
                <a:gd name="T0" fmla="*/ 189 w 456"/>
                <a:gd name="T1" fmla="*/ 0 h 588"/>
                <a:gd name="T2" fmla="*/ 0 w 456"/>
                <a:gd name="T3" fmla="*/ 495 h 588"/>
                <a:gd name="T4" fmla="*/ 456 w 456"/>
                <a:gd name="T5" fmla="*/ 588 h 588"/>
                <a:gd name="T6" fmla="*/ 0 60000 65536"/>
                <a:gd name="T7" fmla="*/ 0 60000 65536"/>
                <a:gd name="T8" fmla="*/ 0 60000 65536"/>
                <a:gd name="T9" fmla="*/ 0 w 456"/>
                <a:gd name="T10" fmla="*/ 0 h 588"/>
                <a:gd name="T11" fmla="*/ 456 w 456"/>
                <a:gd name="T12" fmla="*/ 588 h 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6" h="588">
                  <a:moveTo>
                    <a:pt x="189" y="0"/>
                  </a:moveTo>
                  <a:lnTo>
                    <a:pt x="0" y="495"/>
                  </a:lnTo>
                  <a:lnTo>
                    <a:pt x="456" y="588"/>
                  </a:lnTo>
                </a:path>
              </a:pathLst>
            </a:custGeom>
            <a:noFill/>
            <a:ln w="38100">
              <a:solidFill>
                <a:srgbClr val="FF3399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th-TH" sz="1800">
                <a:latin typeface="Times New Roman" pitchFamily="18" charset="0"/>
                <a:cs typeface="Cordia New" pitchFamily="34" charset="-34"/>
              </a:endParaRPr>
            </a:p>
          </p:txBody>
        </p:sp>
        <p:sp>
          <p:nvSpPr>
            <p:cNvPr id="35922" name="Rectangle 38"/>
            <p:cNvSpPr>
              <a:spLocks noChangeArrowheads="1"/>
            </p:cNvSpPr>
            <p:nvPr/>
          </p:nvSpPr>
          <p:spPr bwMode="auto">
            <a:xfrm rot="9730866">
              <a:off x="1689" y="2742"/>
              <a:ext cx="73" cy="44"/>
            </a:xfrm>
            <a:prstGeom prst="rect">
              <a:avLst/>
            </a:prstGeom>
            <a:solidFill>
              <a:srgbClr val="3333FF"/>
            </a:solidFill>
            <a:ln w="63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5923" name="Freeform 39"/>
            <p:cNvSpPr>
              <a:spLocks/>
            </p:cNvSpPr>
            <p:nvPr/>
          </p:nvSpPr>
          <p:spPr bwMode="auto">
            <a:xfrm>
              <a:off x="2700" y="1641"/>
              <a:ext cx="264" cy="771"/>
            </a:xfrm>
            <a:custGeom>
              <a:avLst/>
              <a:gdLst>
                <a:gd name="T0" fmla="*/ 0 w 264"/>
                <a:gd name="T1" fmla="*/ 771 h 771"/>
                <a:gd name="T2" fmla="*/ 18 w 264"/>
                <a:gd name="T3" fmla="*/ 615 h 771"/>
                <a:gd name="T4" fmla="*/ 264 w 264"/>
                <a:gd name="T5" fmla="*/ 0 h 771"/>
                <a:gd name="T6" fmla="*/ 0 60000 65536"/>
                <a:gd name="T7" fmla="*/ 0 60000 65536"/>
                <a:gd name="T8" fmla="*/ 0 60000 65536"/>
                <a:gd name="T9" fmla="*/ 0 w 264"/>
                <a:gd name="T10" fmla="*/ 0 h 771"/>
                <a:gd name="T11" fmla="*/ 264 w 264"/>
                <a:gd name="T12" fmla="*/ 771 h 77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4" h="771">
                  <a:moveTo>
                    <a:pt x="0" y="771"/>
                  </a:moveTo>
                  <a:lnTo>
                    <a:pt x="18" y="615"/>
                  </a:lnTo>
                  <a:lnTo>
                    <a:pt x="264" y="0"/>
                  </a:ln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35845" name="Freeform 40"/>
          <p:cNvSpPr>
            <a:spLocks/>
          </p:cNvSpPr>
          <p:nvPr/>
        </p:nvSpPr>
        <p:spPr bwMode="auto">
          <a:xfrm>
            <a:off x="5668963" y="290513"/>
            <a:ext cx="1058862" cy="742950"/>
          </a:xfrm>
          <a:custGeom>
            <a:avLst/>
            <a:gdLst>
              <a:gd name="T0" fmla="*/ 2147483647 w 627"/>
              <a:gd name="T1" fmla="*/ 0 h 468"/>
              <a:gd name="T2" fmla="*/ 2147483647 w 627"/>
              <a:gd name="T3" fmla="*/ 2147483647 h 468"/>
              <a:gd name="T4" fmla="*/ 2147483647 w 627"/>
              <a:gd name="T5" fmla="*/ 2147483647 h 468"/>
              <a:gd name="T6" fmla="*/ 0 w 627"/>
              <a:gd name="T7" fmla="*/ 2147483647 h 468"/>
              <a:gd name="T8" fmla="*/ 0 60000 65536"/>
              <a:gd name="T9" fmla="*/ 0 60000 65536"/>
              <a:gd name="T10" fmla="*/ 0 60000 65536"/>
              <a:gd name="T11" fmla="*/ 0 60000 65536"/>
              <a:gd name="T12" fmla="*/ 0 w 627"/>
              <a:gd name="T13" fmla="*/ 0 h 468"/>
              <a:gd name="T14" fmla="*/ 627 w 627"/>
              <a:gd name="T15" fmla="*/ 468 h 4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7" h="468">
                <a:moveTo>
                  <a:pt x="627" y="0"/>
                </a:moveTo>
                <a:lnTo>
                  <a:pt x="414" y="3"/>
                </a:lnTo>
                <a:lnTo>
                  <a:pt x="231" y="69"/>
                </a:lnTo>
                <a:lnTo>
                  <a:pt x="0" y="468"/>
                </a:lnTo>
              </a:path>
            </a:pathLst>
          </a:custGeom>
          <a:noFill/>
          <a:ln w="3810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35846" name="Freeform 41"/>
          <p:cNvSpPr>
            <a:spLocks/>
          </p:cNvSpPr>
          <p:nvPr/>
        </p:nvSpPr>
        <p:spPr bwMode="auto">
          <a:xfrm>
            <a:off x="323850" y="2667000"/>
            <a:ext cx="2139950" cy="157163"/>
          </a:xfrm>
          <a:custGeom>
            <a:avLst/>
            <a:gdLst>
              <a:gd name="T0" fmla="*/ 0 w 1268"/>
              <a:gd name="T1" fmla="*/ 0 h 99"/>
              <a:gd name="T2" fmla="*/ 2147483647 w 1268"/>
              <a:gd name="T3" fmla="*/ 2147483647 h 99"/>
              <a:gd name="T4" fmla="*/ 2147483647 w 1268"/>
              <a:gd name="T5" fmla="*/ 2147483647 h 99"/>
              <a:gd name="T6" fmla="*/ 2147483647 w 1268"/>
              <a:gd name="T7" fmla="*/ 2147483647 h 99"/>
              <a:gd name="T8" fmla="*/ 0 60000 65536"/>
              <a:gd name="T9" fmla="*/ 0 60000 65536"/>
              <a:gd name="T10" fmla="*/ 0 60000 65536"/>
              <a:gd name="T11" fmla="*/ 0 60000 65536"/>
              <a:gd name="T12" fmla="*/ 0 w 1268"/>
              <a:gd name="T13" fmla="*/ 0 h 99"/>
              <a:gd name="T14" fmla="*/ 1268 w 1268"/>
              <a:gd name="T15" fmla="*/ 99 h 9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68" h="99">
                <a:moveTo>
                  <a:pt x="0" y="0"/>
                </a:moveTo>
                <a:lnTo>
                  <a:pt x="965" y="26"/>
                </a:lnTo>
                <a:lnTo>
                  <a:pt x="1196" y="36"/>
                </a:lnTo>
                <a:lnTo>
                  <a:pt x="1268" y="99"/>
                </a:lnTo>
              </a:path>
            </a:pathLst>
          </a:custGeom>
          <a:noFill/>
          <a:ln w="38100">
            <a:solidFill>
              <a:srgbClr val="FF3399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35847" name="Freeform 42"/>
          <p:cNvSpPr>
            <a:spLocks/>
          </p:cNvSpPr>
          <p:nvPr/>
        </p:nvSpPr>
        <p:spPr bwMode="auto">
          <a:xfrm>
            <a:off x="1978025" y="3819525"/>
            <a:ext cx="2009775" cy="1657350"/>
          </a:xfrm>
          <a:custGeom>
            <a:avLst/>
            <a:gdLst>
              <a:gd name="T0" fmla="*/ 2147483647 w 1191"/>
              <a:gd name="T1" fmla="*/ 0 h 1044"/>
              <a:gd name="T2" fmla="*/ 2147483647 w 1191"/>
              <a:gd name="T3" fmla="*/ 2147483647 h 1044"/>
              <a:gd name="T4" fmla="*/ 2147483647 w 1191"/>
              <a:gd name="T5" fmla="*/ 2147483647 h 1044"/>
              <a:gd name="T6" fmla="*/ 2147483647 w 1191"/>
              <a:gd name="T7" fmla="*/ 2147483647 h 1044"/>
              <a:gd name="T8" fmla="*/ 2147483647 w 1191"/>
              <a:gd name="T9" fmla="*/ 2147483647 h 1044"/>
              <a:gd name="T10" fmla="*/ 0 w 1191"/>
              <a:gd name="T11" fmla="*/ 2147483647 h 10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91"/>
              <a:gd name="T19" fmla="*/ 0 h 1044"/>
              <a:gd name="T20" fmla="*/ 1191 w 1191"/>
              <a:gd name="T21" fmla="*/ 1044 h 10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91" h="1044">
                <a:moveTo>
                  <a:pt x="1191" y="0"/>
                </a:moveTo>
                <a:lnTo>
                  <a:pt x="1182" y="60"/>
                </a:lnTo>
                <a:lnTo>
                  <a:pt x="942" y="138"/>
                </a:lnTo>
                <a:lnTo>
                  <a:pt x="759" y="213"/>
                </a:lnTo>
                <a:lnTo>
                  <a:pt x="675" y="393"/>
                </a:lnTo>
                <a:lnTo>
                  <a:pt x="0" y="1044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35848" name="Freeform 43"/>
          <p:cNvSpPr>
            <a:spLocks/>
          </p:cNvSpPr>
          <p:nvPr/>
        </p:nvSpPr>
        <p:spPr bwMode="auto">
          <a:xfrm>
            <a:off x="3987800" y="3638550"/>
            <a:ext cx="223838" cy="28575"/>
          </a:xfrm>
          <a:custGeom>
            <a:avLst/>
            <a:gdLst>
              <a:gd name="T0" fmla="*/ 0 w 132"/>
              <a:gd name="T1" fmla="*/ 0 h 18"/>
              <a:gd name="T2" fmla="*/ 2147483647 w 132"/>
              <a:gd name="T3" fmla="*/ 2147483647 h 18"/>
              <a:gd name="T4" fmla="*/ 0 60000 65536"/>
              <a:gd name="T5" fmla="*/ 0 60000 65536"/>
              <a:gd name="T6" fmla="*/ 0 w 132"/>
              <a:gd name="T7" fmla="*/ 0 h 18"/>
              <a:gd name="T8" fmla="*/ 132 w 132"/>
              <a:gd name="T9" fmla="*/ 18 h 1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32" h="18">
                <a:moveTo>
                  <a:pt x="0" y="0"/>
                </a:moveTo>
                <a:lnTo>
                  <a:pt x="132" y="18"/>
                </a:lnTo>
              </a:path>
            </a:pathLst>
          </a:custGeom>
          <a:noFill/>
          <a:ln w="381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35849" name="Freeform 44"/>
          <p:cNvSpPr>
            <a:spLocks/>
          </p:cNvSpPr>
          <p:nvPr/>
        </p:nvSpPr>
        <p:spPr bwMode="auto">
          <a:xfrm>
            <a:off x="3692525" y="2600325"/>
            <a:ext cx="579438" cy="1085850"/>
          </a:xfrm>
          <a:custGeom>
            <a:avLst/>
            <a:gdLst>
              <a:gd name="T0" fmla="*/ 2147483647 w 343"/>
              <a:gd name="T1" fmla="*/ 0 h 684"/>
              <a:gd name="T2" fmla="*/ 2147483647 w 343"/>
              <a:gd name="T3" fmla="*/ 2147483647 h 684"/>
              <a:gd name="T4" fmla="*/ 2147483647 w 343"/>
              <a:gd name="T5" fmla="*/ 2147483647 h 684"/>
              <a:gd name="T6" fmla="*/ 2147483647 w 343"/>
              <a:gd name="T7" fmla="*/ 2147483647 h 684"/>
              <a:gd name="T8" fmla="*/ 2147483647 w 343"/>
              <a:gd name="T9" fmla="*/ 2147483647 h 684"/>
              <a:gd name="T10" fmla="*/ 0 w 343"/>
              <a:gd name="T11" fmla="*/ 2147483647 h 684"/>
              <a:gd name="T12" fmla="*/ 2147483647 w 343"/>
              <a:gd name="T13" fmla="*/ 2147483647 h 684"/>
              <a:gd name="T14" fmla="*/ 2147483647 w 343"/>
              <a:gd name="T15" fmla="*/ 2147483647 h 68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43"/>
              <a:gd name="T25" fmla="*/ 0 h 684"/>
              <a:gd name="T26" fmla="*/ 343 w 343"/>
              <a:gd name="T27" fmla="*/ 684 h 68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43" h="684">
                <a:moveTo>
                  <a:pt x="343" y="0"/>
                </a:moveTo>
                <a:lnTo>
                  <a:pt x="325" y="63"/>
                </a:lnTo>
                <a:lnTo>
                  <a:pt x="226" y="100"/>
                </a:lnTo>
                <a:lnTo>
                  <a:pt x="129" y="230"/>
                </a:lnTo>
                <a:lnTo>
                  <a:pt x="64" y="392"/>
                </a:lnTo>
                <a:lnTo>
                  <a:pt x="0" y="457"/>
                </a:lnTo>
                <a:lnTo>
                  <a:pt x="64" y="554"/>
                </a:lnTo>
                <a:lnTo>
                  <a:pt x="32" y="684"/>
                </a:lnTo>
              </a:path>
            </a:pathLst>
          </a:custGeom>
          <a:noFill/>
          <a:ln w="38100">
            <a:solidFill>
              <a:srgbClr val="9900FF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35850" name="Freeform 45"/>
          <p:cNvSpPr>
            <a:spLocks/>
          </p:cNvSpPr>
          <p:nvPr/>
        </p:nvSpPr>
        <p:spPr bwMode="auto">
          <a:xfrm>
            <a:off x="3354388" y="3660775"/>
            <a:ext cx="715962" cy="1577975"/>
          </a:xfrm>
          <a:custGeom>
            <a:avLst/>
            <a:gdLst>
              <a:gd name="T0" fmla="*/ 2147483647 w 595"/>
              <a:gd name="T1" fmla="*/ 0 h 1392"/>
              <a:gd name="T2" fmla="*/ 0 w 595"/>
              <a:gd name="T3" fmla="*/ 2147483647 h 1392"/>
              <a:gd name="T4" fmla="*/ 2147483647 w 595"/>
              <a:gd name="T5" fmla="*/ 2147483647 h 1392"/>
              <a:gd name="T6" fmla="*/ 2147483647 w 595"/>
              <a:gd name="T7" fmla="*/ 2147483647 h 1392"/>
              <a:gd name="T8" fmla="*/ 2147483647 w 595"/>
              <a:gd name="T9" fmla="*/ 2147483647 h 13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5"/>
              <a:gd name="T16" fmla="*/ 0 h 1392"/>
              <a:gd name="T17" fmla="*/ 595 w 595"/>
              <a:gd name="T18" fmla="*/ 1392 h 139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5" h="1392">
                <a:moveTo>
                  <a:pt x="333" y="0"/>
                </a:moveTo>
                <a:lnTo>
                  <a:pt x="0" y="884"/>
                </a:lnTo>
                <a:lnTo>
                  <a:pt x="13" y="932"/>
                </a:lnTo>
                <a:lnTo>
                  <a:pt x="520" y="1259"/>
                </a:lnTo>
                <a:lnTo>
                  <a:pt x="595" y="1392"/>
                </a:lnTo>
              </a:path>
            </a:pathLst>
          </a:custGeom>
          <a:noFill/>
          <a:ln w="38100">
            <a:solidFill>
              <a:srgbClr val="9900FF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grpSp>
        <p:nvGrpSpPr>
          <p:cNvPr id="7" name="Group 46"/>
          <p:cNvGrpSpPr>
            <a:grpSpLocks/>
          </p:cNvGrpSpPr>
          <p:nvPr/>
        </p:nvGrpSpPr>
        <p:grpSpPr bwMode="auto">
          <a:xfrm>
            <a:off x="3775075" y="762000"/>
            <a:ext cx="4314825" cy="1700213"/>
            <a:chOff x="2577" y="480"/>
            <a:chExt cx="2556" cy="1071"/>
          </a:xfrm>
        </p:grpSpPr>
        <p:sp>
          <p:nvSpPr>
            <p:cNvPr id="35897" name="Freeform 47"/>
            <p:cNvSpPr>
              <a:spLocks/>
            </p:cNvSpPr>
            <p:nvPr/>
          </p:nvSpPr>
          <p:spPr bwMode="auto">
            <a:xfrm>
              <a:off x="2577" y="480"/>
              <a:ext cx="1059" cy="387"/>
            </a:xfrm>
            <a:custGeom>
              <a:avLst/>
              <a:gdLst>
                <a:gd name="T0" fmla="*/ 0 w 1059"/>
                <a:gd name="T1" fmla="*/ 24 h 387"/>
                <a:gd name="T2" fmla="*/ 30 w 1059"/>
                <a:gd name="T3" fmla="*/ 0 h 387"/>
                <a:gd name="T4" fmla="*/ 130 w 1059"/>
                <a:gd name="T5" fmla="*/ 4 h 387"/>
                <a:gd name="T6" fmla="*/ 357 w 1059"/>
                <a:gd name="T7" fmla="*/ 68 h 387"/>
                <a:gd name="T8" fmla="*/ 409 w 1059"/>
                <a:gd name="T9" fmla="*/ 81 h 387"/>
                <a:gd name="T10" fmla="*/ 769 w 1059"/>
                <a:gd name="T11" fmla="*/ 219 h 387"/>
                <a:gd name="T12" fmla="*/ 1012 w 1059"/>
                <a:gd name="T13" fmla="*/ 354 h 387"/>
                <a:gd name="T14" fmla="*/ 1059 w 1059"/>
                <a:gd name="T15" fmla="*/ 387 h 38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59"/>
                <a:gd name="T25" fmla="*/ 0 h 387"/>
                <a:gd name="T26" fmla="*/ 1059 w 1059"/>
                <a:gd name="T27" fmla="*/ 387 h 38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59" h="387">
                  <a:moveTo>
                    <a:pt x="0" y="24"/>
                  </a:moveTo>
                  <a:lnTo>
                    <a:pt x="30" y="0"/>
                  </a:lnTo>
                  <a:lnTo>
                    <a:pt x="130" y="4"/>
                  </a:lnTo>
                  <a:lnTo>
                    <a:pt x="357" y="68"/>
                  </a:lnTo>
                  <a:lnTo>
                    <a:pt x="409" y="81"/>
                  </a:lnTo>
                  <a:lnTo>
                    <a:pt x="769" y="219"/>
                  </a:lnTo>
                  <a:lnTo>
                    <a:pt x="1012" y="354"/>
                  </a:lnTo>
                  <a:lnTo>
                    <a:pt x="1059" y="387"/>
                  </a:lnTo>
                </a:path>
              </a:pathLst>
            </a:custGeom>
            <a:noFill/>
            <a:ln w="38100">
              <a:solidFill>
                <a:srgbClr val="FF66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5898" name="Freeform 48"/>
            <p:cNvSpPr>
              <a:spLocks/>
            </p:cNvSpPr>
            <p:nvPr/>
          </p:nvSpPr>
          <p:spPr bwMode="auto">
            <a:xfrm>
              <a:off x="3624" y="864"/>
              <a:ext cx="900" cy="576"/>
            </a:xfrm>
            <a:custGeom>
              <a:avLst/>
              <a:gdLst>
                <a:gd name="T0" fmla="*/ 0 w 900"/>
                <a:gd name="T1" fmla="*/ 0 h 576"/>
                <a:gd name="T2" fmla="*/ 705 w 900"/>
                <a:gd name="T3" fmla="*/ 396 h 576"/>
                <a:gd name="T4" fmla="*/ 834 w 900"/>
                <a:gd name="T5" fmla="*/ 507 h 576"/>
                <a:gd name="T6" fmla="*/ 900 w 900"/>
                <a:gd name="T7" fmla="*/ 576 h 5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0"/>
                <a:gd name="T13" fmla="*/ 0 h 576"/>
                <a:gd name="T14" fmla="*/ 900 w 900"/>
                <a:gd name="T15" fmla="*/ 576 h 5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0" h="576">
                  <a:moveTo>
                    <a:pt x="0" y="0"/>
                  </a:moveTo>
                  <a:lnTo>
                    <a:pt x="705" y="396"/>
                  </a:lnTo>
                  <a:lnTo>
                    <a:pt x="834" y="507"/>
                  </a:lnTo>
                  <a:lnTo>
                    <a:pt x="900" y="576"/>
                  </a:lnTo>
                </a:path>
              </a:pathLst>
            </a:custGeom>
            <a:noFill/>
            <a:ln w="38100">
              <a:solidFill>
                <a:srgbClr val="FF66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5899" name="Freeform 49"/>
            <p:cNvSpPr>
              <a:spLocks/>
            </p:cNvSpPr>
            <p:nvPr/>
          </p:nvSpPr>
          <p:spPr bwMode="auto">
            <a:xfrm>
              <a:off x="4515" y="1428"/>
              <a:ext cx="618" cy="123"/>
            </a:xfrm>
            <a:custGeom>
              <a:avLst/>
              <a:gdLst>
                <a:gd name="T0" fmla="*/ 0 w 618"/>
                <a:gd name="T1" fmla="*/ 0 h 123"/>
                <a:gd name="T2" fmla="*/ 114 w 618"/>
                <a:gd name="T3" fmla="*/ 111 h 123"/>
                <a:gd name="T4" fmla="*/ 555 w 618"/>
                <a:gd name="T5" fmla="*/ 123 h 123"/>
                <a:gd name="T6" fmla="*/ 618 w 618"/>
                <a:gd name="T7" fmla="*/ 90 h 1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8"/>
                <a:gd name="T13" fmla="*/ 0 h 123"/>
                <a:gd name="T14" fmla="*/ 618 w 618"/>
                <a:gd name="T15" fmla="*/ 123 h 1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8" h="123">
                  <a:moveTo>
                    <a:pt x="0" y="0"/>
                  </a:moveTo>
                  <a:lnTo>
                    <a:pt x="114" y="111"/>
                  </a:lnTo>
                  <a:lnTo>
                    <a:pt x="555" y="123"/>
                  </a:lnTo>
                  <a:lnTo>
                    <a:pt x="618" y="90"/>
                  </a:lnTo>
                </a:path>
              </a:pathLst>
            </a:custGeom>
            <a:noFill/>
            <a:ln w="38100">
              <a:solidFill>
                <a:srgbClr val="FF66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35852" name="Rectangle 50"/>
          <p:cNvSpPr>
            <a:spLocks noChangeArrowheads="1"/>
          </p:cNvSpPr>
          <p:nvPr/>
        </p:nvSpPr>
        <p:spPr bwMode="auto">
          <a:xfrm rot="3651606">
            <a:off x="8081963" y="2517775"/>
            <a:ext cx="107950" cy="57150"/>
          </a:xfrm>
          <a:prstGeom prst="rect">
            <a:avLst/>
          </a:prstGeom>
          <a:solidFill>
            <a:srgbClr val="FF00FF"/>
          </a:solidFill>
          <a:ln w="63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5853" name="Freeform 51"/>
          <p:cNvSpPr>
            <a:spLocks/>
          </p:cNvSpPr>
          <p:nvPr/>
        </p:nvSpPr>
        <p:spPr bwMode="auto">
          <a:xfrm>
            <a:off x="4124325" y="3462338"/>
            <a:ext cx="2314575" cy="376237"/>
          </a:xfrm>
          <a:custGeom>
            <a:avLst/>
            <a:gdLst>
              <a:gd name="T0" fmla="*/ 0 w 1371"/>
              <a:gd name="T1" fmla="*/ 0 h 237"/>
              <a:gd name="T2" fmla="*/ 2147483647 w 1371"/>
              <a:gd name="T3" fmla="*/ 2147483647 h 237"/>
              <a:gd name="T4" fmla="*/ 2147483647 w 1371"/>
              <a:gd name="T5" fmla="*/ 2147483647 h 237"/>
              <a:gd name="T6" fmla="*/ 0 60000 65536"/>
              <a:gd name="T7" fmla="*/ 0 60000 65536"/>
              <a:gd name="T8" fmla="*/ 0 60000 65536"/>
              <a:gd name="T9" fmla="*/ 0 w 1371"/>
              <a:gd name="T10" fmla="*/ 0 h 237"/>
              <a:gd name="T11" fmla="*/ 1371 w 1371"/>
              <a:gd name="T12" fmla="*/ 237 h 23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71" h="237">
                <a:moveTo>
                  <a:pt x="0" y="0"/>
                </a:moveTo>
                <a:lnTo>
                  <a:pt x="753" y="159"/>
                </a:lnTo>
                <a:lnTo>
                  <a:pt x="1371" y="237"/>
                </a:lnTo>
              </a:path>
            </a:pathLst>
          </a:custGeom>
          <a:noFill/>
          <a:ln w="38100">
            <a:solidFill>
              <a:srgbClr val="FF3399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35854" name="Freeform 52"/>
          <p:cNvSpPr>
            <a:spLocks/>
          </p:cNvSpPr>
          <p:nvPr/>
        </p:nvSpPr>
        <p:spPr bwMode="auto">
          <a:xfrm>
            <a:off x="2444750" y="2809875"/>
            <a:ext cx="1679575" cy="695325"/>
          </a:xfrm>
          <a:custGeom>
            <a:avLst/>
            <a:gdLst>
              <a:gd name="T0" fmla="*/ 0 w 996"/>
              <a:gd name="T1" fmla="*/ 0 h 438"/>
              <a:gd name="T2" fmla="*/ 2147483647 w 996"/>
              <a:gd name="T3" fmla="*/ 2147483647 h 438"/>
              <a:gd name="T4" fmla="*/ 2147483647 w 996"/>
              <a:gd name="T5" fmla="*/ 2147483647 h 438"/>
              <a:gd name="T6" fmla="*/ 2147483647 w 996"/>
              <a:gd name="T7" fmla="*/ 2147483647 h 438"/>
              <a:gd name="T8" fmla="*/ 2147483647 w 996"/>
              <a:gd name="T9" fmla="*/ 2147483647 h 4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96"/>
              <a:gd name="T16" fmla="*/ 0 h 438"/>
              <a:gd name="T17" fmla="*/ 996 w 996"/>
              <a:gd name="T18" fmla="*/ 438 h 4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96" h="438">
                <a:moveTo>
                  <a:pt x="0" y="0"/>
                </a:moveTo>
                <a:lnTo>
                  <a:pt x="510" y="402"/>
                </a:lnTo>
                <a:lnTo>
                  <a:pt x="648" y="411"/>
                </a:lnTo>
                <a:lnTo>
                  <a:pt x="792" y="438"/>
                </a:lnTo>
                <a:lnTo>
                  <a:pt x="996" y="411"/>
                </a:lnTo>
              </a:path>
            </a:pathLst>
          </a:custGeom>
          <a:noFill/>
          <a:ln w="38100">
            <a:solidFill>
              <a:srgbClr val="FF3399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35855" name="Freeform 53"/>
          <p:cNvSpPr>
            <a:spLocks/>
          </p:cNvSpPr>
          <p:nvPr/>
        </p:nvSpPr>
        <p:spPr bwMode="auto">
          <a:xfrm>
            <a:off x="3771900" y="781050"/>
            <a:ext cx="307975" cy="857250"/>
          </a:xfrm>
          <a:custGeom>
            <a:avLst/>
            <a:gdLst>
              <a:gd name="T0" fmla="*/ 2147483647 w 194"/>
              <a:gd name="T1" fmla="*/ 0 h 540"/>
              <a:gd name="T2" fmla="*/ 0 w 194"/>
              <a:gd name="T3" fmla="*/ 2147483647 h 540"/>
              <a:gd name="T4" fmla="*/ 2147483647 w 194"/>
              <a:gd name="T5" fmla="*/ 2147483647 h 540"/>
              <a:gd name="T6" fmla="*/ 2147483647 w 194"/>
              <a:gd name="T7" fmla="*/ 2147483647 h 540"/>
              <a:gd name="T8" fmla="*/ 0 60000 65536"/>
              <a:gd name="T9" fmla="*/ 0 60000 65536"/>
              <a:gd name="T10" fmla="*/ 0 60000 65536"/>
              <a:gd name="T11" fmla="*/ 0 60000 65536"/>
              <a:gd name="T12" fmla="*/ 0 w 194"/>
              <a:gd name="T13" fmla="*/ 0 h 540"/>
              <a:gd name="T14" fmla="*/ 194 w 194"/>
              <a:gd name="T15" fmla="*/ 540 h 5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4" h="540">
                <a:moveTo>
                  <a:pt x="4" y="0"/>
                </a:moveTo>
                <a:lnTo>
                  <a:pt x="0" y="4"/>
                </a:lnTo>
                <a:lnTo>
                  <a:pt x="76" y="186"/>
                </a:lnTo>
                <a:lnTo>
                  <a:pt x="194" y="540"/>
                </a:lnTo>
              </a:path>
            </a:pathLst>
          </a:custGeom>
          <a:noFill/>
          <a:ln w="38100">
            <a:solidFill>
              <a:srgbClr val="FF66CC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35856" name="Freeform 54"/>
          <p:cNvSpPr>
            <a:spLocks/>
          </p:cNvSpPr>
          <p:nvPr/>
        </p:nvSpPr>
        <p:spPr bwMode="auto">
          <a:xfrm>
            <a:off x="406400" y="4356100"/>
            <a:ext cx="1471613" cy="50800"/>
          </a:xfrm>
          <a:custGeom>
            <a:avLst/>
            <a:gdLst>
              <a:gd name="T0" fmla="*/ 0 w 872"/>
              <a:gd name="T1" fmla="*/ 2147483647 h 32"/>
              <a:gd name="T2" fmla="*/ 2147483647 w 872"/>
              <a:gd name="T3" fmla="*/ 2147483647 h 32"/>
              <a:gd name="T4" fmla="*/ 2147483647 w 872"/>
              <a:gd name="T5" fmla="*/ 0 h 32"/>
              <a:gd name="T6" fmla="*/ 0 60000 65536"/>
              <a:gd name="T7" fmla="*/ 0 60000 65536"/>
              <a:gd name="T8" fmla="*/ 0 60000 65536"/>
              <a:gd name="T9" fmla="*/ 0 w 872"/>
              <a:gd name="T10" fmla="*/ 0 h 32"/>
              <a:gd name="T11" fmla="*/ 872 w 872"/>
              <a:gd name="T12" fmla="*/ 32 h 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72" h="32">
                <a:moveTo>
                  <a:pt x="0" y="32"/>
                </a:moveTo>
                <a:lnTo>
                  <a:pt x="440" y="16"/>
                </a:lnTo>
                <a:lnTo>
                  <a:pt x="872" y="0"/>
                </a:lnTo>
              </a:path>
            </a:pathLst>
          </a:custGeom>
          <a:noFill/>
          <a:ln w="38100">
            <a:solidFill>
              <a:srgbClr val="333399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35857" name="Freeform 55"/>
          <p:cNvSpPr>
            <a:spLocks/>
          </p:cNvSpPr>
          <p:nvPr/>
        </p:nvSpPr>
        <p:spPr bwMode="auto">
          <a:xfrm>
            <a:off x="5119688" y="2609850"/>
            <a:ext cx="1319212" cy="1206500"/>
          </a:xfrm>
          <a:custGeom>
            <a:avLst/>
            <a:gdLst>
              <a:gd name="T0" fmla="*/ 0 w 1095"/>
              <a:gd name="T1" fmla="*/ 0 h 1065"/>
              <a:gd name="T2" fmla="*/ 2147483647 w 1095"/>
              <a:gd name="T3" fmla="*/ 2147483647 h 1065"/>
              <a:gd name="T4" fmla="*/ 2147483647 w 1095"/>
              <a:gd name="T5" fmla="*/ 2147483647 h 1065"/>
              <a:gd name="T6" fmla="*/ 2147483647 w 1095"/>
              <a:gd name="T7" fmla="*/ 2147483647 h 1065"/>
              <a:gd name="T8" fmla="*/ 2147483647 w 1095"/>
              <a:gd name="T9" fmla="*/ 2147483647 h 10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95"/>
              <a:gd name="T16" fmla="*/ 0 h 1065"/>
              <a:gd name="T17" fmla="*/ 1095 w 1095"/>
              <a:gd name="T18" fmla="*/ 1065 h 10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95" h="1065">
                <a:moveTo>
                  <a:pt x="0" y="0"/>
                </a:moveTo>
                <a:lnTo>
                  <a:pt x="522" y="291"/>
                </a:lnTo>
                <a:lnTo>
                  <a:pt x="1080" y="618"/>
                </a:lnTo>
                <a:lnTo>
                  <a:pt x="1095" y="789"/>
                </a:lnTo>
                <a:lnTo>
                  <a:pt x="1035" y="1065"/>
                </a:lnTo>
              </a:path>
            </a:pathLst>
          </a:custGeom>
          <a:noFill/>
          <a:ln w="38100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35858" name="Freeform 56"/>
          <p:cNvSpPr>
            <a:spLocks/>
          </p:cNvSpPr>
          <p:nvPr/>
        </p:nvSpPr>
        <p:spPr bwMode="auto">
          <a:xfrm>
            <a:off x="5478463" y="3743325"/>
            <a:ext cx="1019175" cy="2062163"/>
          </a:xfrm>
          <a:custGeom>
            <a:avLst/>
            <a:gdLst>
              <a:gd name="T0" fmla="*/ 2147483647 w 604"/>
              <a:gd name="T1" fmla="*/ 0 h 1299"/>
              <a:gd name="T2" fmla="*/ 2147483647 w 604"/>
              <a:gd name="T3" fmla="*/ 2147483647 h 1299"/>
              <a:gd name="T4" fmla="*/ 2147483647 w 604"/>
              <a:gd name="T5" fmla="*/ 2147483647 h 1299"/>
              <a:gd name="T6" fmla="*/ 2147483647 w 604"/>
              <a:gd name="T7" fmla="*/ 2147483647 h 1299"/>
              <a:gd name="T8" fmla="*/ 2147483647 w 604"/>
              <a:gd name="T9" fmla="*/ 2147483647 h 1299"/>
              <a:gd name="T10" fmla="*/ 2147483647 w 604"/>
              <a:gd name="T11" fmla="*/ 2147483647 h 1299"/>
              <a:gd name="T12" fmla="*/ 2147483647 w 604"/>
              <a:gd name="T13" fmla="*/ 2147483647 h 1299"/>
              <a:gd name="T14" fmla="*/ 2147483647 w 604"/>
              <a:gd name="T15" fmla="*/ 2147483647 h 1299"/>
              <a:gd name="T16" fmla="*/ 0 w 604"/>
              <a:gd name="T17" fmla="*/ 2147483647 h 129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04"/>
              <a:gd name="T28" fmla="*/ 0 h 1299"/>
              <a:gd name="T29" fmla="*/ 604 w 604"/>
              <a:gd name="T30" fmla="*/ 1299 h 129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04" h="1299">
                <a:moveTo>
                  <a:pt x="536" y="0"/>
                </a:moveTo>
                <a:lnTo>
                  <a:pt x="519" y="74"/>
                </a:lnTo>
                <a:lnTo>
                  <a:pt x="554" y="364"/>
                </a:lnTo>
                <a:lnTo>
                  <a:pt x="604" y="545"/>
                </a:lnTo>
                <a:lnTo>
                  <a:pt x="531" y="993"/>
                </a:lnTo>
                <a:lnTo>
                  <a:pt x="356" y="1299"/>
                </a:lnTo>
                <a:lnTo>
                  <a:pt x="135" y="1173"/>
                </a:lnTo>
                <a:lnTo>
                  <a:pt x="56" y="1119"/>
                </a:lnTo>
                <a:lnTo>
                  <a:pt x="0" y="1110"/>
                </a:lnTo>
              </a:path>
            </a:pathLst>
          </a:custGeom>
          <a:noFill/>
          <a:ln w="38100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35859" name="Freeform 57"/>
          <p:cNvSpPr>
            <a:spLocks/>
          </p:cNvSpPr>
          <p:nvPr/>
        </p:nvSpPr>
        <p:spPr bwMode="auto">
          <a:xfrm>
            <a:off x="409575" y="5456238"/>
            <a:ext cx="1577975" cy="1368425"/>
          </a:xfrm>
          <a:custGeom>
            <a:avLst/>
            <a:gdLst>
              <a:gd name="T0" fmla="*/ 2147483647 w 935"/>
              <a:gd name="T1" fmla="*/ 0 h 862"/>
              <a:gd name="T2" fmla="*/ 2147483647 w 935"/>
              <a:gd name="T3" fmla="*/ 2147483647 h 862"/>
              <a:gd name="T4" fmla="*/ 0 w 935"/>
              <a:gd name="T5" fmla="*/ 2147483647 h 862"/>
              <a:gd name="T6" fmla="*/ 0 60000 65536"/>
              <a:gd name="T7" fmla="*/ 0 60000 65536"/>
              <a:gd name="T8" fmla="*/ 0 60000 65536"/>
              <a:gd name="T9" fmla="*/ 0 w 935"/>
              <a:gd name="T10" fmla="*/ 0 h 862"/>
              <a:gd name="T11" fmla="*/ 935 w 935"/>
              <a:gd name="T12" fmla="*/ 862 h 8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35" h="862">
                <a:moveTo>
                  <a:pt x="935" y="0"/>
                </a:moveTo>
                <a:lnTo>
                  <a:pt x="407" y="502"/>
                </a:lnTo>
                <a:lnTo>
                  <a:pt x="0" y="862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35862" name="Freeform 60"/>
          <p:cNvSpPr>
            <a:spLocks/>
          </p:cNvSpPr>
          <p:nvPr/>
        </p:nvSpPr>
        <p:spPr bwMode="auto">
          <a:xfrm>
            <a:off x="6700838" y="261938"/>
            <a:ext cx="955675" cy="26987"/>
          </a:xfrm>
          <a:custGeom>
            <a:avLst/>
            <a:gdLst>
              <a:gd name="T0" fmla="*/ 0 w 566"/>
              <a:gd name="T1" fmla="*/ 2147483647 h 17"/>
              <a:gd name="T2" fmla="*/ 2147483647 w 566"/>
              <a:gd name="T3" fmla="*/ 0 h 17"/>
              <a:gd name="T4" fmla="*/ 0 60000 65536"/>
              <a:gd name="T5" fmla="*/ 0 60000 65536"/>
              <a:gd name="T6" fmla="*/ 0 w 566"/>
              <a:gd name="T7" fmla="*/ 0 h 17"/>
              <a:gd name="T8" fmla="*/ 566 w 566"/>
              <a:gd name="T9" fmla="*/ 17 h 1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6" h="17">
                <a:moveTo>
                  <a:pt x="0" y="17"/>
                </a:moveTo>
                <a:lnTo>
                  <a:pt x="566" y="0"/>
                </a:lnTo>
              </a:path>
            </a:pathLst>
          </a:custGeom>
          <a:noFill/>
          <a:ln w="3810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38973" name="Text Box 61"/>
          <p:cNvSpPr txBox="1">
            <a:spLocks noChangeArrowheads="1"/>
          </p:cNvSpPr>
          <p:nvPr/>
        </p:nvSpPr>
        <p:spPr bwMode="auto">
          <a:xfrm>
            <a:off x="6891338" y="361950"/>
            <a:ext cx="2252662" cy="376238"/>
          </a:xfrm>
          <a:prstGeom prst="rect">
            <a:avLst/>
          </a:prstGeom>
          <a:solidFill>
            <a:srgbClr val="0066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Lamlukka</a:t>
            </a:r>
            <a:r>
              <a:rPr lang="th-TH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-</a:t>
            </a: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Bangpoo</a:t>
            </a:r>
            <a:r>
              <a:rPr lang="th-TH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 (66.5 </a:t>
            </a: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km</a:t>
            </a:r>
            <a:r>
              <a:rPr lang="th-TH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.)</a:t>
            </a:r>
          </a:p>
        </p:txBody>
      </p:sp>
      <p:sp>
        <p:nvSpPr>
          <p:cNvPr id="38974" name="Text Box 62"/>
          <p:cNvSpPr txBox="1">
            <a:spLocks noChangeArrowheads="1"/>
          </p:cNvSpPr>
          <p:nvPr/>
        </p:nvSpPr>
        <p:spPr bwMode="auto">
          <a:xfrm>
            <a:off x="250825" y="5445125"/>
            <a:ext cx="2233613" cy="376238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Rungsit-Mahachai</a:t>
            </a:r>
            <a:r>
              <a:rPr lang="th-TH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 (80.8 </a:t>
            </a: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km</a:t>
            </a:r>
            <a:r>
              <a:rPr lang="th-TH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.)</a:t>
            </a:r>
          </a:p>
        </p:txBody>
      </p:sp>
      <p:sp>
        <p:nvSpPr>
          <p:cNvPr id="38975" name="Text Box 63"/>
          <p:cNvSpPr txBox="1">
            <a:spLocks noChangeArrowheads="1"/>
          </p:cNvSpPr>
          <p:nvPr/>
        </p:nvSpPr>
        <p:spPr bwMode="auto">
          <a:xfrm>
            <a:off x="539750" y="2205038"/>
            <a:ext cx="2016125" cy="376237"/>
          </a:xfrm>
          <a:prstGeom prst="rect">
            <a:avLst/>
          </a:prstGeom>
          <a:solidFill>
            <a:srgbClr val="FF3399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Salaya-Huamark</a:t>
            </a:r>
            <a:r>
              <a:rPr lang="th-TH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 (58.5 </a:t>
            </a: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km</a:t>
            </a:r>
            <a:r>
              <a:rPr lang="th-TH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.)</a:t>
            </a:r>
          </a:p>
        </p:txBody>
      </p:sp>
      <p:sp>
        <p:nvSpPr>
          <p:cNvPr id="38976" name="Text Box 64"/>
          <p:cNvSpPr txBox="1">
            <a:spLocks noChangeArrowheads="1"/>
          </p:cNvSpPr>
          <p:nvPr/>
        </p:nvSpPr>
        <p:spPr bwMode="auto">
          <a:xfrm>
            <a:off x="395288" y="4292600"/>
            <a:ext cx="2016125" cy="376238"/>
          </a:xfrm>
          <a:prstGeom prst="rect">
            <a:avLst/>
          </a:prstGeom>
          <a:solidFill>
            <a:srgbClr val="00FF00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800" b="1">
                <a:effectLst>
                  <a:outerShdw blurRad="38100" dist="38100" dir="2700000" algn="tl">
                    <a:srgbClr val="FFFFFF"/>
                  </a:outerShdw>
                </a:effectLst>
                <a:latin typeface="Angsana New" pitchFamily="18" charset="-34"/>
              </a:rPr>
              <a:t>Yodsae-Bangwa </a:t>
            </a:r>
            <a:r>
              <a:rPr lang="th-TH" sz="1800" b="1">
                <a:effectLst>
                  <a:outerShdw blurRad="38100" dist="38100" dir="2700000" algn="tl">
                    <a:srgbClr val="FFFFFF"/>
                  </a:outerShdw>
                </a:effectLst>
                <a:latin typeface="Angsana New" pitchFamily="18" charset="-34"/>
              </a:rPr>
              <a:t>(</a:t>
            </a:r>
            <a:r>
              <a:rPr lang="en-US" sz="1800" b="1">
                <a:effectLst>
                  <a:outerShdw blurRad="38100" dist="38100" dir="2700000" algn="tl">
                    <a:srgbClr val="FFFFFF"/>
                  </a:outerShdw>
                </a:effectLst>
                <a:latin typeface="Angsana New" pitchFamily="18" charset="-34"/>
              </a:rPr>
              <a:t>1</a:t>
            </a:r>
            <a:r>
              <a:rPr lang="th-TH" sz="1800" b="1">
                <a:effectLst>
                  <a:outerShdw blurRad="38100" dist="38100" dir="2700000" algn="tl">
                    <a:srgbClr val="FFFFFF"/>
                  </a:outerShdw>
                </a:effectLst>
                <a:latin typeface="Angsana New" pitchFamily="18" charset="-34"/>
              </a:rPr>
              <a:t>5.5 </a:t>
            </a:r>
            <a:r>
              <a:rPr lang="en-US" sz="1800" b="1">
                <a:effectLst>
                  <a:outerShdw blurRad="38100" dist="38100" dir="2700000" algn="tl">
                    <a:srgbClr val="FFFFFF"/>
                  </a:outerShdw>
                </a:effectLst>
                <a:latin typeface="Angsana New" pitchFamily="18" charset="-34"/>
              </a:rPr>
              <a:t>km</a:t>
            </a:r>
            <a:r>
              <a:rPr lang="th-TH" sz="1800" b="1">
                <a:effectLst>
                  <a:outerShdw blurRad="38100" dist="38100" dir="2700000" algn="tl">
                    <a:srgbClr val="FFFFFF"/>
                  </a:outerShdw>
                </a:effectLst>
                <a:latin typeface="Angsana New" pitchFamily="18" charset="-34"/>
              </a:rPr>
              <a:t>.)</a:t>
            </a:r>
          </a:p>
        </p:txBody>
      </p:sp>
      <p:sp>
        <p:nvSpPr>
          <p:cNvPr id="38977" name="Text Box 65"/>
          <p:cNvSpPr txBox="1">
            <a:spLocks noChangeArrowheads="1"/>
          </p:cNvSpPr>
          <p:nvPr/>
        </p:nvSpPr>
        <p:spPr bwMode="auto">
          <a:xfrm>
            <a:off x="2843213" y="5634038"/>
            <a:ext cx="2382837" cy="376237"/>
          </a:xfrm>
          <a:prstGeom prst="rect">
            <a:avLst/>
          </a:prstGeom>
          <a:solidFill>
            <a:srgbClr val="9933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Bangyai</a:t>
            </a:r>
            <a:r>
              <a:rPr lang="th-TH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-</a:t>
            </a: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Rajburana</a:t>
            </a:r>
            <a:r>
              <a:rPr lang="th-TH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 (42</a:t>
            </a: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.8</a:t>
            </a:r>
            <a:r>
              <a:rPr lang="th-TH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 </a:t>
            </a: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km</a:t>
            </a:r>
            <a:r>
              <a:rPr lang="th-TH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.)</a:t>
            </a:r>
          </a:p>
        </p:txBody>
      </p:sp>
      <p:sp>
        <p:nvSpPr>
          <p:cNvPr id="38978" name="Text Box 66"/>
          <p:cNvSpPr txBox="1">
            <a:spLocks noChangeArrowheads="1"/>
          </p:cNvSpPr>
          <p:nvPr/>
        </p:nvSpPr>
        <p:spPr bwMode="auto">
          <a:xfrm>
            <a:off x="7019925" y="1989138"/>
            <a:ext cx="1944688" cy="376237"/>
          </a:xfrm>
          <a:prstGeom prst="rect">
            <a:avLst/>
          </a:prstGeom>
          <a:solidFill>
            <a:srgbClr val="FF00FF">
              <a:alpha val="85097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Kaerai</a:t>
            </a:r>
            <a:r>
              <a:rPr lang="th-TH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-</a:t>
            </a: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Minburi</a:t>
            </a:r>
            <a:r>
              <a:rPr lang="th-TH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 (36 </a:t>
            </a: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km</a:t>
            </a:r>
            <a:r>
              <a:rPr lang="th-TH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.)</a:t>
            </a:r>
          </a:p>
        </p:txBody>
      </p:sp>
      <p:sp>
        <p:nvSpPr>
          <p:cNvPr id="35869" name="Oval 67"/>
          <p:cNvSpPr>
            <a:spLocks noChangeArrowheads="1"/>
          </p:cNvSpPr>
          <p:nvPr/>
        </p:nvSpPr>
        <p:spPr bwMode="auto">
          <a:xfrm>
            <a:off x="6443663" y="404813"/>
            <a:ext cx="460375" cy="333375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5870" name="Oval 68"/>
          <p:cNvSpPr>
            <a:spLocks noChangeArrowheads="1"/>
          </p:cNvSpPr>
          <p:nvPr/>
        </p:nvSpPr>
        <p:spPr bwMode="auto">
          <a:xfrm>
            <a:off x="7451725" y="1700213"/>
            <a:ext cx="458788" cy="333375"/>
          </a:xfrm>
          <a:prstGeom prst="ellipse">
            <a:avLst/>
          </a:prstGeom>
          <a:solidFill>
            <a:srgbClr val="FF00FF">
              <a:alpha val="85881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35871" name="Oval 69"/>
          <p:cNvSpPr>
            <a:spLocks noChangeArrowheads="1"/>
          </p:cNvSpPr>
          <p:nvPr/>
        </p:nvSpPr>
        <p:spPr bwMode="auto">
          <a:xfrm>
            <a:off x="1403350" y="1916113"/>
            <a:ext cx="458788" cy="333375"/>
          </a:xfrm>
          <a:prstGeom prst="ellipse">
            <a:avLst/>
          </a:prstGeom>
          <a:solidFill>
            <a:srgbClr val="FF33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5872" name="Oval 70"/>
          <p:cNvSpPr>
            <a:spLocks noChangeArrowheads="1"/>
          </p:cNvSpPr>
          <p:nvPr/>
        </p:nvSpPr>
        <p:spPr bwMode="auto">
          <a:xfrm>
            <a:off x="1331913" y="5157788"/>
            <a:ext cx="460375" cy="33337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5873" name="Oval 71"/>
          <p:cNvSpPr>
            <a:spLocks noChangeArrowheads="1"/>
          </p:cNvSpPr>
          <p:nvPr/>
        </p:nvSpPr>
        <p:spPr bwMode="auto">
          <a:xfrm>
            <a:off x="2425700" y="4337050"/>
            <a:ext cx="458788" cy="333375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/>
              <a:t>5</a:t>
            </a:r>
          </a:p>
        </p:txBody>
      </p:sp>
      <p:sp>
        <p:nvSpPr>
          <p:cNvPr id="35874" name="Oval 72"/>
          <p:cNvSpPr>
            <a:spLocks noChangeArrowheads="1"/>
          </p:cNvSpPr>
          <p:nvPr/>
        </p:nvSpPr>
        <p:spPr bwMode="auto">
          <a:xfrm>
            <a:off x="3779838" y="5300663"/>
            <a:ext cx="458787" cy="333375"/>
          </a:xfrm>
          <a:prstGeom prst="ellipse">
            <a:avLst/>
          </a:prstGeom>
          <a:solidFill>
            <a:srgbClr val="9933FF">
              <a:alpha val="94901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38985" name="Text Box 73"/>
          <p:cNvSpPr txBox="1">
            <a:spLocks noChangeArrowheads="1"/>
          </p:cNvSpPr>
          <p:nvPr/>
        </p:nvSpPr>
        <p:spPr bwMode="auto">
          <a:xfrm>
            <a:off x="0" y="3602038"/>
            <a:ext cx="3203575" cy="376237"/>
          </a:xfrm>
          <a:prstGeom prst="rect">
            <a:avLst/>
          </a:prstGeom>
          <a:solidFill>
            <a:srgbClr val="0000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Bangsue</a:t>
            </a:r>
            <a:r>
              <a:rPr lang="th-TH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-</a:t>
            </a: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Thapra-Phuthamonthon 4</a:t>
            </a:r>
            <a:r>
              <a:rPr lang="th-TH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 (55 </a:t>
            </a: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km</a:t>
            </a:r>
            <a:r>
              <a:rPr lang="th-TH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.)</a:t>
            </a:r>
          </a:p>
        </p:txBody>
      </p:sp>
      <p:sp>
        <p:nvSpPr>
          <p:cNvPr id="35876" name="Oval 74"/>
          <p:cNvSpPr>
            <a:spLocks noChangeArrowheads="1"/>
          </p:cNvSpPr>
          <p:nvPr/>
        </p:nvSpPr>
        <p:spPr bwMode="auto">
          <a:xfrm>
            <a:off x="1187450" y="3357563"/>
            <a:ext cx="458788" cy="333375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877" name="Text Box 75"/>
          <p:cNvSpPr txBox="1">
            <a:spLocks noChangeArrowheads="1"/>
          </p:cNvSpPr>
          <p:nvPr/>
        </p:nvSpPr>
        <p:spPr bwMode="auto">
          <a:xfrm>
            <a:off x="5148263" y="2478088"/>
            <a:ext cx="2219325" cy="376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Angsana New" pitchFamily="18" charset="-34"/>
              </a:rPr>
              <a:t>Ladprao</a:t>
            </a:r>
            <a:r>
              <a:rPr lang="th-TH" sz="1800" b="1">
                <a:latin typeface="Angsana New" pitchFamily="18" charset="-34"/>
              </a:rPr>
              <a:t>-</a:t>
            </a:r>
            <a:r>
              <a:rPr lang="en-US" sz="1800" b="1">
                <a:latin typeface="Angsana New" pitchFamily="18" charset="-34"/>
              </a:rPr>
              <a:t>Samrong</a:t>
            </a:r>
            <a:r>
              <a:rPr lang="th-TH" sz="1800" b="1">
                <a:latin typeface="Angsana New" pitchFamily="18" charset="-34"/>
              </a:rPr>
              <a:t> (</a:t>
            </a:r>
            <a:r>
              <a:rPr lang="en-US" sz="1800" b="1">
                <a:latin typeface="Angsana New" pitchFamily="18" charset="-34"/>
              </a:rPr>
              <a:t>30.4</a:t>
            </a:r>
            <a:r>
              <a:rPr lang="th-TH" sz="1800" b="1">
                <a:latin typeface="Angsana New" pitchFamily="18" charset="-34"/>
              </a:rPr>
              <a:t> </a:t>
            </a:r>
            <a:r>
              <a:rPr lang="en-US" sz="1800" b="1">
                <a:latin typeface="Angsana New" pitchFamily="18" charset="-34"/>
              </a:rPr>
              <a:t>km</a:t>
            </a:r>
            <a:r>
              <a:rPr lang="th-TH" sz="1800" b="1">
                <a:latin typeface="Angsana New" pitchFamily="18" charset="-34"/>
              </a:rPr>
              <a:t>.)</a:t>
            </a:r>
          </a:p>
        </p:txBody>
      </p:sp>
      <p:sp>
        <p:nvSpPr>
          <p:cNvPr id="35878" name="Oval 76"/>
          <p:cNvSpPr>
            <a:spLocks noChangeArrowheads="1"/>
          </p:cNvSpPr>
          <p:nvPr/>
        </p:nvSpPr>
        <p:spPr bwMode="auto">
          <a:xfrm>
            <a:off x="6040438" y="2176463"/>
            <a:ext cx="458787" cy="333375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/>
              <a:t>10</a:t>
            </a:r>
          </a:p>
        </p:txBody>
      </p:sp>
      <p:sp>
        <p:nvSpPr>
          <p:cNvPr id="35881" name="Freeform 79"/>
          <p:cNvSpPr>
            <a:spLocks/>
          </p:cNvSpPr>
          <p:nvPr/>
        </p:nvSpPr>
        <p:spPr bwMode="auto">
          <a:xfrm>
            <a:off x="4135438" y="2343150"/>
            <a:ext cx="455612" cy="1152525"/>
          </a:xfrm>
          <a:custGeom>
            <a:avLst/>
            <a:gdLst>
              <a:gd name="T0" fmla="*/ 2147483647 w 287"/>
              <a:gd name="T1" fmla="*/ 2147483647 h 726"/>
              <a:gd name="T2" fmla="*/ 2147483647 w 287"/>
              <a:gd name="T3" fmla="*/ 0 h 726"/>
              <a:gd name="T4" fmla="*/ 0 w 287"/>
              <a:gd name="T5" fmla="*/ 2147483647 h 726"/>
              <a:gd name="T6" fmla="*/ 2147483647 w 287"/>
              <a:gd name="T7" fmla="*/ 2147483647 h 726"/>
              <a:gd name="T8" fmla="*/ 0 60000 65536"/>
              <a:gd name="T9" fmla="*/ 0 60000 65536"/>
              <a:gd name="T10" fmla="*/ 0 60000 65536"/>
              <a:gd name="T11" fmla="*/ 0 60000 65536"/>
              <a:gd name="T12" fmla="*/ 0 w 287"/>
              <a:gd name="T13" fmla="*/ 0 h 726"/>
              <a:gd name="T14" fmla="*/ 287 w 287"/>
              <a:gd name="T15" fmla="*/ 726 h 7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7" h="726">
                <a:moveTo>
                  <a:pt x="287" y="6"/>
                </a:moveTo>
                <a:lnTo>
                  <a:pt x="282" y="0"/>
                </a:lnTo>
                <a:lnTo>
                  <a:pt x="0" y="696"/>
                </a:lnTo>
                <a:lnTo>
                  <a:pt x="138" y="726"/>
                </a:lnTo>
              </a:path>
            </a:pathLst>
          </a:custGeom>
          <a:noFill/>
          <a:ln w="57150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38992" name="Text Box 80"/>
          <p:cNvSpPr txBox="1">
            <a:spLocks noChangeArrowheads="1"/>
          </p:cNvSpPr>
          <p:nvPr/>
        </p:nvSpPr>
        <p:spPr bwMode="auto">
          <a:xfrm>
            <a:off x="6602413" y="4292600"/>
            <a:ext cx="2146300" cy="376238"/>
          </a:xfrm>
          <a:prstGeom prst="rect">
            <a:avLst/>
          </a:prstGeom>
          <a:solidFill>
            <a:srgbClr val="800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Airport Rail Link </a:t>
            </a:r>
            <a:r>
              <a:rPr lang="th-TH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(50.3 กม.)</a:t>
            </a:r>
          </a:p>
        </p:txBody>
      </p:sp>
      <p:sp>
        <p:nvSpPr>
          <p:cNvPr id="35883" name="Oval 81"/>
          <p:cNvSpPr>
            <a:spLocks noChangeArrowheads="1"/>
          </p:cNvSpPr>
          <p:nvPr/>
        </p:nvSpPr>
        <p:spPr bwMode="auto">
          <a:xfrm>
            <a:off x="7235825" y="4005263"/>
            <a:ext cx="503238" cy="333375"/>
          </a:xfrm>
          <a:prstGeom prst="ellipse">
            <a:avLst/>
          </a:prstGeom>
          <a:solidFill>
            <a:srgbClr val="8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8" name="Group 84"/>
          <p:cNvGrpSpPr>
            <a:grpSpLocks/>
          </p:cNvGrpSpPr>
          <p:nvPr/>
        </p:nvGrpSpPr>
        <p:grpSpPr bwMode="auto">
          <a:xfrm>
            <a:off x="2660650" y="2462213"/>
            <a:ext cx="5287963" cy="1147762"/>
            <a:chOff x="1676" y="1551"/>
            <a:chExt cx="3331" cy="723"/>
          </a:xfrm>
        </p:grpSpPr>
        <p:sp>
          <p:nvSpPr>
            <p:cNvPr id="35893" name="Freeform 85"/>
            <p:cNvSpPr>
              <a:spLocks/>
            </p:cNvSpPr>
            <p:nvPr/>
          </p:nvSpPr>
          <p:spPr bwMode="auto">
            <a:xfrm>
              <a:off x="4033" y="1551"/>
              <a:ext cx="974" cy="572"/>
            </a:xfrm>
            <a:custGeom>
              <a:avLst/>
              <a:gdLst>
                <a:gd name="T0" fmla="*/ 0 w 1363"/>
                <a:gd name="T1" fmla="*/ 39 h 801"/>
                <a:gd name="T2" fmla="*/ 56 w 1363"/>
                <a:gd name="T3" fmla="*/ 7 h 801"/>
                <a:gd name="T4" fmla="*/ 59 w 1363"/>
                <a:gd name="T5" fmla="*/ 4 h 801"/>
                <a:gd name="T6" fmla="*/ 66 w 1363"/>
                <a:gd name="T7" fmla="*/ 0 h 80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63"/>
                <a:gd name="T13" fmla="*/ 0 h 801"/>
                <a:gd name="T14" fmla="*/ 1363 w 1363"/>
                <a:gd name="T15" fmla="*/ 801 h 80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63" h="801">
                  <a:moveTo>
                    <a:pt x="0" y="801"/>
                  </a:moveTo>
                  <a:lnTo>
                    <a:pt x="1173" y="138"/>
                  </a:lnTo>
                  <a:lnTo>
                    <a:pt x="1215" y="84"/>
                  </a:lnTo>
                  <a:lnTo>
                    <a:pt x="1363" y="0"/>
                  </a:lnTo>
                </a:path>
              </a:pathLst>
            </a:custGeom>
            <a:noFill/>
            <a:ln w="381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9" name="Group 86"/>
            <p:cNvGrpSpPr>
              <a:grpSpLocks/>
            </p:cNvGrpSpPr>
            <p:nvPr/>
          </p:nvGrpSpPr>
          <p:grpSpPr bwMode="auto">
            <a:xfrm>
              <a:off x="1676" y="1888"/>
              <a:ext cx="2406" cy="386"/>
              <a:chOff x="1676" y="1888"/>
              <a:chExt cx="2406" cy="386"/>
            </a:xfrm>
          </p:grpSpPr>
          <p:sp>
            <p:nvSpPr>
              <p:cNvPr id="35895" name="Freeform 87"/>
              <p:cNvSpPr>
                <a:spLocks/>
              </p:cNvSpPr>
              <p:nvPr/>
            </p:nvSpPr>
            <p:spPr bwMode="auto">
              <a:xfrm>
                <a:off x="3134" y="2054"/>
                <a:ext cx="948" cy="132"/>
              </a:xfrm>
              <a:custGeom>
                <a:avLst/>
                <a:gdLst>
                  <a:gd name="T0" fmla="*/ 0 w 948"/>
                  <a:gd name="T1" fmla="*/ 37 h 132"/>
                  <a:gd name="T2" fmla="*/ 56 w 948"/>
                  <a:gd name="T3" fmla="*/ 60 h 132"/>
                  <a:gd name="T4" fmla="*/ 113 w 948"/>
                  <a:gd name="T5" fmla="*/ 56 h 132"/>
                  <a:gd name="T6" fmla="*/ 205 w 948"/>
                  <a:gd name="T7" fmla="*/ 0 h 132"/>
                  <a:gd name="T8" fmla="*/ 379 w 948"/>
                  <a:gd name="T9" fmla="*/ 32 h 132"/>
                  <a:gd name="T10" fmla="*/ 524 w 948"/>
                  <a:gd name="T11" fmla="*/ 132 h 132"/>
                  <a:gd name="T12" fmla="*/ 582 w 948"/>
                  <a:gd name="T13" fmla="*/ 115 h 132"/>
                  <a:gd name="T14" fmla="*/ 906 w 948"/>
                  <a:gd name="T15" fmla="*/ 70 h 132"/>
                  <a:gd name="T16" fmla="*/ 948 w 948"/>
                  <a:gd name="T17" fmla="*/ 46 h 1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48"/>
                  <a:gd name="T28" fmla="*/ 0 h 132"/>
                  <a:gd name="T29" fmla="*/ 948 w 948"/>
                  <a:gd name="T30" fmla="*/ 132 h 13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48" h="132">
                    <a:moveTo>
                      <a:pt x="0" y="37"/>
                    </a:moveTo>
                    <a:lnTo>
                      <a:pt x="56" y="60"/>
                    </a:lnTo>
                    <a:lnTo>
                      <a:pt x="113" y="56"/>
                    </a:lnTo>
                    <a:lnTo>
                      <a:pt x="205" y="0"/>
                    </a:lnTo>
                    <a:lnTo>
                      <a:pt x="379" y="32"/>
                    </a:lnTo>
                    <a:lnTo>
                      <a:pt x="524" y="132"/>
                    </a:lnTo>
                    <a:lnTo>
                      <a:pt x="582" y="115"/>
                    </a:lnTo>
                    <a:lnTo>
                      <a:pt x="906" y="70"/>
                    </a:lnTo>
                    <a:lnTo>
                      <a:pt x="948" y="46"/>
                    </a:lnTo>
                  </a:path>
                </a:pathLst>
              </a:custGeom>
              <a:noFill/>
              <a:ln w="381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35896" name="Freeform 88"/>
              <p:cNvSpPr>
                <a:spLocks/>
              </p:cNvSpPr>
              <p:nvPr/>
            </p:nvSpPr>
            <p:spPr bwMode="auto">
              <a:xfrm>
                <a:off x="1676" y="1888"/>
                <a:ext cx="1473" cy="386"/>
              </a:xfrm>
              <a:custGeom>
                <a:avLst/>
                <a:gdLst>
                  <a:gd name="T0" fmla="*/ 0 w 1473"/>
                  <a:gd name="T1" fmla="*/ 0 h 386"/>
                  <a:gd name="T2" fmla="*/ 352 w 1473"/>
                  <a:gd name="T3" fmla="*/ 236 h 386"/>
                  <a:gd name="T4" fmla="*/ 442 w 1473"/>
                  <a:gd name="T5" fmla="*/ 278 h 386"/>
                  <a:gd name="T6" fmla="*/ 548 w 1473"/>
                  <a:gd name="T7" fmla="*/ 286 h 386"/>
                  <a:gd name="T8" fmla="*/ 630 w 1473"/>
                  <a:gd name="T9" fmla="*/ 302 h 386"/>
                  <a:gd name="T10" fmla="*/ 756 w 1473"/>
                  <a:gd name="T11" fmla="*/ 322 h 386"/>
                  <a:gd name="T12" fmla="*/ 830 w 1473"/>
                  <a:gd name="T13" fmla="*/ 332 h 386"/>
                  <a:gd name="T14" fmla="*/ 938 w 1473"/>
                  <a:gd name="T15" fmla="*/ 324 h 386"/>
                  <a:gd name="T16" fmla="*/ 1148 w 1473"/>
                  <a:gd name="T17" fmla="*/ 386 h 386"/>
                  <a:gd name="T18" fmla="*/ 1197 w 1473"/>
                  <a:gd name="T19" fmla="*/ 245 h 386"/>
                  <a:gd name="T20" fmla="*/ 1242 w 1473"/>
                  <a:gd name="T21" fmla="*/ 236 h 386"/>
                  <a:gd name="T22" fmla="*/ 1290 w 1473"/>
                  <a:gd name="T23" fmla="*/ 140 h 386"/>
                  <a:gd name="T24" fmla="*/ 1473 w 1473"/>
                  <a:gd name="T25" fmla="*/ 209 h 38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73"/>
                  <a:gd name="T40" fmla="*/ 0 h 386"/>
                  <a:gd name="T41" fmla="*/ 1473 w 1473"/>
                  <a:gd name="T42" fmla="*/ 386 h 38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73" h="386">
                    <a:moveTo>
                      <a:pt x="0" y="0"/>
                    </a:moveTo>
                    <a:cubicBezTo>
                      <a:pt x="58" y="39"/>
                      <a:pt x="278" y="190"/>
                      <a:pt x="352" y="236"/>
                    </a:cubicBezTo>
                    <a:cubicBezTo>
                      <a:pt x="426" y="282"/>
                      <a:pt x="409" y="270"/>
                      <a:pt x="442" y="278"/>
                    </a:cubicBezTo>
                    <a:lnTo>
                      <a:pt x="548" y="286"/>
                    </a:lnTo>
                    <a:lnTo>
                      <a:pt x="630" y="302"/>
                    </a:lnTo>
                    <a:lnTo>
                      <a:pt x="756" y="322"/>
                    </a:lnTo>
                    <a:lnTo>
                      <a:pt x="830" y="332"/>
                    </a:lnTo>
                    <a:lnTo>
                      <a:pt x="938" y="324"/>
                    </a:lnTo>
                    <a:lnTo>
                      <a:pt x="1148" y="386"/>
                    </a:lnTo>
                    <a:lnTo>
                      <a:pt x="1197" y="245"/>
                    </a:lnTo>
                    <a:lnTo>
                      <a:pt x="1242" y="236"/>
                    </a:lnTo>
                    <a:lnTo>
                      <a:pt x="1290" y="140"/>
                    </a:lnTo>
                    <a:lnTo>
                      <a:pt x="1473" y="209"/>
                    </a:lnTo>
                  </a:path>
                </a:pathLst>
              </a:custGeom>
              <a:noFill/>
              <a:ln w="381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sp>
        <p:nvSpPr>
          <p:cNvPr id="35887" name="Freeform 89"/>
          <p:cNvSpPr>
            <a:spLocks/>
          </p:cNvSpPr>
          <p:nvPr/>
        </p:nvSpPr>
        <p:spPr bwMode="auto">
          <a:xfrm>
            <a:off x="3295650" y="2876550"/>
            <a:ext cx="1579563" cy="723900"/>
          </a:xfrm>
          <a:custGeom>
            <a:avLst/>
            <a:gdLst>
              <a:gd name="T0" fmla="*/ 0 w 995"/>
              <a:gd name="T1" fmla="*/ 2147483647 h 456"/>
              <a:gd name="T2" fmla="*/ 2147483647 w 995"/>
              <a:gd name="T3" fmla="*/ 0 h 456"/>
              <a:gd name="T4" fmla="*/ 2147483647 w 995"/>
              <a:gd name="T5" fmla="*/ 2147483647 h 456"/>
              <a:gd name="T6" fmla="*/ 2147483647 w 995"/>
              <a:gd name="T7" fmla="*/ 2147483647 h 456"/>
              <a:gd name="T8" fmla="*/ 2147483647 w 995"/>
              <a:gd name="T9" fmla="*/ 2147483647 h 456"/>
              <a:gd name="T10" fmla="*/ 2147483647 w 995"/>
              <a:gd name="T11" fmla="*/ 2147483647 h 456"/>
              <a:gd name="T12" fmla="*/ 2147483647 w 995"/>
              <a:gd name="T13" fmla="*/ 2147483647 h 456"/>
              <a:gd name="T14" fmla="*/ 2147483647 w 995"/>
              <a:gd name="T15" fmla="*/ 2147483647 h 45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95"/>
              <a:gd name="T25" fmla="*/ 0 h 456"/>
              <a:gd name="T26" fmla="*/ 995 w 995"/>
              <a:gd name="T27" fmla="*/ 456 h 45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95" h="456">
                <a:moveTo>
                  <a:pt x="0" y="4"/>
                </a:moveTo>
                <a:lnTo>
                  <a:pt x="8" y="0"/>
                </a:lnTo>
                <a:lnTo>
                  <a:pt x="396" y="148"/>
                </a:lnTo>
                <a:lnTo>
                  <a:pt x="572" y="212"/>
                </a:lnTo>
                <a:lnTo>
                  <a:pt x="811" y="323"/>
                </a:lnTo>
                <a:lnTo>
                  <a:pt x="881" y="378"/>
                </a:lnTo>
                <a:lnTo>
                  <a:pt x="923" y="434"/>
                </a:lnTo>
                <a:lnTo>
                  <a:pt x="995" y="456"/>
                </a:lnTo>
              </a:path>
            </a:pathLst>
          </a:custGeom>
          <a:noFill/>
          <a:ln w="38100">
            <a:solidFill>
              <a:srgbClr val="FF3399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39002" name="Text Box 90"/>
          <p:cNvSpPr txBox="1">
            <a:spLocks noChangeArrowheads="1"/>
          </p:cNvSpPr>
          <p:nvPr/>
        </p:nvSpPr>
        <p:spPr bwMode="auto">
          <a:xfrm>
            <a:off x="6861175" y="3068638"/>
            <a:ext cx="2282825" cy="376237"/>
          </a:xfrm>
          <a:prstGeom prst="rect">
            <a:avLst/>
          </a:prstGeom>
          <a:solidFill>
            <a:srgbClr val="FF66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Talingchan-Minburi </a:t>
            </a:r>
            <a:r>
              <a:rPr lang="th-TH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 (37.5 </a:t>
            </a:r>
            <a:r>
              <a:rPr 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km</a:t>
            </a:r>
            <a:r>
              <a:rPr lang="th-TH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.)</a:t>
            </a:r>
          </a:p>
        </p:txBody>
      </p:sp>
      <p:sp>
        <p:nvSpPr>
          <p:cNvPr id="35889" name="Oval 91"/>
          <p:cNvSpPr>
            <a:spLocks noChangeArrowheads="1"/>
          </p:cNvSpPr>
          <p:nvPr/>
        </p:nvSpPr>
        <p:spPr bwMode="auto">
          <a:xfrm>
            <a:off x="7567613" y="2795588"/>
            <a:ext cx="458787" cy="333375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41052" name="Text Box 92"/>
          <p:cNvSpPr txBox="1">
            <a:spLocks noChangeArrowheads="1"/>
          </p:cNvSpPr>
          <p:nvPr/>
        </p:nvSpPr>
        <p:spPr bwMode="auto">
          <a:xfrm>
            <a:off x="0" y="0"/>
            <a:ext cx="6429388" cy="584775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rtlCol="0" anchor="ctr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Tahoma" pitchFamily="34" charset="0"/>
                <a:cs typeface="Arial" pitchFamily="34" charset="0"/>
              </a:rPr>
              <a:t>10 </a:t>
            </a:r>
            <a:r>
              <a:rPr lang="en-US" sz="3200" b="1" dirty="0">
                <a:solidFill>
                  <a:schemeClr val="bg1"/>
                </a:solidFill>
                <a:latin typeface="Tahoma" pitchFamily="34" charset="0"/>
                <a:cs typeface="Arial" pitchFamily="34" charset="0"/>
              </a:rPr>
              <a:t>Lines of </a:t>
            </a:r>
            <a:r>
              <a:rPr lang="en-US" sz="3200" b="1" dirty="0" smtClean="0">
                <a:solidFill>
                  <a:schemeClr val="bg1"/>
                </a:solidFill>
                <a:latin typeface="Tahoma" pitchFamily="34" charset="0"/>
                <a:cs typeface="Arial" pitchFamily="34" charset="0"/>
              </a:rPr>
              <a:t>Mass </a:t>
            </a:r>
            <a:r>
              <a:rPr lang="en-US" sz="3200" b="1" dirty="0">
                <a:solidFill>
                  <a:schemeClr val="bg1"/>
                </a:solidFill>
                <a:latin typeface="Tahoma" pitchFamily="34" charset="0"/>
                <a:cs typeface="Arial" pitchFamily="34" charset="0"/>
              </a:rPr>
              <a:t>rapid Transit  </a:t>
            </a:r>
            <a:r>
              <a:rPr lang="en-US" sz="3200" b="1" dirty="0" smtClean="0">
                <a:solidFill>
                  <a:schemeClr val="bg1"/>
                </a:solidFill>
                <a:latin typeface="Tahoma" pitchFamily="34" charset="0"/>
                <a:cs typeface="Arial" pitchFamily="34" charset="0"/>
              </a:rPr>
              <a:t> </a:t>
            </a:r>
            <a:endParaRPr lang="th-TH" sz="3200" b="1" dirty="0">
              <a:solidFill>
                <a:schemeClr val="bg1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5891" name="Line 93"/>
          <p:cNvSpPr>
            <a:spLocks noChangeShapeType="1"/>
          </p:cNvSpPr>
          <p:nvPr/>
        </p:nvSpPr>
        <p:spPr bwMode="auto">
          <a:xfrm flipV="1">
            <a:off x="4591050" y="635000"/>
            <a:ext cx="936625" cy="1727200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4816475" y="6461125"/>
            <a:ext cx="4327525" cy="396875"/>
          </a:xfrm>
          <a:prstGeom prst="rect">
            <a:avLst/>
          </a:prstGeom>
          <a:solidFill>
            <a:srgbClr val="0000FF">
              <a:alpha val="63000"/>
            </a:srgbClr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1398" tIns="45700" rIns="91398" bIns="45700">
            <a:spAutoFit/>
          </a:bodyPr>
          <a:lstStyle/>
          <a:p>
            <a:pPr algn="ctr" defTabSz="912813">
              <a:defRPr/>
            </a:pP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Cover</a:t>
            </a:r>
            <a:r>
              <a:rPr lang="th-TH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 680 </a:t>
            </a: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Sq.km.</a:t>
            </a:r>
            <a:r>
              <a:rPr lang="th-TH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/5.1</a:t>
            </a: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Mill.Trips</a:t>
            </a:r>
            <a:endParaRPr lang="th-TH" sz="2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Freeform 2"/>
          <p:cNvSpPr>
            <a:spLocks/>
          </p:cNvSpPr>
          <p:nvPr/>
        </p:nvSpPr>
        <p:spPr bwMode="auto">
          <a:xfrm>
            <a:off x="3200400" y="1524000"/>
            <a:ext cx="1679575" cy="3692525"/>
          </a:xfrm>
          <a:custGeom>
            <a:avLst/>
            <a:gdLst>
              <a:gd name="T0" fmla="*/ 0 w 1059"/>
              <a:gd name="T1" fmla="*/ 0 h 2326"/>
              <a:gd name="T2" fmla="*/ 2147483647 w 1059"/>
              <a:gd name="T3" fmla="*/ 2147483647 h 2326"/>
              <a:gd name="T4" fmla="*/ 2147483647 w 1059"/>
              <a:gd name="T5" fmla="*/ 2147483647 h 2326"/>
              <a:gd name="T6" fmla="*/ 2147483647 w 1059"/>
              <a:gd name="T7" fmla="*/ 2147483647 h 2326"/>
              <a:gd name="T8" fmla="*/ 2147483647 w 1059"/>
              <a:gd name="T9" fmla="*/ 2147483647 h 2326"/>
              <a:gd name="T10" fmla="*/ 2147483647 w 1059"/>
              <a:gd name="T11" fmla="*/ 2147483647 h 2326"/>
              <a:gd name="T12" fmla="*/ 2147483647 w 1059"/>
              <a:gd name="T13" fmla="*/ 2147483647 h 2326"/>
              <a:gd name="T14" fmla="*/ 2147483647 w 1059"/>
              <a:gd name="T15" fmla="*/ 2147483647 h 2326"/>
              <a:gd name="T16" fmla="*/ 2147483647 w 1059"/>
              <a:gd name="T17" fmla="*/ 2147483647 h 2326"/>
              <a:gd name="T18" fmla="*/ 2147483647 w 1059"/>
              <a:gd name="T19" fmla="*/ 2147483647 h 2326"/>
              <a:gd name="T20" fmla="*/ 2147483647 w 1059"/>
              <a:gd name="T21" fmla="*/ 2147483647 h 2326"/>
              <a:gd name="T22" fmla="*/ 2147483647 w 1059"/>
              <a:gd name="T23" fmla="*/ 2147483647 h 2326"/>
              <a:gd name="T24" fmla="*/ 2147483647 w 1059"/>
              <a:gd name="T25" fmla="*/ 2147483647 h 2326"/>
              <a:gd name="T26" fmla="*/ 2147483647 w 1059"/>
              <a:gd name="T27" fmla="*/ 2147483647 h 2326"/>
              <a:gd name="T28" fmla="*/ 2147483647 w 1059"/>
              <a:gd name="T29" fmla="*/ 2147483647 h 2326"/>
              <a:gd name="T30" fmla="*/ 2147483647 w 1059"/>
              <a:gd name="T31" fmla="*/ 2147483647 h 2326"/>
              <a:gd name="T32" fmla="*/ 2147483647 w 1059"/>
              <a:gd name="T33" fmla="*/ 2147483647 h 2326"/>
              <a:gd name="T34" fmla="*/ 2147483647 w 1059"/>
              <a:gd name="T35" fmla="*/ 2147483647 h 2326"/>
              <a:gd name="T36" fmla="*/ 2147483647 w 1059"/>
              <a:gd name="T37" fmla="*/ 2147483647 h 2326"/>
              <a:gd name="T38" fmla="*/ 2147483647 w 1059"/>
              <a:gd name="T39" fmla="*/ 2147483647 h 2326"/>
              <a:gd name="T40" fmla="*/ 2147483647 w 1059"/>
              <a:gd name="T41" fmla="*/ 2147483647 h 2326"/>
              <a:gd name="T42" fmla="*/ 2147483647 w 1059"/>
              <a:gd name="T43" fmla="*/ 2147483647 h 2326"/>
              <a:gd name="T44" fmla="*/ 2147483647 w 1059"/>
              <a:gd name="T45" fmla="*/ 2147483647 h 2326"/>
              <a:gd name="T46" fmla="*/ 2147483647 w 1059"/>
              <a:gd name="T47" fmla="*/ 2147483647 h 2326"/>
              <a:gd name="T48" fmla="*/ 2147483647 w 1059"/>
              <a:gd name="T49" fmla="*/ 2147483647 h 2326"/>
              <a:gd name="T50" fmla="*/ 2147483647 w 1059"/>
              <a:gd name="T51" fmla="*/ 2147483647 h 2326"/>
              <a:gd name="T52" fmla="*/ 2147483647 w 1059"/>
              <a:gd name="T53" fmla="*/ 2147483647 h 2326"/>
              <a:gd name="T54" fmla="*/ 2147483647 w 1059"/>
              <a:gd name="T55" fmla="*/ 2147483647 h 2326"/>
              <a:gd name="T56" fmla="*/ 2147483647 w 1059"/>
              <a:gd name="T57" fmla="*/ 2147483647 h 2326"/>
              <a:gd name="T58" fmla="*/ 2147483647 w 1059"/>
              <a:gd name="T59" fmla="*/ 2147483647 h 2326"/>
              <a:gd name="T60" fmla="*/ 2147483647 w 1059"/>
              <a:gd name="T61" fmla="*/ 2147483647 h 2326"/>
              <a:gd name="T62" fmla="*/ 2147483647 w 1059"/>
              <a:gd name="T63" fmla="*/ 2147483647 h 2326"/>
              <a:gd name="T64" fmla="*/ 2147483647 w 1059"/>
              <a:gd name="T65" fmla="*/ 2147483647 h 2326"/>
              <a:gd name="T66" fmla="*/ 2147483647 w 1059"/>
              <a:gd name="T67" fmla="*/ 2147483647 h 2326"/>
              <a:gd name="T68" fmla="*/ 2147483647 w 1059"/>
              <a:gd name="T69" fmla="*/ 2147483647 h 2326"/>
              <a:gd name="T70" fmla="*/ 2147483647 w 1059"/>
              <a:gd name="T71" fmla="*/ 2147483647 h 2326"/>
              <a:gd name="T72" fmla="*/ 2147483647 w 1059"/>
              <a:gd name="T73" fmla="*/ 2147483647 h 2326"/>
              <a:gd name="T74" fmla="*/ 2147483647 w 1059"/>
              <a:gd name="T75" fmla="*/ 2147483647 h 2326"/>
              <a:gd name="T76" fmla="*/ 2147483647 w 1059"/>
              <a:gd name="T77" fmla="*/ 2147483647 h 2326"/>
              <a:gd name="T78" fmla="*/ 2147483647 w 1059"/>
              <a:gd name="T79" fmla="*/ 2147483647 h 2326"/>
              <a:gd name="T80" fmla="*/ 2147483647 w 1059"/>
              <a:gd name="T81" fmla="*/ 2147483647 h 2326"/>
              <a:gd name="T82" fmla="*/ 2147483647 w 1059"/>
              <a:gd name="T83" fmla="*/ 2147483647 h 2326"/>
              <a:gd name="T84" fmla="*/ 2147483647 w 1059"/>
              <a:gd name="T85" fmla="*/ 2147483647 h 2326"/>
              <a:gd name="T86" fmla="*/ 2147483647 w 1059"/>
              <a:gd name="T87" fmla="*/ 2147483647 h 2326"/>
              <a:gd name="T88" fmla="*/ 2147483647 w 1059"/>
              <a:gd name="T89" fmla="*/ 2147483647 h 2326"/>
              <a:gd name="T90" fmla="*/ 2147483647 w 1059"/>
              <a:gd name="T91" fmla="*/ 2147483647 h 2326"/>
              <a:gd name="T92" fmla="*/ 2147483647 w 1059"/>
              <a:gd name="T93" fmla="*/ 2147483647 h 2326"/>
              <a:gd name="T94" fmla="*/ 2147483647 w 1059"/>
              <a:gd name="T95" fmla="*/ 2147483647 h 2326"/>
              <a:gd name="T96" fmla="*/ 2147483647 w 1059"/>
              <a:gd name="T97" fmla="*/ 2147483647 h 2326"/>
              <a:gd name="T98" fmla="*/ 2147483647 w 1059"/>
              <a:gd name="T99" fmla="*/ 2147483647 h 2326"/>
              <a:gd name="T100" fmla="*/ 2147483647 w 1059"/>
              <a:gd name="T101" fmla="*/ 2147483647 h 2326"/>
              <a:gd name="T102" fmla="*/ 2147483647 w 1059"/>
              <a:gd name="T103" fmla="*/ 2147483647 h 2326"/>
              <a:gd name="T104" fmla="*/ 2147483647 w 1059"/>
              <a:gd name="T105" fmla="*/ 2147483647 h 2326"/>
              <a:gd name="T106" fmla="*/ 2147483647 w 1059"/>
              <a:gd name="T107" fmla="*/ 2147483647 h 2326"/>
              <a:gd name="T108" fmla="*/ 2147483647 w 1059"/>
              <a:gd name="T109" fmla="*/ 2147483647 h 2326"/>
              <a:gd name="T110" fmla="*/ 2147483647 w 1059"/>
              <a:gd name="T111" fmla="*/ 2147483647 h 2326"/>
              <a:gd name="T112" fmla="*/ 2147483647 w 1059"/>
              <a:gd name="T113" fmla="*/ 2147483647 h 2326"/>
              <a:gd name="T114" fmla="*/ 2147483647 w 1059"/>
              <a:gd name="T115" fmla="*/ 2147483647 h 2326"/>
              <a:gd name="T116" fmla="*/ 2147483647 w 1059"/>
              <a:gd name="T117" fmla="*/ 2147483647 h 2326"/>
              <a:gd name="T118" fmla="*/ 2147483647 w 1059"/>
              <a:gd name="T119" fmla="*/ 2147483647 h 23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59"/>
              <a:gd name="T181" fmla="*/ 0 h 2326"/>
              <a:gd name="T182" fmla="*/ 1059 w 1059"/>
              <a:gd name="T183" fmla="*/ 2326 h 232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59" h="2326">
                <a:moveTo>
                  <a:pt x="0" y="0"/>
                </a:moveTo>
                <a:lnTo>
                  <a:pt x="50" y="74"/>
                </a:lnTo>
                <a:lnTo>
                  <a:pt x="61" y="98"/>
                </a:lnTo>
                <a:lnTo>
                  <a:pt x="56" y="143"/>
                </a:lnTo>
                <a:lnTo>
                  <a:pt x="78" y="172"/>
                </a:lnTo>
                <a:lnTo>
                  <a:pt x="127" y="162"/>
                </a:lnTo>
                <a:lnTo>
                  <a:pt x="149" y="162"/>
                </a:lnTo>
                <a:lnTo>
                  <a:pt x="155" y="172"/>
                </a:lnTo>
                <a:lnTo>
                  <a:pt x="155" y="207"/>
                </a:lnTo>
                <a:lnTo>
                  <a:pt x="138" y="246"/>
                </a:lnTo>
                <a:lnTo>
                  <a:pt x="160" y="285"/>
                </a:lnTo>
                <a:lnTo>
                  <a:pt x="232" y="330"/>
                </a:lnTo>
                <a:lnTo>
                  <a:pt x="287" y="345"/>
                </a:lnTo>
                <a:lnTo>
                  <a:pt x="337" y="330"/>
                </a:lnTo>
                <a:lnTo>
                  <a:pt x="447" y="340"/>
                </a:lnTo>
                <a:lnTo>
                  <a:pt x="441" y="399"/>
                </a:lnTo>
                <a:lnTo>
                  <a:pt x="513" y="433"/>
                </a:lnTo>
                <a:lnTo>
                  <a:pt x="546" y="463"/>
                </a:lnTo>
                <a:lnTo>
                  <a:pt x="535" y="512"/>
                </a:lnTo>
                <a:lnTo>
                  <a:pt x="463" y="542"/>
                </a:lnTo>
                <a:lnTo>
                  <a:pt x="386" y="566"/>
                </a:lnTo>
                <a:lnTo>
                  <a:pt x="348" y="581"/>
                </a:lnTo>
                <a:lnTo>
                  <a:pt x="342" y="616"/>
                </a:lnTo>
                <a:lnTo>
                  <a:pt x="425" y="675"/>
                </a:lnTo>
                <a:lnTo>
                  <a:pt x="513" y="704"/>
                </a:lnTo>
                <a:lnTo>
                  <a:pt x="568" y="768"/>
                </a:lnTo>
                <a:lnTo>
                  <a:pt x="678" y="887"/>
                </a:lnTo>
                <a:lnTo>
                  <a:pt x="700" y="931"/>
                </a:lnTo>
                <a:lnTo>
                  <a:pt x="783" y="990"/>
                </a:lnTo>
                <a:lnTo>
                  <a:pt x="810" y="1049"/>
                </a:lnTo>
                <a:lnTo>
                  <a:pt x="838" y="1118"/>
                </a:lnTo>
                <a:lnTo>
                  <a:pt x="943" y="1167"/>
                </a:lnTo>
                <a:lnTo>
                  <a:pt x="1009" y="1226"/>
                </a:lnTo>
                <a:lnTo>
                  <a:pt x="1014" y="1251"/>
                </a:lnTo>
                <a:lnTo>
                  <a:pt x="998" y="1290"/>
                </a:lnTo>
                <a:lnTo>
                  <a:pt x="998" y="1315"/>
                </a:lnTo>
                <a:lnTo>
                  <a:pt x="1058" y="1404"/>
                </a:lnTo>
                <a:lnTo>
                  <a:pt x="1053" y="1522"/>
                </a:lnTo>
                <a:lnTo>
                  <a:pt x="1020" y="1591"/>
                </a:lnTo>
                <a:lnTo>
                  <a:pt x="1025" y="1655"/>
                </a:lnTo>
                <a:lnTo>
                  <a:pt x="1047" y="1699"/>
                </a:lnTo>
                <a:lnTo>
                  <a:pt x="1047" y="1754"/>
                </a:lnTo>
                <a:lnTo>
                  <a:pt x="1031" y="1798"/>
                </a:lnTo>
                <a:lnTo>
                  <a:pt x="1036" y="1931"/>
                </a:lnTo>
                <a:lnTo>
                  <a:pt x="1014" y="1965"/>
                </a:lnTo>
                <a:lnTo>
                  <a:pt x="948" y="1975"/>
                </a:lnTo>
                <a:lnTo>
                  <a:pt x="799" y="2039"/>
                </a:lnTo>
                <a:lnTo>
                  <a:pt x="728" y="2069"/>
                </a:lnTo>
                <a:lnTo>
                  <a:pt x="651" y="2079"/>
                </a:lnTo>
                <a:lnTo>
                  <a:pt x="651" y="2103"/>
                </a:lnTo>
                <a:lnTo>
                  <a:pt x="695" y="2158"/>
                </a:lnTo>
                <a:lnTo>
                  <a:pt x="744" y="2202"/>
                </a:lnTo>
                <a:lnTo>
                  <a:pt x="739" y="2236"/>
                </a:lnTo>
                <a:lnTo>
                  <a:pt x="700" y="2241"/>
                </a:lnTo>
                <a:lnTo>
                  <a:pt x="590" y="2222"/>
                </a:lnTo>
                <a:lnTo>
                  <a:pt x="502" y="2236"/>
                </a:lnTo>
                <a:lnTo>
                  <a:pt x="485" y="2261"/>
                </a:lnTo>
                <a:lnTo>
                  <a:pt x="485" y="2305"/>
                </a:lnTo>
                <a:lnTo>
                  <a:pt x="441" y="2325"/>
                </a:lnTo>
                <a:lnTo>
                  <a:pt x="353" y="2325"/>
                </a:lnTo>
              </a:path>
            </a:pathLst>
          </a:custGeom>
          <a:noFill/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029" name="Freeform 3"/>
          <p:cNvSpPr>
            <a:spLocks/>
          </p:cNvSpPr>
          <p:nvPr/>
        </p:nvSpPr>
        <p:spPr bwMode="auto">
          <a:xfrm>
            <a:off x="4271963" y="1755775"/>
            <a:ext cx="647700" cy="1323975"/>
          </a:xfrm>
          <a:custGeom>
            <a:avLst/>
            <a:gdLst>
              <a:gd name="T0" fmla="*/ 2147483647 w 408"/>
              <a:gd name="T1" fmla="*/ 0 h 834"/>
              <a:gd name="T2" fmla="*/ 2147483647 w 408"/>
              <a:gd name="T3" fmla="*/ 2147483647 h 834"/>
              <a:gd name="T4" fmla="*/ 2147483647 w 408"/>
              <a:gd name="T5" fmla="*/ 2147483647 h 834"/>
              <a:gd name="T6" fmla="*/ 2147483647 w 408"/>
              <a:gd name="T7" fmla="*/ 2147483647 h 834"/>
              <a:gd name="T8" fmla="*/ 2147483647 w 408"/>
              <a:gd name="T9" fmla="*/ 2147483647 h 834"/>
              <a:gd name="T10" fmla="*/ 2147483647 w 408"/>
              <a:gd name="T11" fmla="*/ 2147483647 h 834"/>
              <a:gd name="T12" fmla="*/ 2147483647 w 408"/>
              <a:gd name="T13" fmla="*/ 2147483647 h 834"/>
              <a:gd name="T14" fmla="*/ 2147483647 w 408"/>
              <a:gd name="T15" fmla="*/ 2147483647 h 834"/>
              <a:gd name="T16" fmla="*/ 2147483647 w 408"/>
              <a:gd name="T17" fmla="*/ 2147483647 h 834"/>
              <a:gd name="T18" fmla="*/ 2147483647 w 408"/>
              <a:gd name="T19" fmla="*/ 2147483647 h 834"/>
              <a:gd name="T20" fmla="*/ 2147483647 w 408"/>
              <a:gd name="T21" fmla="*/ 2147483647 h 834"/>
              <a:gd name="T22" fmla="*/ 2147483647 w 408"/>
              <a:gd name="T23" fmla="*/ 2147483647 h 834"/>
              <a:gd name="T24" fmla="*/ 2147483647 w 408"/>
              <a:gd name="T25" fmla="*/ 2147483647 h 834"/>
              <a:gd name="T26" fmla="*/ 2147483647 w 408"/>
              <a:gd name="T27" fmla="*/ 2147483647 h 834"/>
              <a:gd name="T28" fmla="*/ 2147483647 w 408"/>
              <a:gd name="T29" fmla="*/ 2147483647 h 834"/>
              <a:gd name="T30" fmla="*/ 0 w 408"/>
              <a:gd name="T31" fmla="*/ 2147483647 h 834"/>
              <a:gd name="T32" fmla="*/ 2147483647 w 408"/>
              <a:gd name="T33" fmla="*/ 2147483647 h 834"/>
              <a:gd name="T34" fmla="*/ 2147483647 w 408"/>
              <a:gd name="T35" fmla="*/ 2147483647 h 834"/>
              <a:gd name="T36" fmla="*/ 2147483647 w 408"/>
              <a:gd name="T37" fmla="*/ 2147483647 h 834"/>
              <a:gd name="T38" fmla="*/ 2147483647 w 408"/>
              <a:gd name="T39" fmla="*/ 2147483647 h 834"/>
              <a:gd name="T40" fmla="*/ 2147483647 w 408"/>
              <a:gd name="T41" fmla="*/ 2147483647 h 834"/>
              <a:gd name="T42" fmla="*/ 2147483647 w 408"/>
              <a:gd name="T43" fmla="*/ 2147483647 h 834"/>
              <a:gd name="T44" fmla="*/ 2147483647 w 408"/>
              <a:gd name="T45" fmla="*/ 2147483647 h 834"/>
              <a:gd name="T46" fmla="*/ 2147483647 w 408"/>
              <a:gd name="T47" fmla="*/ 2147483647 h 834"/>
              <a:gd name="T48" fmla="*/ 2147483647 w 408"/>
              <a:gd name="T49" fmla="*/ 2147483647 h 83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408"/>
              <a:gd name="T76" fmla="*/ 0 h 834"/>
              <a:gd name="T77" fmla="*/ 408 w 408"/>
              <a:gd name="T78" fmla="*/ 834 h 83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408" h="834">
                <a:moveTo>
                  <a:pt x="407" y="0"/>
                </a:moveTo>
                <a:lnTo>
                  <a:pt x="347" y="20"/>
                </a:lnTo>
                <a:lnTo>
                  <a:pt x="336" y="45"/>
                </a:lnTo>
                <a:lnTo>
                  <a:pt x="336" y="99"/>
                </a:lnTo>
                <a:lnTo>
                  <a:pt x="330" y="104"/>
                </a:lnTo>
                <a:lnTo>
                  <a:pt x="275" y="104"/>
                </a:lnTo>
                <a:lnTo>
                  <a:pt x="253" y="119"/>
                </a:lnTo>
                <a:lnTo>
                  <a:pt x="231" y="143"/>
                </a:lnTo>
                <a:lnTo>
                  <a:pt x="209" y="178"/>
                </a:lnTo>
                <a:lnTo>
                  <a:pt x="181" y="217"/>
                </a:lnTo>
                <a:lnTo>
                  <a:pt x="170" y="242"/>
                </a:lnTo>
                <a:lnTo>
                  <a:pt x="159" y="291"/>
                </a:lnTo>
                <a:lnTo>
                  <a:pt x="71" y="331"/>
                </a:lnTo>
                <a:lnTo>
                  <a:pt x="38" y="355"/>
                </a:lnTo>
                <a:lnTo>
                  <a:pt x="16" y="375"/>
                </a:lnTo>
                <a:lnTo>
                  <a:pt x="0" y="429"/>
                </a:lnTo>
                <a:lnTo>
                  <a:pt x="5" y="508"/>
                </a:lnTo>
                <a:lnTo>
                  <a:pt x="22" y="572"/>
                </a:lnTo>
                <a:lnTo>
                  <a:pt x="22" y="597"/>
                </a:lnTo>
                <a:lnTo>
                  <a:pt x="49" y="626"/>
                </a:lnTo>
                <a:lnTo>
                  <a:pt x="115" y="641"/>
                </a:lnTo>
                <a:lnTo>
                  <a:pt x="148" y="685"/>
                </a:lnTo>
                <a:lnTo>
                  <a:pt x="170" y="730"/>
                </a:lnTo>
                <a:lnTo>
                  <a:pt x="176" y="764"/>
                </a:lnTo>
                <a:lnTo>
                  <a:pt x="242" y="833"/>
                </a:lnTo>
              </a:path>
            </a:pathLst>
          </a:custGeom>
          <a:noFill/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030" name="Freeform 4"/>
          <p:cNvSpPr>
            <a:spLocks/>
          </p:cNvSpPr>
          <p:nvPr/>
        </p:nvSpPr>
        <p:spPr bwMode="auto">
          <a:xfrm>
            <a:off x="1973263" y="3078163"/>
            <a:ext cx="3532187" cy="3670300"/>
          </a:xfrm>
          <a:custGeom>
            <a:avLst/>
            <a:gdLst>
              <a:gd name="T0" fmla="*/ 2147483647 w 2226"/>
              <a:gd name="T1" fmla="*/ 2147483647 h 2312"/>
              <a:gd name="T2" fmla="*/ 2147483647 w 2226"/>
              <a:gd name="T3" fmla="*/ 2147483647 h 2312"/>
              <a:gd name="T4" fmla="*/ 2147483647 w 2226"/>
              <a:gd name="T5" fmla="*/ 2147483647 h 2312"/>
              <a:gd name="T6" fmla="*/ 2147483647 w 2226"/>
              <a:gd name="T7" fmla="*/ 2147483647 h 2312"/>
              <a:gd name="T8" fmla="*/ 2147483647 w 2226"/>
              <a:gd name="T9" fmla="*/ 2147483647 h 2312"/>
              <a:gd name="T10" fmla="*/ 2147483647 w 2226"/>
              <a:gd name="T11" fmla="*/ 2147483647 h 2312"/>
              <a:gd name="T12" fmla="*/ 2147483647 w 2226"/>
              <a:gd name="T13" fmla="*/ 2147483647 h 2312"/>
              <a:gd name="T14" fmla="*/ 2147483647 w 2226"/>
              <a:gd name="T15" fmla="*/ 2147483647 h 2312"/>
              <a:gd name="T16" fmla="*/ 2147483647 w 2226"/>
              <a:gd name="T17" fmla="*/ 2147483647 h 2312"/>
              <a:gd name="T18" fmla="*/ 2147483647 w 2226"/>
              <a:gd name="T19" fmla="*/ 2147483647 h 2312"/>
              <a:gd name="T20" fmla="*/ 2147483647 w 2226"/>
              <a:gd name="T21" fmla="*/ 2147483647 h 2312"/>
              <a:gd name="T22" fmla="*/ 2147483647 w 2226"/>
              <a:gd name="T23" fmla="*/ 2147483647 h 2312"/>
              <a:gd name="T24" fmla="*/ 2147483647 w 2226"/>
              <a:gd name="T25" fmla="*/ 2147483647 h 2312"/>
              <a:gd name="T26" fmla="*/ 2147483647 w 2226"/>
              <a:gd name="T27" fmla="*/ 2147483647 h 2312"/>
              <a:gd name="T28" fmla="*/ 2147483647 w 2226"/>
              <a:gd name="T29" fmla="*/ 2147483647 h 2312"/>
              <a:gd name="T30" fmla="*/ 2147483647 w 2226"/>
              <a:gd name="T31" fmla="*/ 2147483647 h 2312"/>
              <a:gd name="T32" fmla="*/ 2147483647 w 2226"/>
              <a:gd name="T33" fmla="*/ 2147483647 h 2312"/>
              <a:gd name="T34" fmla="*/ 2147483647 w 2226"/>
              <a:gd name="T35" fmla="*/ 2147483647 h 2312"/>
              <a:gd name="T36" fmla="*/ 2147483647 w 2226"/>
              <a:gd name="T37" fmla="*/ 2147483647 h 2312"/>
              <a:gd name="T38" fmla="*/ 2147483647 w 2226"/>
              <a:gd name="T39" fmla="*/ 2147483647 h 2312"/>
              <a:gd name="T40" fmla="*/ 2147483647 w 2226"/>
              <a:gd name="T41" fmla="*/ 2147483647 h 2312"/>
              <a:gd name="T42" fmla="*/ 2147483647 w 2226"/>
              <a:gd name="T43" fmla="*/ 2147483647 h 2312"/>
              <a:gd name="T44" fmla="*/ 2147483647 w 2226"/>
              <a:gd name="T45" fmla="*/ 2147483647 h 2312"/>
              <a:gd name="T46" fmla="*/ 2147483647 w 2226"/>
              <a:gd name="T47" fmla="*/ 2147483647 h 2312"/>
              <a:gd name="T48" fmla="*/ 2147483647 w 2226"/>
              <a:gd name="T49" fmla="*/ 2147483647 h 2312"/>
              <a:gd name="T50" fmla="*/ 2147483647 w 2226"/>
              <a:gd name="T51" fmla="*/ 2147483647 h 2312"/>
              <a:gd name="T52" fmla="*/ 2147483647 w 2226"/>
              <a:gd name="T53" fmla="*/ 2147483647 h 2312"/>
              <a:gd name="T54" fmla="*/ 2147483647 w 2226"/>
              <a:gd name="T55" fmla="*/ 2147483647 h 2312"/>
              <a:gd name="T56" fmla="*/ 2147483647 w 2226"/>
              <a:gd name="T57" fmla="*/ 2147483647 h 2312"/>
              <a:gd name="T58" fmla="*/ 2147483647 w 2226"/>
              <a:gd name="T59" fmla="*/ 2147483647 h 2312"/>
              <a:gd name="T60" fmla="*/ 2147483647 w 2226"/>
              <a:gd name="T61" fmla="*/ 2147483647 h 2312"/>
              <a:gd name="T62" fmla="*/ 2147483647 w 2226"/>
              <a:gd name="T63" fmla="*/ 2147483647 h 2312"/>
              <a:gd name="T64" fmla="*/ 2147483647 w 2226"/>
              <a:gd name="T65" fmla="*/ 2147483647 h 2312"/>
              <a:gd name="T66" fmla="*/ 2147483647 w 2226"/>
              <a:gd name="T67" fmla="*/ 2147483647 h 2312"/>
              <a:gd name="T68" fmla="*/ 2147483647 w 2226"/>
              <a:gd name="T69" fmla="*/ 2147483647 h 2312"/>
              <a:gd name="T70" fmla="*/ 2147483647 w 2226"/>
              <a:gd name="T71" fmla="*/ 2147483647 h 2312"/>
              <a:gd name="T72" fmla="*/ 2147483647 w 2226"/>
              <a:gd name="T73" fmla="*/ 2147483647 h 2312"/>
              <a:gd name="T74" fmla="*/ 2147483647 w 2226"/>
              <a:gd name="T75" fmla="*/ 2147483647 h 2312"/>
              <a:gd name="T76" fmla="*/ 2147483647 w 2226"/>
              <a:gd name="T77" fmla="*/ 2147483647 h 2312"/>
              <a:gd name="T78" fmla="*/ 2147483647 w 2226"/>
              <a:gd name="T79" fmla="*/ 2147483647 h 2312"/>
              <a:gd name="T80" fmla="*/ 2147483647 w 2226"/>
              <a:gd name="T81" fmla="*/ 2147483647 h 2312"/>
              <a:gd name="T82" fmla="*/ 2147483647 w 2226"/>
              <a:gd name="T83" fmla="*/ 2147483647 h 2312"/>
              <a:gd name="T84" fmla="*/ 2147483647 w 2226"/>
              <a:gd name="T85" fmla="*/ 2147483647 h 2312"/>
              <a:gd name="T86" fmla="*/ 0 w 2226"/>
              <a:gd name="T87" fmla="*/ 2147483647 h 2312"/>
              <a:gd name="T88" fmla="*/ 2147483647 w 2226"/>
              <a:gd name="T89" fmla="*/ 2147483647 h 2312"/>
              <a:gd name="T90" fmla="*/ 2147483647 w 2226"/>
              <a:gd name="T91" fmla="*/ 2147483647 h 2312"/>
              <a:gd name="T92" fmla="*/ 2147483647 w 2226"/>
              <a:gd name="T93" fmla="*/ 2147483647 h 2312"/>
              <a:gd name="T94" fmla="*/ 2147483647 w 2226"/>
              <a:gd name="T95" fmla="*/ 2147483647 h 2312"/>
              <a:gd name="T96" fmla="*/ 2147483647 w 2226"/>
              <a:gd name="T97" fmla="*/ 2147483647 h 2312"/>
              <a:gd name="T98" fmla="*/ 2147483647 w 2226"/>
              <a:gd name="T99" fmla="*/ 2147483647 h 2312"/>
              <a:gd name="T100" fmla="*/ 2147483647 w 2226"/>
              <a:gd name="T101" fmla="*/ 2147483647 h 2312"/>
              <a:gd name="T102" fmla="*/ 2147483647 w 2226"/>
              <a:gd name="T103" fmla="*/ 2147483647 h 2312"/>
              <a:gd name="T104" fmla="*/ 2147483647 w 2226"/>
              <a:gd name="T105" fmla="*/ 2147483647 h 2312"/>
              <a:gd name="T106" fmla="*/ 2147483647 w 2226"/>
              <a:gd name="T107" fmla="*/ 2147483647 h 231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226"/>
              <a:gd name="T163" fmla="*/ 0 h 2312"/>
              <a:gd name="T164" fmla="*/ 2226 w 2226"/>
              <a:gd name="T165" fmla="*/ 2312 h 231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226" h="2312">
                <a:moveTo>
                  <a:pt x="1697" y="0"/>
                </a:moveTo>
                <a:lnTo>
                  <a:pt x="1763" y="44"/>
                </a:lnTo>
                <a:lnTo>
                  <a:pt x="1801" y="99"/>
                </a:lnTo>
                <a:lnTo>
                  <a:pt x="1867" y="163"/>
                </a:lnTo>
                <a:lnTo>
                  <a:pt x="1961" y="212"/>
                </a:lnTo>
                <a:lnTo>
                  <a:pt x="2011" y="286"/>
                </a:lnTo>
                <a:lnTo>
                  <a:pt x="2066" y="330"/>
                </a:lnTo>
                <a:lnTo>
                  <a:pt x="2093" y="360"/>
                </a:lnTo>
                <a:lnTo>
                  <a:pt x="2099" y="414"/>
                </a:lnTo>
                <a:lnTo>
                  <a:pt x="2143" y="473"/>
                </a:lnTo>
                <a:lnTo>
                  <a:pt x="2154" y="527"/>
                </a:lnTo>
                <a:lnTo>
                  <a:pt x="2192" y="606"/>
                </a:lnTo>
                <a:lnTo>
                  <a:pt x="2198" y="714"/>
                </a:lnTo>
                <a:lnTo>
                  <a:pt x="2209" y="778"/>
                </a:lnTo>
                <a:lnTo>
                  <a:pt x="2225" y="823"/>
                </a:lnTo>
                <a:lnTo>
                  <a:pt x="2214" y="838"/>
                </a:lnTo>
                <a:lnTo>
                  <a:pt x="2192" y="892"/>
                </a:lnTo>
                <a:lnTo>
                  <a:pt x="2176" y="956"/>
                </a:lnTo>
                <a:lnTo>
                  <a:pt x="2176" y="1030"/>
                </a:lnTo>
                <a:lnTo>
                  <a:pt x="2165" y="1059"/>
                </a:lnTo>
                <a:lnTo>
                  <a:pt x="2104" y="1108"/>
                </a:lnTo>
                <a:lnTo>
                  <a:pt x="1978" y="1202"/>
                </a:lnTo>
                <a:lnTo>
                  <a:pt x="1917" y="1232"/>
                </a:lnTo>
                <a:lnTo>
                  <a:pt x="1845" y="1276"/>
                </a:lnTo>
                <a:lnTo>
                  <a:pt x="1796" y="1306"/>
                </a:lnTo>
                <a:lnTo>
                  <a:pt x="1752" y="1320"/>
                </a:lnTo>
                <a:lnTo>
                  <a:pt x="1675" y="1325"/>
                </a:lnTo>
                <a:lnTo>
                  <a:pt x="1653" y="1355"/>
                </a:lnTo>
                <a:lnTo>
                  <a:pt x="1608" y="1453"/>
                </a:lnTo>
                <a:lnTo>
                  <a:pt x="1586" y="1473"/>
                </a:lnTo>
                <a:lnTo>
                  <a:pt x="1548" y="1498"/>
                </a:lnTo>
                <a:lnTo>
                  <a:pt x="1515" y="1503"/>
                </a:lnTo>
                <a:lnTo>
                  <a:pt x="1498" y="1512"/>
                </a:lnTo>
                <a:lnTo>
                  <a:pt x="1460" y="1552"/>
                </a:lnTo>
                <a:lnTo>
                  <a:pt x="1405" y="1581"/>
                </a:lnTo>
                <a:lnTo>
                  <a:pt x="1372" y="1601"/>
                </a:lnTo>
                <a:lnTo>
                  <a:pt x="1327" y="1641"/>
                </a:lnTo>
                <a:lnTo>
                  <a:pt x="1289" y="1675"/>
                </a:lnTo>
                <a:lnTo>
                  <a:pt x="1250" y="1695"/>
                </a:lnTo>
                <a:lnTo>
                  <a:pt x="1228" y="1675"/>
                </a:lnTo>
                <a:lnTo>
                  <a:pt x="1217" y="1660"/>
                </a:lnTo>
                <a:lnTo>
                  <a:pt x="1228" y="1517"/>
                </a:lnTo>
                <a:lnTo>
                  <a:pt x="1239" y="1483"/>
                </a:lnTo>
                <a:lnTo>
                  <a:pt x="1283" y="1458"/>
                </a:lnTo>
                <a:lnTo>
                  <a:pt x="1278" y="1434"/>
                </a:lnTo>
                <a:lnTo>
                  <a:pt x="1261" y="1419"/>
                </a:lnTo>
                <a:lnTo>
                  <a:pt x="1223" y="1409"/>
                </a:lnTo>
                <a:lnTo>
                  <a:pt x="1173" y="1374"/>
                </a:lnTo>
                <a:lnTo>
                  <a:pt x="1113" y="1325"/>
                </a:lnTo>
                <a:lnTo>
                  <a:pt x="1041" y="1320"/>
                </a:lnTo>
                <a:lnTo>
                  <a:pt x="991" y="1320"/>
                </a:lnTo>
                <a:lnTo>
                  <a:pt x="986" y="1306"/>
                </a:lnTo>
                <a:lnTo>
                  <a:pt x="1002" y="1271"/>
                </a:lnTo>
                <a:lnTo>
                  <a:pt x="991" y="1246"/>
                </a:lnTo>
                <a:lnTo>
                  <a:pt x="942" y="1241"/>
                </a:lnTo>
                <a:lnTo>
                  <a:pt x="909" y="1227"/>
                </a:lnTo>
                <a:lnTo>
                  <a:pt x="826" y="1133"/>
                </a:lnTo>
                <a:lnTo>
                  <a:pt x="804" y="1089"/>
                </a:lnTo>
                <a:lnTo>
                  <a:pt x="782" y="1040"/>
                </a:lnTo>
                <a:lnTo>
                  <a:pt x="771" y="1030"/>
                </a:lnTo>
                <a:lnTo>
                  <a:pt x="727" y="1030"/>
                </a:lnTo>
                <a:lnTo>
                  <a:pt x="699" y="1020"/>
                </a:lnTo>
                <a:lnTo>
                  <a:pt x="672" y="980"/>
                </a:lnTo>
                <a:lnTo>
                  <a:pt x="644" y="946"/>
                </a:lnTo>
                <a:lnTo>
                  <a:pt x="606" y="946"/>
                </a:lnTo>
                <a:lnTo>
                  <a:pt x="534" y="956"/>
                </a:lnTo>
                <a:lnTo>
                  <a:pt x="496" y="956"/>
                </a:lnTo>
                <a:lnTo>
                  <a:pt x="462" y="946"/>
                </a:lnTo>
                <a:lnTo>
                  <a:pt x="391" y="951"/>
                </a:lnTo>
                <a:lnTo>
                  <a:pt x="418" y="847"/>
                </a:lnTo>
                <a:lnTo>
                  <a:pt x="418" y="808"/>
                </a:lnTo>
                <a:lnTo>
                  <a:pt x="391" y="769"/>
                </a:lnTo>
                <a:lnTo>
                  <a:pt x="330" y="769"/>
                </a:lnTo>
                <a:lnTo>
                  <a:pt x="253" y="778"/>
                </a:lnTo>
                <a:lnTo>
                  <a:pt x="226" y="793"/>
                </a:lnTo>
                <a:lnTo>
                  <a:pt x="220" y="818"/>
                </a:lnTo>
                <a:lnTo>
                  <a:pt x="242" y="862"/>
                </a:lnTo>
                <a:lnTo>
                  <a:pt x="204" y="926"/>
                </a:lnTo>
                <a:lnTo>
                  <a:pt x="204" y="1030"/>
                </a:lnTo>
                <a:lnTo>
                  <a:pt x="187" y="1059"/>
                </a:lnTo>
                <a:lnTo>
                  <a:pt x="154" y="1108"/>
                </a:lnTo>
                <a:lnTo>
                  <a:pt x="121" y="1177"/>
                </a:lnTo>
                <a:lnTo>
                  <a:pt x="110" y="1202"/>
                </a:lnTo>
                <a:lnTo>
                  <a:pt x="110" y="1232"/>
                </a:lnTo>
                <a:lnTo>
                  <a:pt x="99" y="1266"/>
                </a:lnTo>
                <a:lnTo>
                  <a:pt x="38" y="1335"/>
                </a:lnTo>
                <a:lnTo>
                  <a:pt x="0" y="1409"/>
                </a:lnTo>
                <a:lnTo>
                  <a:pt x="0" y="1572"/>
                </a:lnTo>
                <a:lnTo>
                  <a:pt x="16" y="1601"/>
                </a:lnTo>
                <a:lnTo>
                  <a:pt x="49" y="1601"/>
                </a:lnTo>
                <a:lnTo>
                  <a:pt x="93" y="1596"/>
                </a:lnTo>
                <a:lnTo>
                  <a:pt x="115" y="1611"/>
                </a:lnTo>
                <a:lnTo>
                  <a:pt x="165" y="1705"/>
                </a:lnTo>
                <a:lnTo>
                  <a:pt x="209" y="1788"/>
                </a:lnTo>
                <a:lnTo>
                  <a:pt x="226" y="1847"/>
                </a:lnTo>
                <a:lnTo>
                  <a:pt x="231" y="1892"/>
                </a:lnTo>
                <a:lnTo>
                  <a:pt x="220" y="1936"/>
                </a:lnTo>
                <a:lnTo>
                  <a:pt x="220" y="1961"/>
                </a:lnTo>
                <a:lnTo>
                  <a:pt x="226" y="1980"/>
                </a:lnTo>
                <a:lnTo>
                  <a:pt x="237" y="1985"/>
                </a:lnTo>
                <a:lnTo>
                  <a:pt x="253" y="1951"/>
                </a:lnTo>
                <a:lnTo>
                  <a:pt x="253" y="1911"/>
                </a:lnTo>
                <a:lnTo>
                  <a:pt x="297" y="1961"/>
                </a:lnTo>
                <a:lnTo>
                  <a:pt x="330" y="1995"/>
                </a:lnTo>
                <a:lnTo>
                  <a:pt x="413" y="2005"/>
                </a:lnTo>
                <a:lnTo>
                  <a:pt x="479" y="2044"/>
                </a:lnTo>
                <a:lnTo>
                  <a:pt x="633" y="2173"/>
                </a:lnTo>
                <a:lnTo>
                  <a:pt x="793" y="2311"/>
                </a:lnTo>
              </a:path>
            </a:pathLst>
          </a:custGeom>
          <a:noFill/>
          <a:ln w="12700" cap="rnd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031" name="Freeform 5"/>
          <p:cNvSpPr>
            <a:spLocks/>
          </p:cNvSpPr>
          <p:nvPr/>
        </p:nvSpPr>
        <p:spPr bwMode="auto">
          <a:xfrm>
            <a:off x="1579563" y="2185988"/>
            <a:ext cx="935037" cy="4554537"/>
          </a:xfrm>
          <a:custGeom>
            <a:avLst/>
            <a:gdLst>
              <a:gd name="T0" fmla="*/ 2147483647 w 590"/>
              <a:gd name="T1" fmla="*/ 2147483647 h 2869"/>
              <a:gd name="T2" fmla="*/ 2147483647 w 590"/>
              <a:gd name="T3" fmla="*/ 2147483647 h 2869"/>
              <a:gd name="T4" fmla="*/ 2147483647 w 590"/>
              <a:gd name="T5" fmla="*/ 2147483647 h 2869"/>
              <a:gd name="T6" fmla="*/ 2147483647 w 590"/>
              <a:gd name="T7" fmla="*/ 2147483647 h 2869"/>
              <a:gd name="T8" fmla="*/ 2147483647 w 590"/>
              <a:gd name="T9" fmla="*/ 2147483647 h 2869"/>
              <a:gd name="T10" fmla="*/ 2147483647 w 590"/>
              <a:gd name="T11" fmla="*/ 2147483647 h 2869"/>
              <a:gd name="T12" fmla="*/ 2147483647 w 590"/>
              <a:gd name="T13" fmla="*/ 2147483647 h 2869"/>
              <a:gd name="T14" fmla="*/ 2147483647 w 590"/>
              <a:gd name="T15" fmla="*/ 2147483647 h 2869"/>
              <a:gd name="T16" fmla="*/ 2147483647 w 590"/>
              <a:gd name="T17" fmla="*/ 2147483647 h 2869"/>
              <a:gd name="T18" fmla="*/ 2147483647 w 590"/>
              <a:gd name="T19" fmla="*/ 2147483647 h 2869"/>
              <a:gd name="T20" fmla="*/ 2147483647 w 590"/>
              <a:gd name="T21" fmla="*/ 2147483647 h 2869"/>
              <a:gd name="T22" fmla="*/ 2147483647 w 590"/>
              <a:gd name="T23" fmla="*/ 2147483647 h 2869"/>
              <a:gd name="T24" fmla="*/ 2147483647 w 590"/>
              <a:gd name="T25" fmla="*/ 2147483647 h 2869"/>
              <a:gd name="T26" fmla="*/ 2147483647 w 590"/>
              <a:gd name="T27" fmla="*/ 2147483647 h 2869"/>
              <a:gd name="T28" fmla="*/ 2147483647 w 590"/>
              <a:gd name="T29" fmla="*/ 2147483647 h 2869"/>
              <a:gd name="T30" fmla="*/ 2147483647 w 590"/>
              <a:gd name="T31" fmla="*/ 2147483647 h 2869"/>
              <a:gd name="T32" fmla="*/ 2147483647 w 590"/>
              <a:gd name="T33" fmla="*/ 2147483647 h 2869"/>
              <a:gd name="T34" fmla="*/ 2147483647 w 590"/>
              <a:gd name="T35" fmla="*/ 2147483647 h 2869"/>
              <a:gd name="T36" fmla="*/ 2147483647 w 590"/>
              <a:gd name="T37" fmla="*/ 2147483647 h 2869"/>
              <a:gd name="T38" fmla="*/ 2147483647 w 590"/>
              <a:gd name="T39" fmla="*/ 2147483647 h 2869"/>
              <a:gd name="T40" fmla="*/ 2147483647 w 590"/>
              <a:gd name="T41" fmla="*/ 2147483647 h 2869"/>
              <a:gd name="T42" fmla="*/ 2147483647 w 590"/>
              <a:gd name="T43" fmla="*/ 2147483647 h 2869"/>
              <a:gd name="T44" fmla="*/ 2147483647 w 590"/>
              <a:gd name="T45" fmla="*/ 2147483647 h 2869"/>
              <a:gd name="T46" fmla="*/ 2147483647 w 590"/>
              <a:gd name="T47" fmla="*/ 2147483647 h 2869"/>
              <a:gd name="T48" fmla="*/ 2147483647 w 590"/>
              <a:gd name="T49" fmla="*/ 2147483647 h 2869"/>
              <a:gd name="T50" fmla="*/ 2147483647 w 590"/>
              <a:gd name="T51" fmla="*/ 2147483647 h 2869"/>
              <a:gd name="T52" fmla="*/ 2147483647 w 590"/>
              <a:gd name="T53" fmla="*/ 2147483647 h 2869"/>
              <a:gd name="T54" fmla="*/ 2147483647 w 590"/>
              <a:gd name="T55" fmla="*/ 2147483647 h 2869"/>
              <a:gd name="T56" fmla="*/ 2147483647 w 590"/>
              <a:gd name="T57" fmla="*/ 2147483647 h 2869"/>
              <a:gd name="T58" fmla="*/ 2147483647 w 590"/>
              <a:gd name="T59" fmla="*/ 2147483647 h 2869"/>
              <a:gd name="T60" fmla="*/ 2147483647 w 590"/>
              <a:gd name="T61" fmla="*/ 2147483647 h 2869"/>
              <a:gd name="T62" fmla="*/ 2147483647 w 590"/>
              <a:gd name="T63" fmla="*/ 2147483647 h 2869"/>
              <a:gd name="T64" fmla="*/ 2147483647 w 590"/>
              <a:gd name="T65" fmla="*/ 2147483647 h 2869"/>
              <a:gd name="T66" fmla="*/ 2147483647 w 590"/>
              <a:gd name="T67" fmla="*/ 2147483647 h 2869"/>
              <a:gd name="T68" fmla="*/ 2147483647 w 590"/>
              <a:gd name="T69" fmla="*/ 2147483647 h 2869"/>
              <a:gd name="T70" fmla="*/ 2147483647 w 590"/>
              <a:gd name="T71" fmla="*/ 0 h 286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90"/>
              <a:gd name="T109" fmla="*/ 0 h 2869"/>
              <a:gd name="T110" fmla="*/ 590 w 590"/>
              <a:gd name="T111" fmla="*/ 2869 h 286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90" h="2869">
                <a:moveTo>
                  <a:pt x="402" y="2868"/>
                </a:moveTo>
                <a:lnTo>
                  <a:pt x="402" y="2828"/>
                </a:lnTo>
                <a:lnTo>
                  <a:pt x="418" y="2735"/>
                </a:lnTo>
                <a:lnTo>
                  <a:pt x="369" y="2651"/>
                </a:lnTo>
                <a:lnTo>
                  <a:pt x="336" y="2602"/>
                </a:lnTo>
                <a:lnTo>
                  <a:pt x="292" y="2567"/>
                </a:lnTo>
                <a:lnTo>
                  <a:pt x="248" y="2508"/>
                </a:lnTo>
                <a:lnTo>
                  <a:pt x="231" y="2493"/>
                </a:lnTo>
                <a:lnTo>
                  <a:pt x="198" y="2478"/>
                </a:lnTo>
                <a:lnTo>
                  <a:pt x="182" y="2469"/>
                </a:lnTo>
                <a:lnTo>
                  <a:pt x="171" y="2444"/>
                </a:lnTo>
                <a:lnTo>
                  <a:pt x="209" y="2400"/>
                </a:lnTo>
                <a:lnTo>
                  <a:pt x="198" y="2375"/>
                </a:lnTo>
                <a:lnTo>
                  <a:pt x="132" y="2355"/>
                </a:lnTo>
                <a:lnTo>
                  <a:pt x="132" y="2340"/>
                </a:lnTo>
                <a:lnTo>
                  <a:pt x="132" y="2301"/>
                </a:lnTo>
                <a:lnTo>
                  <a:pt x="110" y="2281"/>
                </a:lnTo>
                <a:lnTo>
                  <a:pt x="82" y="2301"/>
                </a:lnTo>
                <a:lnTo>
                  <a:pt x="49" y="2311"/>
                </a:lnTo>
                <a:lnTo>
                  <a:pt x="27" y="2316"/>
                </a:lnTo>
                <a:lnTo>
                  <a:pt x="11" y="2306"/>
                </a:lnTo>
                <a:lnTo>
                  <a:pt x="16" y="2237"/>
                </a:lnTo>
                <a:lnTo>
                  <a:pt x="66" y="2183"/>
                </a:lnTo>
                <a:lnTo>
                  <a:pt x="71" y="2134"/>
                </a:lnTo>
                <a:lnTo>
                  <a:pt x="104" y="2050"/>
                </a:lnTo>
                <a:lnTo>
                  <a:pt x="143" y="2001"/>
                </a:lnTo>
                <a:lnTo>
                  <a:pt x="160" y="1966"/>
                </a:lnTo>
                <a:lnTo>
                  <a:pt x="171" y="1922"/>
                </a:lnTo>
                <a:lnTo>
                  <a:pt x="193" y="1858"/>
                </a:lnTo>
                <a:lnTo>
                  <a:pt x="292" y="1764"/>
                </a:lnTo>
                <a:lnTo>
                  <a:pt x="319" y="1710"/>
                </a:lnTo>
                <a:lnTo>
                  <a:pt x="358" y="1641"/>
                </a:lnTo>
                <a:lnTo>
                  <a:pt x="363" y="1572"/>
                </a:lnTo>
                <a:lnTo>
                  <a:pt x="314" y="1513"/>
                </a:lnTo>
                <a:lnTo>
                  <a:pt x="308" y="1473"/>
                </a:lnTo>
                <a:lnTo>
                  <a:pt x="314" y="1404"/>
                </a:lnTo>
                <a:lnTo>
                  <a:pt x="319" y="1340"/>
                </a:lnTo>
                <a:lnTo>
                  <a:pt x="303" y="1271"/>
                </a:lnTo>
                <a:lnTo>
                  <a:pt x="297" y="1237"/>
                </a:lnTo>
                <a:lnTo>
                  <a:pt x="204" y="1183"/>
                </a:lnTo>
                <a:lnTo>
                  <a:pt x="143" y="1133"/>
                </a:lnTo>
                <a:lnTo>
                  <a:pt x="121" y="1089"/>
                </a:lnTo>
                <a:lnTo>
                  <a:pt x="121" y="1045"/>
                </a:lnTo>
                <a:lnTo>
                  <a:pt x="187" y="966"/>
                </a:lnTo>
                <a:lnTo>
                  <a:pt x="231" y="892"/>
                </a:lnTo>
                <a:lnTo>
                  <a:pt x="275" y="823"/>
                </a:lnTo>
                <a:lnTo>
                  <a:pt x="242" y="764"/>
                </a:lnTo>
                <a:lnTo>
                  <a:pt x="242" y="665"/>
                </a:lnTo>
                <a:lnTo>
                  <a:pt x="209" y="616"/>
                </a:lnTo>
                <a:lnTo>
                  <a:pt x="137" y="567"/>
                </a:lnTo>
                <a:lnTo>
                  <a:pt x="55" y="473"/>
                </a:lnTo>
                <a:lnTo>
                  <a:pt x="16" y="409"/>
                </a:lnTo>
                <a:lnTo>
                  <a:pt x="0" y="370"/>
                </a:lnTo>
                <a:lnTo>
                  <a:pt x="22" y="345"/>
                </a:lnTo>
                <a:lnTo>
                  <a:pt x="77" y="365"/>
                </a:lnTo>
                <a:lnTo>
                  <a:pt x="99" y="365"/>
                </a:lnTo>
                <a:lnTo>
                  <a:pt x="104" y="345"/>
                </a:lnTo>
                <a:lnTo>
                  <a:pt x="99" y="306"/>
                </a:lnTo>
                <a:lnTo>
                  <a:pt x="132" y="232"/>
                </a:lnTo>
                <a:lnTo>
                  <a:pt x="121" y="163"/>
                </a:lnTo>
                <a:lnTo>
                  <a:pt x="143" y="138"/>
                </a:lnTo>
                <a:lnTo>
                  <a:pt x="347" y="138"/>
                </a:lnTo>
                <a:lnTo>
                  <a:pt x="374" y="124"/>
                </a:lnTo>
                <a:lnTo>
                  <a:pt x="380" y="104"/>
                </a:lnTo>
                <a:lnTo>
                  <a:pt x="369" y="89"/>
                </a:lnTo>
                <a:lnTo>
                  <a:pt x="369" y="60"/>
                </a:lnTo>
                <a:lnTo>
                  <a:pt x="413" y="69"/>
                </a:lnTo>
                <a:lnTo>
                  <a:pt x="446" y="84"/>
                </a:lnTo>
                <a:lnTo>
                  <a:pt x="474" y="64"/>
                </a:lnTo>
                <a:lnTo>
                  <a:pt x="507" y="20"/>
                </a:lnTo>
                <a:lnTo>
                  <a:pt x="551" y="5"/>
                </a:lnTo>
                <a:lnTo>
                  <a:pt x="589" y="0"/>
                </a:lnTo>
              </a:path>
            </a:pathLst>
          </a:custGeom>
          <a:noFill/>
          <a:ln w="381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032" name="Freeform 6"/>
          <p:cNvSpPr>
            <a:spLocks/>
          </p:cNvSpPr>
          <p:nvPr/>
        </p:nvSpPr>
        <p:spPr bwMode="auto">
          <a:xfrm>
            <a:off x="2506663" y="1811338"/>
            <a:ext cx="1758950" cy="2270125"/>
          </a:xfrm>
          <a:custGeom>
            <a:avLst/>
            <a:gdLst>
              <a:gd name="T0" fmla="*/ 2147483647 w 1108"/>
              <a:gd name="T1" fmla="*/ 0 h 1430"/>
              <a:gd name="T2" fmla="*/ 2147483647 w 1108"/>
              <a:gd name="T3" fmla="*/ 2147483647 h 1430"/>
              <a:gd name="T4" fmla="*/ 2147483647 w 1108"/>
              <a:gd name="T5" fmla="*/ 2147483647 h 1430"/>
              <a:gd name="T6" fmla="*/ 2147483647 w 1108"/>
              <a:gd name="T7" fmla="*/ 2147483647 h 1430"/>
              <a:gd name="T8" fmla="*/ 2147483647 w 1108"/>
              <a:gd name="T9" fmla="*/ 2147483647 h 1430"/>
              <a:gd name="T10" fmla="*/ 0 w 1108"/>
              <a:gd name="T11" fmla="*/ 2147483647 h 1430"/>
              <a:gd name="T12" fmla="*/ 2147483647 w 1108"/>
              <a:gd name="T13" fmla="*/ 2147483647 h 1430"/>
              <a:gd name="T14" fmla="*/ 2147483647 w 1108"/>
              <a:gd name="T15" fmla="*/ 2147483647 h 1430"/>
              <a:gd name="T16" fmla="*/ 2147483647 w 1108"/>
              <a:gd name="T17" fmla="*/ 2147483647 h 1430"/>
              <a:gd name="T18" fmla="*/ 2147483647 w 1108"/>
              <a:gd name="T19" fmla="*/ 2147483647 h 1430"/>
              <a:gd name="T20" fmla="*/ 2147483647 w 1108"/>
              <a:gd name="T21" fmla="*/ 2147483647 h 1430"/>
              <a:gd name="T22" fmla="*/ 2147483647 w 1108"/>
              <a:gd name="T23" fmla="*/ 2147483647 h 1430"/>
              <a:gd name="T24" fmla="*/ 2147483647 w 1108"/>
              <a:gd name="T25" fmla="*/ 2147483647 h 1430"/>
              <a:gd name="T26" fmla="*/ 2147483647 w 1108"/>
              <a:gd name="T27" fmla="*/ 2147483647 h 1430"/>
              <a:gd name="T28" fmla="*/ 2147483647 w 1108"/>
              <a:gd name="T29" fmla="*/ 2147483647 h 1430"/>
              <a:gd name="T30" fmla="*/ 2147483647 w 1108"/>
              <a:gd name="T31" fmla="*/ 2147483647 h 1430"/>
              <a:gd name="T32" fmla="*/ 2147483647 w 1108"/>
              <a:gd name="T33" fmla="*/ 2147483647 h 1430"/>
              <a:gd name="T34" fmla="*/ 2147483647 w 1108"/>
              <a:gd name="T35" fmla="*/ 2147483647 h 1430"/>
              <a:gd name="T36" fmla="*/ 2147483647 w 1108"/>
              <a:gd name="T37" fmla="*/ 2147483647 h 1430"/>
              <a:gd name="T38" fmla="*/ 2147483647 w 1108"/>
              <a:gd name="T39" fmla="*/ 2147483647 h 1430"/>
              <a:gd name="T40" fmla="*/ 2147483647 w 1108"/>
              <a:gd name="T41" fmla="*/ 2147483647 h 1430"/>
              <a:gd name="T42" fmla="*/ 2147483647 w 1108"/>
              <a:gd name="T43" fmla="*/ 2147483647 h 1430"/>
              <a:gd name="T44" fmla="*/ 2147483647 w 1108"/>
              <a:gd name="T45" fmla="*/ 2147483647 h 1430"/>
              <a:gd name="T46" fmla="*/ 2147483647 w 1108"/>
              <a:gd name="T47" fmla="*/ 2147483647 h 1430"/>
              <a:gd name="T48" fmla="*/ 2147483647 w 1108"/>
              <a:gd name="T49" fmla="*/ 2147483647 h 1430"/>
              <a:gd name="T50" fmla="*/ 2147483647 w 1108"/>
              <a:gd name="T51" fmla="*/ 2147483647 h 1430"/>
              <a:gd name="T52" fmla="*/ 2147483647 w 1108"/>
              <a:gd name="T53" fmla="*/ 2147483647 h 1430"/>
              <a:gd name="T54" fmla="*/ 2147483647 w 1108"/>
              <a:gd name="T55" fmla="*/ 2147483647 h 1430"/>
              <a:gd name="T56" fmla="*/ 2147483647 w 1108"/>
              <a:gd name="T57" fmla="*/ 2147483647 h 1430"/>
              <a:gd name="T58" fmla="*/ 2147483647 w 1108"/>
              <a:gd name="T59" fmla="*/ 2147483647 h 1430"/>
              <a:gd name="T60" fmla="*/ 2147483647 w 1108"/>
              <a:gd name="T61" fmla="*/ 2147483647 h 1430"/>
              <a:gd name="T62" fmla="*/ 2147483647 w 1108"/>
              <a:gd name="T63" fmla="*/ 2147483647 h 1430"/>
              <a:gd name="T64" fmla="*/ 2147483647 w 1108"/>
              <a:gd name="T65" fmla="*/ 2147483647 h 1430"/>
              <a:gd name="T66" fmla="*/ 2147483647 w 1108"/>
              <a:gd name="T67" fmla="*/ 2147483647 h 1430"/>
              <a:gd name="T68" fmla="*/ 2147483647 w 1108"/>
              <a:gd name="T69" fmla="*/ 2147483647 h 1430"/>
              <a:gd name="T70" fmla="*/ 2147483647 w 1108"/>
              <a:gd name="T71" fmla="*/ 2147483647 h 1430"/>
              <a:gd name="T72" fmla="*/ 2147483647 w 1108"/>
              <a:gd name="T73" fmla="*/ 2147483647 h 1430"/>
              <a:gd name="T74" fmla="*/ 2147483647 w 1108"/>
              <a:gd name="T75" fmla="*/ 2147483647 h 1430"/>
              <a:gd name="T76" fmla="*/ 2147483647 w 1108"/>
              <a:gd name="T77" fmla="*/ 2147483647 h 1430"/>
              <a:gd name="T78" fmla="*/ 2147483647 w 1108"/>
              <a:gd name="T79" fmla="*/ 2147483647 h 1430"/>
              <a:gd name="T80" fmla="*/ 2147483647 w 1108"/>
              <a:gd name="T81" fmla="*/ 2147483647 h 143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108"/>
              <a:gd name="T124" fmla="*/ 0 h 1430"/>
              <a:gd name="T125" fmla="*/ 1108 w 1108"/>
              <a:gd name="T126" fmla="*/ 1430 h 143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108" h="1430">
                <a:moveTo>
                  <a:pt x="176" y="0"/>
                </a:moveTo>
                <a:lnTo>
                  <a:pt x="160" y="49"/>
                </a:lnTo>
                <a:lnTo>
                  <a:pt x="99" y="108"/>
                </a:lnTo>
                <a:lnTo>
                  <a:pt x="66" y="158"/>
                </a:lnTo>
                <a:lnTo>
                  <a:pt x="33" y="182"/>
                </a:lnTo>
                <a:lnTo>
                  <a:pt x="0" y="217"/>
                </a:lnTo>
                <a:lnTo>
                  <a:pt x="5" y="261"/>
                </a:lnTo>
                <a:lnTo>
                  <a:pt x="71" y="276"/>
                </a:lnTo>
                <a:lnTo>
                  <a:pt x="110" y="305"/>
                </a:lnTo>
                <a:lnTo>
                  <a:pt x="137" y="350"/>
                </a:lnTo>
                <a:lnTo>
                  <a:pt x="60" y="355"/>
                </a:lnTo>
                <a:lnTo>
                  <a:pt x="154" y="389"/>
                </a:lnTo>
                <a:lnTo>
                  <a:pt x="220" y="429"/>
                </a:lnTo>
                <a:lnTo>
                  <a:pt x="231" y="517"/>
                </a:lnTo>
                <a:lnTo>
                  <a:pt x="209" y="586"/>
                </a:lnTo>
                <a:lnTo>
                  <a:pt x="176" y="655"/>
                </a:lnTo>
                <a:lnTo>
                  <a:pt x="165" y="729"/>
                </a:lnTo>
                <a:lnTo>
                  <a:pt x="209" y="749"/>
                </a:lnTo>
                <a:lnTo>
                  <a:pt x="270" y="744"/>
                </a:lnTo>
                <a:lnTo>
                  <a:pt x="314" y="704"/>
                </a:lnTo>
                <a:lnTo>
                  <a:pt x="374" y="670"/>
                </a:lnTo>
                <a:lnTo>
                  <a:pt x="413" y="670"/>
                </a:lnTo>
                <a:lnTo>
                  <a:pt x="496" y="700"/>
                </a:lnTo>
                <a:lnTo>
                  <a:pt x="600" y="690"/>
                </a:lnTo>
                <a:lnTo>
                  <a:pt x="617" y="655"/>
                </a:lnTo>
                <a:lnTo>
                  <a:pt x="633" y="616"/>
                </a:lnTo>
                <a:lnTo>
                  <a:pt x="677" y="616"/>
                </a:lnTo>
                <a:lnTo>
                  <a:pt x="738" y="631"/>
                </a:lnTo>
                <a:lnTo>
                  <a:pt x="782" y="640"/>
                </a:lnTo>
                <a:lnTo>
                  <a:pt x="815" y="685"/>
                </a:lnTo>
                <a:lnTo>
                  <a:pt x="859" y="729"/>
                </a:lnTo>
                <a:lnTo>
                  <a:pt x="898" y="778"/>
                </a:lnTo>
                <a:lnTo>
                  <a:pt x="914" y="862"/>
                </a:lnTo>
                <a:lnTo>
                  <a:pt x="925" y="985"/>
                </a:lnTo>
                <a:lnTo>
                  <a:pt x="980" y="1039"/>
                </a:lnTo>
                <a:lnTo>
                  <a:pt x="1013" y="1064"/>
                </a:lnTo>
                <a:lnTo>
                  <a:pt x="1080" y="1108"/>
                </a:lnTo>
                <a:lnTo>
                  <a:pt x="1096" y="1222"/>
                </a:lnTo>
                <a:lnTo>
                  <a:pt x="1107" y="1286"/>
                </a:lnTo>
                <a:lnTo>
                  <a:pt x="1085" y="1384"/>
                </a:lnTo>
                <a:lnTo>
                  <a:pt x="980" y="1429"/>
                </a:lnTo>
              </a:path>
            </a:pathLst>
          </a:custGeom>
          <a:noFill/>
          <a:ln w="381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033" name="Freeform 7"/>
          <p:cNvSpPr>
            <a:spLocks/>
          </p:cNvSpPr>
          <p:nvPr/>
        </p:nvSpPr>
        <p:spPr bwMode="auto">
          <a:xfrm>
            <a:off x="3116263" y="3946525"/>
            <a:ext cx="1752600" cy="931863"/>
          </a:xfrm>
          <a:custGeom>
            <a:avLst/>
            <a:gdLst>
              <a:gd name="T0" fmla="*/ 2147483647 w 1103"/>
              <a:gd name="T1" fmla="*/ 0 h 587"/>
              <a:gd name="T2" fmla="*/ 2147483647 w 1103"/>
              <a:gd name="T3" fmla="*/ 2147483647 h 587"/>
              <a:gd name="T4" fmla="*/ 2147483647 w 1103"/>
              <a:gd name="T5" fmla="*/ 2147483647 h 587"/>
              <a:gd name="T6" fmla="*/ 2147483647 w 1103"/>
              <a:gd name="T7" fmla="*/ 2147483647 h 587"/>
              <a:gd name="T8" fmla="*/ 2147483647 w 1103"/>
              <a:gd name="T9" fmla="*/ 2147483647 h 587"/>
              <a:gd name="T10" fmla="*/ 2147483647 w 1103"/>
              <a:gd name="T11" fmla="*/ 2147483647 h 587"/>
              <a:gd name="T12" fmla="*/ 2147483647 w 1103"/>
              <a:gd name="T13" fmla="*/ 2147483647 h 587"/>
              <a:gd name="T14" fmla="*/ 2147483647 w 1103"/>
              <a:gd name="T15" fmla="*/ 2147483647 h 587"/>
              <a:gd name="T16" fmla="*/ 2147483647 w 1103"/>
              <a:gd name="T17" fmla="*/ 2147483647 h 587"/>
              <a:gd name="T18" fmla="*/ 2147483647 w 1103"/>
              <a:gd name="T19" fmla="*/ 2147483647 h 587"/>
              <a:gd name="T20" fmla="*/ 2147483647 w 1103"/>
              <a:gd name="T21" fmla="*/ 2147483647 h 587"/>
              <a:gd name="T22" fmla="*/ 2147483647 w 1103"/>
              <a:gd name="T23" fmla="*/ 2147483647 h 587"/>
              <a:gd name="T24" fmla="*/ 2147483647 w 1103"/>
              <a:gd name="T25" fmla="*/ 2147483647 h 587"/>
              <a:gd name="T26" fmla="*/ 2147483647 w 1103"/>
              <a:gd name="T27" fmla="*/ 2147483647 h 587"/>
              <a:gd name="T28" fmla="*/ 2147483647 w 1103"/>
              <a:gd name="T29" fmla="*/ 2147483647 h 587"/>
              <a:gd name="T30" fmla="*/ 2147483647 w 1103"/>
              <a:gd name="T31" fmla="*/ 2147483647 h 587"/>
              <a:gd name="T32" fmla="*/ 2147483647 w 1103"/>
              <a:gd name="T33" fmla="*/ 2147483647 h 587"/>
              <a:gd name="T34" fmla="*/ 2147483647 w 1103"/>
              <a:gd name="T35" fmla="*/ 2147483647 h 587"/>
              <a:gd name="T36" fmla="*/ 2147483647 w 1103"/>
              <a:gd name="T37" fmla="*/ 2147483647 h 587"/>
              <a:gd name="T38" fmla="*/ 2147483647 w 1103"/>
              <a:gd name="T39" fmla="*/ 2147483647 h 587"/>
              <a:gd name="T40" fmla="*/ 0 w 1103"/>
              <a:gd name="T41" fmla="*/ 2147483647 h 587"/>
              <a:gd name="T42" fmla="*/ 0 w 1103"/>
              <a:gd name="T43" fmla="*/ 2147483647 h 587"/>
              <a:gd name="T44" fmla="*/ 2147483647 w 1103"/>
              <a:gd name="T45" fmla="*/ 2147483647 h 587"/>
              <a:gd name="T46" fmla="*/ 2147483647 w 1103"/>
              <a:gd name="T47" fmla="*/ 2147483647 h 587"/>
              <a:gd name="T48" fmla="*/ 2147483647 w 1103"/>
              <a:gd name="T49" fmla="*/ 2147483647 h 58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103"/>
              <a:gd name="T76" fmla="*/ 0 h 587"/>
              <a:gd name="T77" fmla="*/ 1103 w 1103"/>
              <a:gd name="T78" fmla="*/ 587 h 587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103" h="587">
                <a:moveTo>
                  <a:pt x="1102" y="0"/>
                </a:moveTo>
                <a:lnTo>
                  <a:pt x="1064" y="34"/>
                </a:lnTo>
                <a:lnTo>
                  <a:pt x="1020" y="64"/>
                </a:lnTo>
                <a:lnTo>
                  <a:pt x="926" y="64"/>
                </a:lnTo>
                <a:lnTo>
                  <a:pt x="865" y="59"/>
                </a:lnTo>
                <a:lnTo>
                  <a:pt x="838" y="69"/>
                </a:lnTo>
                <a:lnTo>
                  <a:pt x="832" y="108"/>
                </a:lnTo>
                <a:lnTo>
                  <a:pt x="810" y="128"/>
                </a:lnTo>
                <a:lnTo>
                  <a:pt x="717" y="123"/>
                </a:lnTo>
                <a:lnTo>
                  <a:pt x="651" y="123"/>
                </a:lnTo>
                <a:lnTo>
                  <a:pt x="606" y="93"/>
                </a:lnTo>
                <a:lnTo>
                  <a:pt x="557" y="69"/>
                </a:lnTo>
                <a:lnTo>
                  <a:pt x="436" y="59"/>
                </a:lnTo>
                <a:lnTo>
                  <a:pt x="342" y="69"/>
                </a:lnTo>
                <a:lnTo>
                  <a:pt x="243" y="59"/>
                </a:lnTo>
                <a:lnTo>
                  <a:pt x="166" y="69"/>
                </a:lnTo>
                <a:lnTo>
                  <a:pt x="127" y="108"/>
                </a:lnTo>
                <a:lnTo>
                  <a:pt x="94" y="177"/>
                </a:lnTo>
                <a:lnTo>
                  <a:pt x="67" y="202"/>
                </a:lnTo>
                <a:lnTo>
                  <a:pt x="28" y="226"/>
                </a:lnTo>
                <a:lnTo>
                  <a:pt x="0" y="251"/>
                </a:lnTo>
                <a:lnTo>
                  <a:pt x="0" y="286"/>
                </a:lnTo>
                <a:lnTo>
                  <a:pt x="67" y="409"/>
                </a:lnTo>
                <a:lnTo>
                  <a:pt x="78" y="458"/>
                </a:lnTo>
                <a:lnTo>
                  <a:pt x="105" y="586"/>
                </a:lnTo>
              </a:path>
            </a:pathLst>
          </a:custGeom>
          <a:noFill/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034" name="Freeform 8"/>
          <p:cNvSpPr>
            <a:spLocks/>
          </p:cNvSpPr>
          <p:nvPr/>
        </p:nvSpPr>
        <p:spPr bwMode="auto">
          <a:xfrm>
            <a:off x="0" y="2055813"/>
            <a:ext cx="1925638" cy="3325812"/>
          </a:xfrm>
          <a:custGeom>
            <a:avLst/>
            <a:gdLst>
              <a:gd name="T0" fmla="*/ 2147483647 w 1213"/>
              <a:gd name="T1" fmla="*/ 2147483647 h 2095"/>
              <a:gd name="T2" fmla="*/ 2147483647 w 1213"/>
              <a:gd name="T3" fmla="*/ 2147483647 h 2095"/>
              <a:gd name="T4" fmla="*/ 2147483647 w 1213"/>
              <a:gd name="T5" fmla="*/ 2147483647 h 2095"/>
              <a:gd name="T6" fmla="*/ 2147483647 w 1213"/>
              <a:gd name="T7" fmla="*/ 2147483647 h 2095"/>
              <a:gd name="T8" fmla="*/ 2147483647 w 1213"/>
              <a:gd name="T9" fmla="*/ 2147483647 h 2095"/>
              <a:gd name="T10" fmla="*/ 2147483647 w 1213"/>
              <a:gd name="T11" fmla="*/ 2147483647 h 2095"/>
              <a:gd name="T12" fmla="*/ 2147483647 w 1213"/>
              <a:gd name="T13" fmla="*/ 2147483647 h 2095"/>
              <a:gd name="T14" fmla="*/ 2147483647 w 1213"/>
              <a:gd name="T15" fmla="*/ 2147483647 h 2095"/>
              <a:gd name="T16" fmla="*/ 2147483647 w 1213"/>
              <a:gd name="T17" fmla="*/ 2147483647 h 2095"/>
              <a:gd name="T18" fmla="*/ 2147483647 w 1213"/>
              <a:gd name="T19" fmla="*/ 2147483647 h 2095"/>
              <a:gd name="T20" fmla="*/ 2147483647 w 1213"/>
              <a:gd name="T21" fmla="*/ 2147483647 h 2095"/>
              <a:gd name="T22" fmla="*/ 2147483647 w 1213"/>
              <a:gd name="T23" fmla="*/ 2147483647 h 2095"/>
              <a:gd name="T24" fmla="*/ 2147483647 w 1213"/>
              <a:gd name="T25" fmla="*/ 2147483647 h 2095"/>
              <a:gd name="T26" fmla="*/ 2147483647 w 1213"/>
              <a:gd name="T27" fmla="*/ 2147483647 h 2095"/>
              <a:gd name="T28" fmla="*/ 2147483647 w 1213"/>
              <a:gd name="T29" fmla="*/ 2147483647 h 2095"/>
              <a:gd name="T30" fmla="*/ 2147483647 w 1213"/>
              <a:gd name="T31" fmla="*/ 2147483647 h 2095"/>
              <a:gd name="T32" fmla="*/ 2147483647 w 1213"/>
              <a:gd name="T33" fmla="*/ 2147483647 h 2095"/>
              <a:gd name="T34" fmla="*/ 2147483647 w 1213"/>
              <a:gd name="T35" fmla="*/ 2147483647 h 2095"/>
              <a:gd name="T36" fmla="*/ 2147483647 w 1213"/>
              <a:gd name="T37" fmla="*/ 2147483647 h 2095"/>
              <a:gd name="T38" fmla="*/ 2147483647 w 1213"/>
              <a:gd name="T39" fmla="*/ 2147483647 h 2095"/>
              <a:gd name="T40" fmla="*/ 2147483647 w 1213"/>
              <a:gd name="T41" fmla="*/ 2147483647 h 2095"/>
              <a:gd name="T42" fmla="*/ 2147483647 w 1213"/>
              <a:gd name="T43" fmla="*/ 2147483647 h 2095"/>
              <a:gd name="T44" fmla="*/ 2147483647 w 1213"/>
              <a:gd name="T45" fmla="*/ 2147483647 h 2095"/>
              <a:gd name="T46" fmla="*/ 2147483647 w 1213"/>
              <a:gd name="T47" fmla="*/ 2147483647 h 2095"/>
              <a:gd name="T48" fmla="*/ 2147483647 w 1213"/>
              <a:gd name="T49" fmla="*/ 2147483647 h 2095"/>
              <a:gd name="T50" fmla="*/ 2147483647 w 1213"/>
              <a:gd name="T51" fmla="*/ 2147483647 h 2095"/>
              <a:gd name="T52" fmla="*/ 2147483647 w 1213"/>
              <a:gd name="T53" fmla="*/ 2147483647 h 2095"/>
              <a:gd name="T54" fmla="*/ 2147483647 w 1213"/>
              <a:gd name="T55" fmla="*/ 2147483647 h 2095"/>
              <a:gd name="T56" fmla="*/ 2147483647 w 1213"/>
              <a:gd name="T57" fmla="*/ 2147483647 h 2095"/>
              <a:gd name="T58" fmla="*/ 2147483647 w 1213"/>
              <a:gd name="T59" fmla="*/ 2147483647 h 2095"/>
              <a:gd name="T60" fmla="*/ 2147483647 w 1213"/>
              <a:gd name="T61" fmla="*/ 2147483647 h 2095"/>
              <a:gd name="T62" fmla="*/ 2147483647 w 1213"/>
              <a:gd name="T63" fmla="*/ 2147483647 h 2095"/>
              <a:gd name="T64" fmla="*/ 2147483647 w 1213"/>
              <a:gd name="T65" fmla="*/ 2147483647 h 2095"/>
              <a:gd name="T66" fmla="*/ 2147483647 w 1213"/>
              <a:gd name="T67" fmla="*/ 2147483647 h 2095"/>
              <a:gd name="T68" fmla="*/ 2147483647 w 1213"/>
              <a:gd name="T69" fmla="*/ 2147483647 h 2095"/>
              <a:gd name="T70" fmla="*/ 2147483647 w 1213"/>
              <a:gd name="T71" fmla="*/ 2147483647 h 2095"/>
              <a:gd name="T72" fmla="*/ 2147483647 w 1213"/>
              <a:gd name="T73" fmla="*/ 2147483647 h 2095"/>
              <a:gd name="T74" fmla="*/ 2147483647 w 1213"/>
              <a:gd name="T75" fmla="*/ 2147483647 h 2095"/>
              <a:gd name="T76" fmla="*/ 2147483647 w 1213"/>
              <a:gd name="T77" fmla="*/ 2147483647 h 2095"/>
              <a:gd name="T78" fmla="*/ 2147483647 w 1213"/>
              <a:gd name="T79" fmla="*/ 2147483647 h 2095"/>
              <a:gd name="T80" fmla="*/ 2147483647 w 1213"/>
              <a:gd name="T81" fmla="*/ 2147483647 h 2095"/>
              <a:gd name="T82" fmla="*/ 2147483647 w 1213"/>
              <a:gd name="T83" fmla="*/ 2147483647 h 2095"/>
              <a:gd name="T84" fmla="*/ 2147483647 w 1213"/>
              <a:gd name="T85" fmla="*/ 2147483647 h 2095"/>
              <a:gd name="T86" fmla="*/ 2147483647 w 1213"/>
              <a:gd name="T87" fmla="*/ 2147483647 h 2095"/>
              <a:gd name="T88" fmla="*/ 2147483647 w 1213"/>
              <a:gd name="T89" fmla="*/ 2147483647 h 209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213"/>
              <a:gd name="T136" fmla="*/ 0 h 2095"/>
              <a:gd name="T137" fmla="*/ 1213 w 1213"/>
              <a:gd name="T138" fmla="*/ 2095 h 2095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213" h="2095">
                <a:moveTo>
                  <a:pt x="0" y="0"/>
                </a:moveTo>
                <a:lnTo>
                  <a:pt x="44" y="15"/>
                </a:lnTo>
                <a:lnTo>
                  <a:pt x="60" y="54"/>
                </a:lnTo>
                <a:lnTo>
                  <a:pt x="66" y="69"/>
                </a:lnTo>
                <a:lnTo>
                  <a:pt x="66" y="89"/>
                </a:lnTo>
                <a:lnTo>
                  <a:pt x="71" y="103"/>
                </a:lnTo>
                <a:lnTo>
                  <a:pt x="82" y="108"/>
                </a:lnTo>
                <a:lnTo>
                  <a:pt x="93" y="98"/>
                </a:lnTo>
                <a:lnTo>
                  <a:pt x="82" y="89"/>
                </a:lnTo>
                <a:lnTo>
                  <a:pt x="88" y="69"/>
                </a:lnTo>
                <a:lnTo>
                  <a:pt x="104" y="54"/>
                </a:lnTo>
                <a:lnTo>
                  <a:pt x="132" y="54"/>
                </a:lnTo>
                <a:lnTo>
                  <a:pt x="132" y="74"/>
                </a:lnTo>
                <a:lnTo>
                  <a:pt x="132" y="93"/>
                </a:lnTo>
                <a:lnTo>
                  <a:pt x="121" y="108"/>
                </a:lnTo>
                <a:lnTo>
                  <a:pt x="104" y="118"/>
                </a:lnTo>
                <a:lnTo>
                  <a:pt x="93" y="118"/>
                </a:lnTo>
                <a:lnTo>
                  <a:pt x="88" y="128"/>
                </a:lnTo>
                <a:lnTo>
                  <a:pt x="99" y="138"/>
                </a:lnTo>
                <a:lnTo>
                  <a:pt x="115" y="143"/>
                </a:lnTo>
                <a:lnTo>
                  <a:pt x="115" y="133"/>
                </a:lnTo>
                <a:lnTo>
                  <a:pt x="121" y="123"/>
                </a:lnTo>
                <a:lnTo>
                  <a:pt x="132" y="98"/>
                </a:lnTo>
                <a:lnTo>
                  <a:pt x="154" y="89"/>
                </a:lnTo>
                <a:lnTo>
                  <a:pt x="159" y="108"/>
                </a:lnTo>
                <a:lnTo>
                  <a:pt x="154" y="123"/>
                </a:lnTo>
                <a:lnTo>
                  <a:pt x="154" y="143"/>
                </a:lnTo>
                <a:lnTo>
                  <a:pt x="165" y="153"/>
                </a:lnTo>
                <a:lnTo>
                  <a:pt x="170" y="143"/>
                </a:lnTo>
                <a:lnTo>
                  <a:pt x="170" y="128"/>
                </a:lnTo>
                <a:lnTo>
                  <a:pt x="170" y="108"/>
                </a:lnTo>
                <a:lnTo>
                  <a:pt x="198" y="128"/>
                </a:lnTo>
                <a:lnTo>
                  <a:pt x="264" y="187"/>
                </a:lnTo>
                <a:lnTo>
                  <a:pt x="297" y="231"/>
                </a:lnTo>
                <a:lnTo>
                  <a:pt x="308" y="251"/>
                </a:lnTo>
                <a:lnTo>
                  <a:pt x="308" y="266"/>
                </a:lnTo>
                <a:lnTo>
                  <a:pt x="281" y="266"/>
                </a:lnTo>
                <a:lnTo>
                  <a:pt x="269" y="276"/>
                </a:lnTo>
                <a:lnTo>
                  <a:pt x="264" y="286"/>
                </a:lnTo>
                <a:lnTo>
                  <a:pt x="247" y="295"/>
                </a:lnTo>
                <a:lnTo>
                  <a:pt x="220" y="305"/>
                </a:lnTo>
                <a:lnTo>
                  <a:pt x="220" y="320"/>
                </a:lnTo>
                <a:lnTo>
                  <a:pt x="225" y="330"/>
                </a:lnTo>
                <a:lnTo>
                  <a:pt x="225" y="350"/>
                </a:lnTo>
                <a:lnTo>
                  <a:pt x="225" y="369"/>
                </a:lnTo>
                <a:lnTo>
                  <a:pt x="242" y="374"/>
                </a:lnTo>
                <a:lnTo>
                  <a:pt x="264" y="374"/>
                </a:lnTo>
                <a:lnTo>
                  <a:pt x="297" y="350"/>
                </a:lnTo>
                <a:lnTo>
                  <a:pt x="336" y="310"/>
                </a:lnTo>
                <a:lnTo>
                  <a:pt x="341" y="276"/>
                </a:lnTo>
                <a:lnTo>
                  <a:pt x="352" y="261"/>
                </a:lnTo>
                <a:lnTo>
                  <a:pt x="363" y="271"/>
                </a:lnTo>
                <a:lnTo>
                  <a:pt x="363" y="305"/>
                </a:lnTo>
                <a:lnTo>
                  <a:pt x="352" y="350"/>
                </a:lnTo>
                <a:lnTo>
                  <a:pt x="341" y="374"/>
                </a:lnTo>
                <a:lnTo>
                  <a:pt x="347" y="404"/>
                </a:lnTo>
                <a:lnTo>
                  <a:pt x="380" y="448"/>
                </a:lnTo>
                <a:lnTo>
                  <a:pt x="413" y="522"/>
                </a:lnTo>
                <a:lnTo>
                  <a:pt x="424" y="566"/>
                </a:lnTo>
                <a:lnTo>
                  <a:pt x="418" y="640"/>
                </a:lnTo>
                <a:lnTo>
                  <a:pt x="402" y="704"/>
                </a:lnTo>
                <a:lnTo>
                  <a:pt x="352" y="808"/>
                </a:lnTo>
                <a:lnTo>
                  <a:pt x="319" y="852"/>
                </a:lnTo>
                <a:lnTo>
                  <a:pt x="297" y="911"/>
                </a:lnTo>
                <a:lnTo>
                  <a:pt x="303" y="931"/>
                </a:lnTo>
                <a:lnTo>
                  <a:pt x="319" y="931"/>
                </a:lnTo>
                <a:lnTo>
                  <a:pt x="336" y="906"/>
                </a:lnTo>
                <a:lnTo>
                  <a:pt x="358" y="847"/>
                </a:lnTo>
                <a:lnTo>
                  <a:pt x="402" y="788"/>
                </a:lnTo>
                <a:lnTo>
                  <a:pt x="435" y="768"/>
                </a:lnTo>
                <a:lnTo>
                  <a:pt x="429" y="813"/>
                </a:lnTo>
                <a:lnTo>
                  <a:pt x="396" y="862"/>
                </a:lnTo>
                <a:lnTo>
                  <a:pt x="369" y="887"/>
                </a:lnTo>
                <a:lnTo>
                  <a:pt x="352" y="901"/>
                </a:lnTo>
                <a:lnTo>
                  <a:pt x="352" y="921"/>
                </a:lnTo>
                <a:lnTo>
                  <a:pt x="424" y="916"/>
                </a:lnTo>
                <a:lnTo>
                  <a:pt x="440" y="901"/>
                </a:lnTo>
                <a:lnTo>
                  <a:pt x="479" y="877"/>
                </a:lnTo>
                <a:lnTo>
                  <a:pt x="501" y="867"/>
                </a:lnTo>
                <a:lnTo>
                  <a:pt x="512" y="867"/>
                </a:lnTo>
                <a:lnTo>
                  <a:pt x="512" y="882"/>
                </a:lnTo>
                <a:lnTo>
                  <a:pt x="501" y="906"/>
                </a:lnTo>
                <a:lnTo>
                  <a:pt x="501" y="931"/>
                </a:lnTo>
                <a:lnTo>
                  <a:pt x="512" y="975"/>
                </a:lnTo>
                <a:lnTo>
                  <a:pt x="528" y="985"/>
                </a:lnTo>
                <a:lnTo>
                  <a:pt x="578" y="985"/>
                </a:lnTo>
                <a:lnTo>
                  <a:pt x="611" y="961"/>
                </a:lnTo>
                <a:lnTo>
                  <a:pt x="628" y="921"/>
                </a:lnTo>
                <a:lnTo>
                  <a:pt x="655" y="892"/>
                </a:lnTo>
                <a:lnTo>
                  <a:pt x="694" y="877"/>
                </a:lnTo>
                <a:lnTo>
                  <a:pt x="721" y="857"/>
                </a:lnTo>
                <a:lnTo>
                  <a:pt x="727" y="823"/>
                </a:lnTo>
                <a:lnTo>
                  <a:pt x="727" y="793"/>
                </a:lnTo>
                <a:lnTo>
                  <a:pt x="749" y="842"/>
                </a:lnTo>
                <a:lnTo>
                  <a:pt x="771" y="857"/>
                </a:lnTo>
                <a:lnTo>
                  <a:pt x="815" y="837"/>
                </a:lnTo>
                <a:lnTo>
                  <a:pt x="859" y="808"/>
                </a:lnTo>
                <a:lnTo>
                  <a:pt x="876" y="734"/>
                </a:lnTo>
                <a:lnTo>
                  <a:pt x="865" y="695"/>
                </a:lnTo>
                <a:lnTo>
                  <a:pt x="865" y="680"/>
                </a:lnTo>
                <a:lnTo>
                  <a:pt x="876" y="665"/>
                </a:lnTo>
                <a:lnTo>
                  <a:pt x="909" y="709"/>
                </a:lnTo>
                <a:lnTo>
                  <a:pt x="925" y="749"/>
                </a:lnTo>
                <a:lnTo>
                  <a:pt x="958" y="783"/>
                </a:lnTo>
                <a:lnTo>
                  <a:pt x="969" y="842"/>
                </a:lnTo>
                <a:lnTo>
                  <a:pt x="1013" y="901"/>
                </a:lnTo>
                <a:lnTo>
                  <a:pt x="1013" y="995"/>
                </a:lnTo>
                <a:lnTo>
                  <a:pt x="1024" y="1025"/>
                </a:lnTo>
                <a:lnTo>
                  <a:pt x="1024" y="1177"/>
                </a:lnTo>
                <a:lnTo>
                  <a:pt x="1057" y="1251"/>
                </a:lnTo>
                <a:lnTo>
                  <a:pt x="1068" y="1320"/>
                </a:lnTo>
                <a:lnTo>
                  <a:pt x="1068" y="1379"/>
                </a:lnTo>
                <a:lnTo>
                  <a:pt x="1068" y="1409"/>
                </a:lnTo>
                <a:lnTo>
                  <a:pt x="1085" y="1433"/>
                </a:lnTo>
                <a:lnTo>
                  <a:pt x="1090" y="1409"/>
                </a:lnTo>
                <a:lnTo>
                  <a:pt x="1085" y="1379"/>
                </a:lnTo>
                <a:lnTo>
                  <a:pt x="1096" y="1360"/>
                </a:lnTo>
                <a:lnTo>
                  <a:pt x="1123" y="1379"/>
                </a:lnTo>
                <a:lnTo>
                  <a:pt x="1146" y="1443"/>
                </a:lnTo>
                <a:lnTo>
                  <a:pt x="1195" y="1532"/>
                </a:lnTo>
                <a:lnTo>
                  <a:pt x="1195" y="1571"/>
                </a:lnTo>
                <a:lnTo>
                  <a:pt x="1179" y="1611"/>
                </a:lnTo>
                <a:lnTo>
                  <a:pt x="1206" y="1690"/>
                </a:lnTo>
                <a:lnTo>
                  <a:pt x="1212" y="1773"/>
                </a:lnTo>
                <a:lnTo>
                  <a:pt x="1179" y="1813"/>
                </a:lnTo>
                <a:lnTo>
                  <a:pt x="1146" y="1842"/>
                </a:lnTo>
                <a:lnTo>
                  <a:pt x="1146" y="1882"/>
                </a:lnTo>
                <a:lnTo>
                  <a:pt x="1146" y="1911"/>
                </a:lnTo>
                <a:lnTo>
                  <a:pt x="1112" y="1956"/>
                </a:lnTo>
                <a:lnTo>
                  <a:pt x="1096" y="2005"/>
                </a:lnTo>
                <a:lnTo>
                  <a:pt x="1096" y="2044"/>
                </a:lnTo>
                <a:lnTo>
                  <a:pt x="1090" y="2089"/>
                </a:lnTo>
                <a:lnTo>
                  <a:pt x="1107" y="2094"/>
                </a:lnTo>
                <a:lnTo>
                  <a:pt x="1123" y="2059"/>
                </a:lnTo>
                <a:lnTo>
                  <a:pt x="1157" y="2044"/>
                </a:lnTo>
              </a:path>
            </a:pathLst>
          </a:custGeom>
          <a:noFill/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035" name="Freeform 9"/>
          <p:cNvSpPr>
            <a:spLocks/>
          </p:cNvSpPr>
          <p:nvPr/>
        </p:nvSpPr>
        <p:spPr bwMode="auto">
          <a:xfrm>
            <a:off x="100013" y="0"/>
            <a:ext cx="5835650" cy="2093913"/>
          </a:xfrm>
          <a:custGeom>
            <a:avLst/>
            <a:gdLst>
              <a:gd name="T0" fmla="*/ 2147483647 w 3675"/>
              <a:gd name="T1" fmla="*/ 2147483647 h 1319"/>
              <a:gd name="T2" fmla="*/ 2147483647 w 3675"/>
              <a:gd name="T3" fmla="*/ 2147483647 h 1319"/>
              <a:gd name="T4" fmla="*/ 2147483647 w 3675"/>
              <a:gd name="T5" fmla="*/ 2147483647 h 1319"/>
              <a:gd name="T6" fmla="*/ 2147483647 w 3675"/>
              <a:gd name="T7" fmla="*/ 2147483647 h 1319"/>
              <a:gd name="T8" fmla="*/ 2147483647 w 3675"/>
              <a:gd name="T9" fmla="*/ 2147483647 h 1319"/>
              <a:gd name="T10" fmla="*/ 2147483647 w 3675"/>
              <a:gd name="T11" fmla="*/ 2147483647 h 1319"/>
              <a:gd name="T12" fmla="*/ 2147483647 w 3675"/>
              <a:gd name="T13" fmla="*/ 2147483647 h 1319"/>
              <a:gd name="T14" fmla="*/ 2147483647 w 3675"/>
              <a:gd name="T15" fmla="*/ 2147483647 h 1319"/>
              <a:gd name="T16" fmla="*/ 2147483647 w 3675"/>
              <a:gd name="T17" fmla="*/ 2147483647 h 1319"/>
              <a:gd name="T18" fmla="*/ 2147483647 w 3675"/>
              <a:gd name="T19" fmla="*/ 2147483647 h 1319"/>
              <a:gd name="T20" fmla="*/ 2147483647 w 3675"/>
              <a:gd name="T21" fmla="*/ 2147483647 h 1319"/>
              <a:gd name="T22" fmla="*/ 2147483647 w 3675"/>
              <a:gd name="T23" fmla="*/ 2147483647 h 1319"/>
              <a:gd name="T24" fmla="*/ 2147483647 w 3675"/>
              <a:gd name="T25" fmla="*/ 2147483647 h 1319"/>
              <a:gd name="T26" fmla="*/ 2147483647 w 3675"/>
              <a:gd name="T27" fmla="*/ 2147483647 h 1319"/>
              <a:gd name="T28" fmla="*/ 2147483647 w 3675"/>
              <a:gd name="T29" fmla="*/ 2147483647 h 1319"/>
              <a:gd name="T30" fmla="*/ 2147483647 w 3675"/>
              <a:gd name="T31" fmla="*/ 2147483647 h 1319"/>
              <a:gd name="T32" fmla="*/ 2147483647 w 3675"/>
              <a:gd name="T33" fmla="*/ 0 h 1319"/>
              <a:gd name="T34" fmla="*/ 2147483647 w 3675"/>
              <a:gd name="T35" fmla="*/ 2147483647 h 1319"/>
              <a:gd name="T36" fmla="*/ 2147483647 w 3675"/>
              <a:gd name="T37" fmla="*/ 2147483647 h 1319"/>
              <a:gd name="T38" fmla="*/ 2147483647 w 3675"/>
              <a:gd name="T39" fmla="*/ 2147483647 h 1319"/>
              <a:gd name="T40" fmla="*/ 2147483647 w 3675"/>
              <a:gd name="T41" fmla="*/ 2147483647 h 1319"/>
              <a:gd name="T42" fmla="*/ 2147483647 w 3675"/>
              <a:gd name="T43" fmla="*/ 2147483647 h 1319"/>
              <a:gd name="T44" fmla="*/ 2147483647 w 3675"/>
              <a:gd name="T45" fmla="*/ 2147483647 h 1319"/>
              <a:gd name="T46" fmla="*/ 2147483647 w 3675"/>
              <a:gd name="T47" fmla="*/ 2147483647 h 1319"/>
              <a:gd name="T48" fmla="*/ 2147483647 w 3675"/>
              <a:gd name="T49" fmla="*/ 2147483647 h 1319"/>
              <a:gd name="T50" fmla="*/ 2147483647 w 3675"/>
              <a:gd name="T51" fmla="*/ 2147483647 h 1319"/>
              <a:gd name="T52" fmla="*/ 2147483647 w 3675"/>
              <a:gd name="T53" fmla="*/ 2147483647 h 1319"/>
              <a:gd name="T54" fmla="*/ 2147483647 w 3675"/>
              <a:gd name="T55" fmla="*/ 2147483647 h 1319"/>
              <a:gd name="T56" fmla="*/ 2147483647 w 3675"/>
              <a:gd name="T57" fmla="*/ 2147483647 h 1319"/>
              <a:gd name="T58" fmla="*/ 2147483647 w 3675"/>
              <a:gd name="T59" fmla="*/ 2147483647 h 1319"/>
              <a:gd name="T60" fmla="*/ 2147483647 w 3675"/>
              <a:gd name="T61" fmla="*/ 2147483647 h 1319"/>
              <a:gd name="T62" fmla="*/ 2147483647 w 3675"/>
              <a:gd name="T63" fmla="*/ 2147483647 h 1319"/>
              <a:gd name="T64" fmla="*/ 2147483647 w 3675"/>
              <a:gd name="T65" fmla="*/ 2147483647 h 1319"/>
              <a:gd name="T66" fmla="*/ 2147483647 w 3675"/>
              <a:gd name="T67" fmla="*/ 2147483647 h 1319"/>
              <a:gd name="T68" fmla="*/ 2147483647 w 3675"/>
              <a:gd name="T69" fmla="*/ 2147483647 h 1319"/>
              <a:gd name="T70" fmla="*/ 2147483647 w 3675"/>
              <a:gd name="T71" fmla="*/ 2147483647 h 1319"/>
              <a:gd name="T72" fmla="*/ 2147483647 w 3675"/>
              <a:gd name="T73" fmla="*/ 2147483647 h 1319"/>
              <a:gd name="T74" fmla="*/ 2147483647 w 3675"/>
              <a:gd name="T75" fmla="*/ 2147483647 h 1319"/>
              <a:gd name="T76" fmla="*/ 2147483647 w 3675"/>
              <a:gd name="T77" fmla="*/ 2147483647 h 1319"/>
              <a:gd name="T78" fmla="*/ 2147483647 w 3675"/>
              <a:gd name="T79" fmla="*/ 2147483647 h 1319"/>
              <a:gd name="T80" fmla="*/ 2147483647 w 3675"/>
              <a:gd name="T81" fmla="*/ 2147483647 h 1319"/>
              <a:gd name="T82" fmla="*/ 2147483647 w 3675"/>
              <a:gd name="T83" fmla="*/ 2147483647 h 1319"/>
              <a:gd name="T84" fmla="*/ 2147483647 w 3675"/>
              <a:gd name="T85" fmla="*/ 2147483647 h 1319"/>
              <a:gd name="T86" fmla="*/ 2147483647 w 3675"/>
              <a:gd name="T87" fmla="*/ 2147483647 h 1319"/>
              <a:gd name="T88" fmla="*/ 2147483647 w 3675"/>
              <a:gd name="T89" fmla="*/ 2147483647 h 1319"/>
              <a:gd name="T90" fmla="*/ 2147483647 w 3675"/>
              <a:gd name="T91" fmla="*/ 2147483647 h 1319"/>
              <a:gd name="T92" fmla="*/ 2147483647 w 3675"/>
              <a:gd name="T93" fmla="*/ 2147483647 h 1319"/>
              <a:gd name="T94" fmla="*/ 2147483647 w 3675"/>
              <a:gd name="T95" fmla="*/ 2147483647 h 1319"/>
              <a:gd name="T96" fmla="*/ 2147483647 w 3675"/>
              <a:gd name="T97" fmla="*/ 2147483647 h 1319"/>
              <a:gd name="T98" fmla="*/ 2147483647 w 3675"/>
              <a:gd name="T99" fmla="*/ 2147483647 h 1319"/>
              <a:gd name="T100" fmla="*/ 2147483647 w 3675"/>
              <a:gd name="T101" fmla="*/ 2147483647 h 1319"/>
              <a:gd name="T102" fmla="*/ 2147483647 w 3675"/>
              <a:gd name="T103" fmla="*/ 2147483647 h 1319"/>
              <a:gd name="T104" fmla="*/ 2147483647 w 3675"/>
              <a:gd name="T105" fmla="*/ 2147483647 h 131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675"/>
              <a:gd name="T160" fmla="*/ 0 h 1319"/>
              <a:gd name="T161" fmla="*/ 3675 w 3675"/>
              <a:gd name="T162" fmla="*/ 1319 h 131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675" h="1319">
                <a:moveTo>
                  <a:pt x="0" y="1318"/>
                </a:moveTo>
                <a:lnTo>
                  <a:pt x="22" y="1261"/>
                </a:lnTo>
                <a:lnTo>
                  <a:pt x="38" y="1183"/>
                </a:lnTo>
                <a:lnTo>
                  <a:pt x="44" y="1138"/>
                </a:lnTo>
                <a:lnTo>
                  <a:pt x="82" y="1130"/>
                </a:lnTo>
                <a:lnTo>
                  <a:pt x="121" y="1143"/>
                </a:lnTo>
                <a:lnTo>
                  <a:pt x="165" y="1147"/>
                </a:lnTo>
                <a:lnTo>
                  <a:pt x="159" y="1113"/>
                </a:lnTo>
                <a:lnTo>
                  <a:pt x="143" y="1104"/>
                </a:lnTo>
                <a:lnTo>
                  <a:pt x="132" y="1077"/>
                </a:lnTo>
                <a:lnTo>
                  <a:pt x="115" y="1056"/>
                </a:lnTo>
                <a:lnTo>
                  <a:pt x="126" y="1020"/>
                </a:lnTo>
                <a:lnTo>
                  <a:pt x="165" y="1020"/>
                </a:lnTo>
                <a:lnTo>
                  <a:pt x="181" y="1042"/>
                </a:lnTo>
                <a:lnTo>
                  <a:pt x="253" y="1042"/>
                </a:lnTo>
                <a:lnTo>
                  <a:pt x="259" y="1034"/>
                </a:lnTo>
                <a:lnTo>
                  <a:pt x="259" y="981"/>
                </a:lnTo>
                <a:lnTo>
                  <a:pt x="237" y="947"/>
                </a:lnTo>
                <a:lnTo>
                  <a:pt x="209" y="911"/>
                </a:lnTo>
                <a:lnTo>
                  <a:pt x="209" y="881"/>
                </a:lnTo>
                <a:lnTo>
                  <a:pt x="214" y="850"/>
                </a:lnTo>
                <a:lnTo>
                  <a:pt x="237" y="802"/>
                </a:lnTo>
                <a:lnTo>
                  <a:pt x="264" y="767"/>
                </a:lnTo>
                <a:lnTo>
                  <a:pt x="259" y="727"/>
                </a:lnTo>
                <a:lnTo>
                  <a:pt x="292" y="718"/>
                </a:lnTo>
                <a:lnTo>
                  <a:pt x="352" y="736"/>
                </a:lnTo>
                <a:lnTo>
                  <a:pt x="391" y="754"/>
                </a:lnTo>
                <a:lnTo>
                  <a:pt x="407" y="745"/>
                </a:lnTo>
                <a:lnTo>
                  <a:pt x="418" y="710"/>
                </a:lnTo>
                <a:lnTo>
                  <a:pt x="484" y="657"/>
                </a:lnTo>
                <a:lnTo>
                  <a:pt x="523" y="609"/>
                </a:lnTo>
                <a:lnTo>
                  <a:pt x="534" y="565"/>
                </a:lnTo>
                <a:lnTo>
                  <a:pt x="518" y="526"/>
                </a:lnTo>
                <a:lnTo>
                  <a:pt x="529" y="491"/>
                </a:lnTo>
                <a:lnTo>
                  <a:pt x="595" y="443"/>
                </a:lnTo>
                <a:lnTo>
                  <a:pt x="633" y="399"/>
                </a:lnTo>
                <a:lnTo>
                  <a:pt x="650" y="342"/>
                </a:lnTo>
                <a:lnTo>
                  <a:pt x="672" y="290"/>
                </a:lnTo>
                <a:lnTo>
                  <a:pt x="716" y="254"/>
                </a:lnTo>
                <a:lnTo>
                  <a:pt x="826" y="202"/>
                </a:lnTo>
                <a:lnTo>
                  <a:pt x="870" y="172"/>
                </a:lnTo>
                <a:lnTo>
                  <a:pt x="942" y="167"/>
                </a:lnTo>
                <a:lnTo>
                  <a:pt x="980" y="202"/>
                </a:lnTo>
                <a:lnTo>
                  <a:pt x="1008" y="220"/>
                </a:lnTo>
                <a:lnTo>
                  <a:pt x="1024" y="211"/>
                </a:lnTo>
                <a:lnTo>
                  <a:pt x="1002" y="149"/>
                </a:lnTo>
                <a:lnTo>
                  <a:pt x="1008" y="110"/>
                </a:lnTo>
                <a:lnTo>
                  <a:pt x="1063" y="75"/>
                </a:lnTo>
                <a:lnTo>
                  <a:pt x="1091" y="44"/>
                </a:lnTo>
                <a:lnTo>
                  <a:pt x="1096" y="22"/>
                </a:lnTo>
                <a:lnTo>
                  <a:pt x="1124" y="0"/>
                </a:lnTo>
                <a:lnTo>
                  <a:pt x="1223" y="9"/>
                </a:lnTo>
                <a:lnTo>
                  <a:pt x="1245" y="22"/>
                </a:lnTo>
                <a:lnTo>
                  <a:pt x="1261" y="53"/>
                </a:lnTo>
                <a:lnTo>
                  <a:pt x="1250" y="92"/>
                </a:lnTo>
                <a:lnTo>
                  <a:pt x="1245" y="110"/>
                </a:lnTo>
                <a:lnTo>
                  <a:pt x="1250" y="123"/>
                </a:lnTo>
                <a:lnTo>
                  <a:pt x="1289" y="110"/>
                </a:lnTo>
                <a:lnTo>
                  <a:pt x="1311" y="110"/>
                </a:lnTo>
                <a:lnTo>
                  <a:pt x="1344" y="167"/>
                </a:lnTo>
                <a:lnTo>
                  <a:pt x="1344" y="263"/>
                </a:lnTo>
                <a:lnTo>
                  <a:pt x="1327" y="338"/>
                </a:lnTo>
                <a:lnTo>
                  <a:pt x="1311" y="386"/>
                </a:lnTo>
                <a:lnTo>
                  <a:pt x="1338" y="434"/>
                </a:lnTo>
                <a:lnTo>
                  <a:pt x="1327" y="460"/>
                </a:lnTo>
                <a:lnTo>
                  <a:pt x="1256" y="486"/>
                </a:lnTo>
                <a:lnTo>
                  <a:pt x="1162" y="556"/>
                </a:lnTo>
                <a:lnTo>
                  <a:pt x="1102" y="618"/>
                </a:lnTo>
                <a:lnTo>
                  <a:pt x="1079" y="657"/>
                </a:lnTo>
                <a:lnTo>
                  <a:pt x="1096" y="714"/>
                </a:lnTo>
                <a:lnTo>
                  <a:pt x="1074" y="749"/>
                </a:lnTo>
                <a:lnTo>
                  <a:pt x="1085" y="767"/>
                </a:lnTo>
                <a:lnTo>
                  <a:pt x="1173" y="731"/>
                </a:lnTo>
                <a:lnTo>
                  <a:pt x="1239" y="731"/>
                </a:lnTo>
                <a:lnTo>
                  <a:pt x="1327" y="731"/>
                </a:lnTo>
                <a:lnTo>
                  <a:pt x="1344" y="758"/>
                </a:lnTo>
                <a:lnTo>
                  <a:pt x="1327" y="802"/>
                </a:lnTo>
                <a:lnTo>
                  <a:pt x="1327" y="845"/>
                </a:lnTo>
                <a:lnTo>
                  <a:pt x="1349" y="876"/>
                </a:lnTo>
                <a:lnTo>
                  <a:pt x="1394" y="893"/>
                </a:lnTo>
                <a:lnTo>
                  <a:pt x="1432" y="902"/>
                </a:lnTo>
                <a:lnTo>
                  <a:pt x="1438" y="933"/>
                </a:lnTo>
                <a:lnTo>
                  <a:pt x="1416" y="950"/>
                </a:lnTo>
                <a:lnTo>
                  <a:pt x="1405" y="986"/>
                </a:lnTo>
                <a:lnTo>
                  <a:pt x="1388" y="1016"/>
                </a:lnTo>
                <a:lnTo>
                  <a:pt x="1349" y="1060"/>
                </a:lnTo>
                <a:lnTo>
                  <a:pt x="1360" y="1065"/>
                </a:lnTo>
                <a:lnTo>
                  <a:pt x="1443" y="1077"/>
                </a:lnTo>
                <a:lnTo>
                  <a:pt x="1515" y="1068"/>
                </a:lnTo>
                <a:lnTo>
                  <a:pt x="1537" y="1090"/>
                </a:lnTo>
                <a:lnTo>
                  <a:pt x="1537" y="1130"/>
                </a:lnTo>
                <a:lnTo>
                  <a:pt x="1570" y="1170"/>
                </a:lnTo>
                <a:lnTo>
                  <a:pt x="1608" y="1191"/>
                </a:lnTo>
                <a:lnTo>
                  <a:pt x="1669" y="1178"/>
                </a:lnTo>
                <a:lnTo>
                  <a:pt x="1697" y="1156"/>
                </a:lnTo>
                <a:lnTo>
                  <a:pt x="1735" y="1147"/>
                </a:lnTo>
                <a:lnTo>
                  <a:pt x="1735" y="1165"/>
                </a:lnTo>
                <a:lnTo>
                  <a:pt x="1724" y="1187"/>
                </a:lnTo>
                <a:lnTo>
                  <a:pt x="1730" y="1209"/>
                </a:lnTo>
                <a:lnTo>
                  <a:pt x="1779" y="1204"/>
                </a:lnTo>
                <a:lnTo>
                  <a:pt x="1812" y="1204"/>
                </a:lnTo>
                <a:lnTo>
                  <a:pt x="1840" y="1218"/>
                </a:lnTo>
                <a:lnTo>
                  <a:pt x="1867" y="1218"/>
                </a:lnTo>
                <a:lnTo>
                  <a:pt x="1867" y="1183"/>
                </a:lnTo>
                <a:lnTo>
                  <a:pt x="1834" y="1130"/>
                </a:lnTo>
                <a:lnTo>
                  <a:pt x="1812" y="1038"/>
                </a:lnTo>
                <a:lnTo>
                  <a:pt x="1818" y="1025"/>
                </a:lnTo>
                <a:lnTo>
                  <a:pt x="1845" y="1008"/>
                </a:lnTo>
                <a:lnTo>
                  <a:pt x="1884" y="1020"/>
                </a:lnTo>
                <a:lnTo>
                  <a:pt x="1928" y="1003"/>
                </a:lnTo>
                <a:lnTo>
                  <a:pt x="1978" y="981"/>
                </a:lnTo>
                <a:lnTo>
                  <a:pt x="2066" y="994"/>
                </a:lnTo>
                <a:lnTo>
                  <a:pt x="2154" y="981"/>
                </a:lnTo>
                <a:lnTo>
                  <a:pt x="2286" y="977"/>
                </a:lnTo>
                <a:lnTo>
                  <a:pt x="2396" y="950"/>
                </a:lnTo>
                <a:lnTo>
                  <a:pt x="2462" y="915"/>
                </a:lnTo>
                <a:lnTo>
                  <a:pt x="2473" y="885"/>
                </a:lnTo>
                <a:lnTo>
                  <a:pt x="2517" y="859"/>
                </a:lnTo>
                <a:lnTo>
                  <a:pt x="2578" y="867"/>
                </a:lnTo>
                <a:lnTo>
                  <a:pt x="2633" y="898"/>
                </a:lnTo>
                <a:lnTo>
                  <a:pt x="2672" y="920"/>
                </a:lnTo>
                <a:lnTo>
                  <a:pt x="2743" y="933"/>
                </a:lnTo>
                <a:lnTo>
                  <a:pt x="2809" y="924"/>
                </a:lnTo>
                <a:lnTo>
                  <a:pt x="2798" y="981"/>
                </a:lnTo>
                <a:lnTo>
                  <a:pt x="2809" y="1042"/>
                </a:lnTo>
                <a:lnTo>
                  <a:pt x="2865" y="1104"/>
                </a:lnTo>
                <a:lnTo>
                  <a:pt x="2958" y="1122"/>
                </a:lnTo>
                <a:lnTo>
                  <a:pt x="3068" y="1126"/>
                </a:lnTo>
                <a:lnTo>
                  <a:pt x="3135" y="1117"/>
                </a:lnTo>
                <a:lnTo>
                  <a:pt x="3168" y="1108"/>
                </a:lnTo>
                <a:lnTo>
                  <a:pt x="3190" y="1090"/>
                </a:lnTo>
                <a:lnTo>
                  <a:pt x="3201" y="1060"/>
                </a:lnTo>
                <a:lnTo>
                  <a:pt x="3228" y="1060"/>
                </a:lnTo>
                <a:lnTo>
                  <a:pt x="3272" y="1090"/>
                </a:lnTo>
                <a:lnTo>
                  <a:pt x="3338" y="1122"/>
                </a:lnTo>
                <a:lnTo>
                  <a:pt x="3382" y="1117"/>
                </a:lnTo>
                <a:lnTo>
                  <a:pt x="3416" y="1099"/>
                </a:lnTo>
                <a:lnTo>
                  <a:pt x="3432" y="1104"/>
                </a:lnTo>
                <a:lnTo>
                  <a:pt x="3438" y="1122"/>
                </a:lnTo>
                <a:lnTo>
                  <a:pt x="3427" y="1165"/>
                </a:lnTo>
                <a:lnTo>
                  <a:pt x="3416" y="1213"/>
                </a:lnTo>
                <a:lnTo>
                  <a:pt x="3421" y="1257"/>
                </a:lnTo>
                <a:lnTo>
                  <a:pt x="3465" y="1297"/>
                </a:lnTo>
                <a:lnTo>
                  <a:pt x="3498" y="1309"/>
                </a:lnTo>
                <a:lnTo>
                  <a:pt x="3531" y="1309"/>
                </a:lnTo>
                <a:lnTo>
                  <a:pt x="3570" y="1274"/>
                </a:lnTo>
                <a:lnTo>
                  <a:pt x="3564" y="1248"/>
                </a:lnTo>
                <a:lnTo>
                  <a:pt x="3526" y="1222"/>
                </a:lnTo>
                <a:lnTo>
                  <a:pt x="3509" y="1209"/>
                </a:lnTo>
                <a:lnTo>
                  <a:pt x="3509" y="1191"/>
                </a:lnTo>
                <a:lnTo>
                  <a:pt x="3531" y="1161"/>
                </a:lnTo>
                <a:lnTo>
                  <a:pt x="3531" y="1143"/>
                </a:lnTo>
                <a:lnTo>
                  <a:pt x="3515" y="1122"/>
                </a:lnTo>
                <a:lnTo>
                  <a:pt x="3526" y="1095"/>
                </a:lnTo>
                <a:lnTo>
                  <a:pt x="3548" y="1104"/>
                </a:lnTo>
                <a:lnTo>
                  <a:pt x="3570" y="1130"/>
                </a:lnTo>
                <a:lnTo>
                  <a:pt x="3597" y="1143"/>
                </a:lnTo>
                <a:lnTo>
                  <a:pt x="3625" y="1143"/>
                </a:lnTo>
                <a:lnTo>
                  <a:pt x="3674" y="1113"/>
                </a:lnTo>
              </a:path>
            </a:pathLst>
          </a:custGeom>
          <a:noFill/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036" name="Oval 10"/>
          <p:cNvSpPr>
            <a:spLocks noChangeArrowheads="1"/>
          </p:cNvSpPr>
          <p:nvPr/>
        </p:nvSpPr>
        <p:spPr bwMode="auto">
          <a:xfrm>
            <a:off x="2357438" y="2516188"/>
            <a:ext cx="31750" cy="36512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37" name="Oval 11"/>
          <p:cNvSpPr>
            <a:spLocks noChangeArrowheads="1"/>
          </p:cNvSpPr>
          <p:nvPr/>
        </p:nvSpPr>
        <p:spPr bwMode="auto">
          <a:xfrm>
            <a:off x="1176338" y="3048000"/>
            <a:ext cx="31750" cy="36513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38" name="Oval 12"/>
          <p:cNvSpPr>
            <a:spLocks noChangeArrowheads="1"/>
          </p:cNvSpPr>
          <p:nvPr/>
        </p:nvSpPr>
        <p:spPr bwMode="auto">
          <a:xfrm>
            <a:off x="1116013" y="3236913"/>
            <a:ext cx="31750" cy="34925"/>
          </a:xfrm>
          <a:prstGeom prst="ellipse">
            <a:avLst/>
          </a:prstGeom>
          <a:solidFill>
            <a:srgbClr val="FF0033"/>
          </a:solidFill>
          <a:ln w="12700">
            <a:solidFill>
              <a:srgbClr val="FF0033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39" name="Oval 13"/>
          <p:cNvSpPr>
            <a:spLocks noChangeArrowheads="1"/>
          </p:cNvSpPr>
          <p:nvPr/>
        </p:nvSpPr>
        <p:spPr bwMode="auto">
          <a:xfrm>
            <a:off x="3205163" y="3071813"/>
            <a:ext cx="41275" cy="36512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40" name="Oval 14"/>
          <p:cNvSpPr>
            <a:spLocks noChangeArrowheads="1"/>
          </p:cNvSpPr>
          <p:nvPr/>
        </p:nvSpPr>
        <p:spPr bwMode="auto">
          <a:xfrm>
            <a:off x="3117850" y="3798888"/>
            <a:ext cx="42863" cy="36512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41" name="Oval 15"/>
          <p:cNvSpPr>
            <a:spLocks noChangeArrowheads="1"/>
          </p:cNvSpPr>
          <p:nvPr/>
        </p:nvSpPr>
        <p:spPr bwMode="auto">
          <a:xfrm>
            <a:off x="3268663" y="2820988"/>
            <a:ext cx="39687" cy="36512"/>
          </a:xfrm>
          <a:prstGeom prst="ellipse">
            <a:avLst/>
          </a:prstGeom>
          <a:solidFill>
            <a:srgbClr val="FF0033"/>
          </a:solidFill>
          <a:ln w="12700">
            <a:solidFill>
              <a:srgbClr val="FF0033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42" name="Oval 16"/>
          <p:cNvSpPr>
            <a:spLocks noChangeArrowheads="1"/>
          </p:cNvSpPr>
          <p:nvPr/>
        </p:nvSpPr>
        <p:spPr bwMode="auto">
          <a:xfrm>
            <a:off x="3916363" y="4800600"/>
            <a:ext cx="38100" cy="34925"/>
          </a:xfrm>
          <a:prstGeom prst="ellipse">
            <a:avLst/>
          </a:prstGeom>
          <a:solidFill>
            <a:srgbClr val="FF0033"/>
          </a:solidFill>
          <a:ln w="12700">
            <a:solidFill>
              <a:srgbClr val="FF0033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43" name="Oval 17"/>
          <p:cNvSpPr>
            <a:spLocks noChangeArrowheads="1"/>
          </p:cNvSpPr>
          <p:nvPr/>
        </p:nvSpPr>
        <p:spPr bwMode="auto">
          <a:xfrm>
            <a:off x="4368800" y="4284663"/>
            <a:ext cx="42863" cy="26987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44" name="Oval 18"/>
          <p:cNvSpPr>
            <a:spLocks noChangeArrowheads="1"/>
          </p:cNvSpPr>
          <p:nvPr/>
        </p:nvSpPr>
        <p:spPr bwMode="auto">
          <a:xfrm>
            <a:off x="4675188" y="5003800"/>
            <a:ext cx="41275" cy="2857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45" name="Oval 19"/>
          <p:cNvSpPr>
            <a:spLocks noChangeArrowheads="1"/>
          </p:cNvSpPr>
          <p:nvPr/>
        </p:nvSpPr>
        <p:spPr bwMode="auto">
          <a:xfrm>
            <a:off x="3548063" y="5049838"/>
            <a:ext cx="31750" cy="2857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46" name="Oval 20"/>
          <p:cNvSpPr>
            <a:spLocks noChangeArrowheads="1"/>
          </p:cNvSpPr>
          <p:nvPr/>
        </p:nvSpPr>
        <p:spPr bwMode="auto">
          <a:xfrm>
            <a:off x="4983163" y="3424238"/>
            <a:ext cx="31750" cy="349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47" name="Oval 21"/>
          <p:cNvSpPr>
            <a:spLocks noChangeArrowheads="1"/>
          </p:cNvSpPr>
          <p:nvPr/>
        </p:nvSpPr>
        <p:spPr bwMode="auto">
          <a:xfrm>
            <a:off x="4832350" y="3298825"/>
            <a:ext cx="42863" cy="2857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48" name="Oval 22"/>
          <p:cNvSpPr>
            <a:spLocks noChangeArrowheads="1"/>
          </p:cNvSpPr>
          <p:nvPr/>
        </p:nvSpPr>
        <p:spPr bwMode="auto">
          <a:xfrm>
            <a:off x="4456113" y="2938463"/>
            <a:ext cx="41275" cy="36512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49" name="Oval 23"/>
          <p:cNvSpPr>
            <a:spLocks noChangeArrowheads="1"/>
          </p:cNvSpPr>
          <p:nvPr/>
        </p:nvSpPr>
        <p:spPr bwMode="auto">
          <a:xfrm>
            <a:off x="4019550" y="3267075"/>
            <a:ext cx="31750" cy="36513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50" name="Oval 24"/>
          <p:cNvSpPr>
            <a:spLocks noChangeArrowheads="1"/>
          </p:cNvSpPr>
          <p:nvPr/>
        </p:nvSpPr>
        <p:spPr bwMode="auto">
          <a:xfrm>
            <a:off x="4195763" y="2609850"/>
            <a:ext cx="31750" cy="36513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51" name="Oval 25"/>
          <p:cNvSpPr>
            <a:spLocks noChangeArrowheads="1"/>
          </p:cNvSpPr>
          <p:nvPr/>
        </p:nvSpPr>
        <p:spPr bwMode="auto">
          <a:xfrm>
            <a:off x="4386263" y="2165350"/>
            <a:ext cx="31750" cy="3492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52" name="Oval 26"/>
          <p:cNvSpPr>
            <a:spLocks noChangeArrowheads="1"/>
          </p:cNvSpPr>
          <p:nvPr/>
        </p:nvSpPr>
        <p:spPr bwMode="auto">
          <a:xfrm>
            <a:off x="4125913" y="2055813"/>
            <a:ext cx="39687" cy="34925"/>
          </a:xfrm>
          <a:prstGeom prst="ellipse">
            <a:avLst/>
          </a:prstGeom>
          <a:solidFill>
            <a:srgbClr val="FF0033"/>
          </a:solidFill>
          <a:ln w="12700">
            <a:solidFill>
              <a:srgbClr val="FF0033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53" name="Oval 27"/>
          <p:cNvSpPr>
            <a:spLocks noChangeArrowheads="1"/>
          </p:cNvSpPr>
          <p:nvPr/>
        </p:nvSpPr>
        <p:spPr bwMode="auto">
          <a:xfrm>
            <a:off x="4560888" y="1946275"/>
            <a:ext cx="34925" cy="3492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54" name="Oval 28"/>
          <p:cNvSpPr>
            <a:spLocks noChangeArrowheads="1"/>
          </p:cNvSpPr>
          <p:nvPr/>
        </p:nvSpPr>
        <p:spPr bwMode="auto">
          <a:xfrm>
            <a:off x="3319463" y="827088"/>
            <a:ext cx="31750" cy="2857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55" name="Oval 29"/>
          <p:cNvSpPr>
            <a:spLocks noChangeArrowheads="1"/>
          </p:cNvSpPr>
          <p:nvPr/>
        </p:nvSpPr>
        <p:spPr bwMode="auto">
          <a:xfrm>
            <a:off x="1281113" y="1655763"/>
            <a:ext cx="41275" cy="2857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56" name="Oval 30"/>
          <p:cNvSpPr>
            <a:spLocks noChangeArrowheads="1"/>
          </p:cNvSpPr>
          <p:nvPr/>
        </p:nvSpPr>
        <p:spPr bwMode="auto">
          <a:xfrm>
            <a:off x="2357438" y="6278563"/>
            <a:ext cx="31750" cy="36512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57" name="Rectangle 31"/>
          <p:cNvSpPr>
            <a:spLocks noChangeArrowheads="1"/>
          </p:cNvSpPr>
          <p:nvPr/>
        </p:nvSpPr>
        <p:spPr bwMode="auto">
          <a:xfrm>
            <a:off x="1874838" y="2366963"/>
            <a:ext cx="533400" cy="227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58" name="Rectangle 32"/>
          <p:cNvSpPr>
            <a:spLocks noChangeArrowheads="1"/>
          </p:cNvSpPr>
          <p:nvPr/>
        </p:nvSpPr>
        <p:spPr bwMode="auto">
          <a:xfrm>
            <a:off x="2760663" y="2952750"/>
            <a:ext cx="514350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59" name="Rectangle 33"/>
          <p:cNvSpPr>
            <a:spLocks noChangeArrowheads="1"/>
          </p:cNvSpPr>
          <p:nvPr/>
        </p:nvSpPr>
        <p:spPr bwMode="auto">
          <a:xfrm>
            <a:off x="2697163" y="2655888"/>
            <a:ext cx="6223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60" name="Rectangle 34"/>
          <p:cNvSpPr>
            <a:spLocks noChangeArrowheads="1"/>
          </p:cNvSpPr>
          <p:nvPr/>
        </p:nvSpPr>
        <p:spPr bwMode="auto">
          <a:xfrm>
            <a:off x="2513013" y="3633788"/>
            <a:ext cx="69215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61" name="Rectangle 35"/>
          <p:cNvSpPr>
            <a:spLocks noChangeArrowheads="1"/>
          </p:cNvSpPr>
          <p:nvPr/>
        </p:nvSpPr>
        <p:spPr bwMode="auto">
          <a:xfrm>
            <a:off x="1157288" y="3375025"/>
            <a:ext cx="735012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62" name="Oval 36"/>
          <p:cNvSpPr>
            <a:spLocks noChangeArrowheads="1"/>
          </p:cNvSpPr>
          <p:nvPr/>
        </p:nvSpPr>
        <p:spPr bwMode="auto">
          <a:xfrm>
            <a:off x="1657350" y="3400425"/>
            <a:ext cx="31750" cy="36513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63" name="Rectangle 37"/>
          <p:cNvSpPr>
            <a:spLocks noChangeArrowheads="1"/>
          </p:cNvSpPr>
          <p:nvPr/>
        </p:nvSpPr>
        <p:spPr bwMode="auto">
          <a:xfrm>
            <a:off x="747713" y="3171825"/>
            <a:ext cx="438150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64" name="Rectangle 38"/>
          <p:cNvSpPr>
            <a:spLocks noChangeArrowheads="1"/>
          </p:cNvSpPr>
          <p:nvPr/>
        </p:nvSpPr>
        <p:spPr bwMode="auto">
          <a:xfrm>
            <a:off x="850900" y="2898775"/>
            <a:ext cx="393700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65" name="Rectangle 39"/>
          <p:cNvSpPr>
            <a:spLocks noChangeArrowheads="1"/>
          </p:cNvSpPr>
          <p:nvPr/>
        </p:nvSpPr>
        <p:spPr bwMode="auto">
          <a:xfrm>
            <a:off x="3186113" y="2100263"/>
            <a:ext cx="6572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66" name="Rectangle 40"/>
          <p:cNvSpPr>
            <a:spLocks noChangeArrowheads="1"/>
          </p:cNvSpPr>
          <p:nvPr/>
        </p:nvSpPr>
        <p:spPr bwMode="auto">
          <a:xfrm>
            <a:off x="1262063" y="1600200"/>
            <a:ext cx="596900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67" name="Rectangle 41"/>
          <p:cNvSpPr>
            <a:spLocks noChangeArrowheads="1"/>
          </p:cNvSpPr>
          <p:nvPr/>
        </p:nvSpPr>
        <p:spPr bwMode="auto">
          <a:xfrm>
            <a:off x="2513013" y="481013"/>
            <a:ext cx="1270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68" name="Rectangle 42"/>
          <p:cNvSpPr>
            <a:spLocks noChangeArrowheads="1"/>
          </p:cNvSpPr>
          <p:nvPr/>
        </p:nvSpPr>
        <p:spPr bwMode="auto">
          <a:xfrm>
            <a:off x="3294063" y="677863"/>
            <a:ext cx="479425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69" name="Rectangle 43"/>
          <p:cNvSpPr>
            <a:spLocks noChangeArrowheads="1"/>
          </p:cNvSpPr>
          <p:nvPr/>
        </p:nvSpPr>
        <p:spPr bwMode="auto">
          <a:xfrm>
            <a:off x="4043363" y="3227388"/>
            <a:ext cx="744537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70" name="Rectangle 44"/>
          <p:cNvSpPr>
            <a:spLocks noChangeArrowheads="1"/>
          </p:cNvSpPr>
          <p:nvPr/>
        </p:nvSpPr>
        <p:spPr bwMode="auto">
          <a:xfrm>
            <a:off x="4237038" y="2476500"/>
            <a:ext cx="349250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71" name="Rectangle 45"/>
          <p:cNvSpPr>
            <a:spLocks noChangeArrowheads="1"/>
          </p:cNvSpPr>
          <p:nvPr/>
        </p:nvSpPr>
        <p:spPr bwMode="auto">
          <a:xfrm>
            <a:off x="4506913" y="2813050"/>
            <a:ext cx="457200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72" name="Rectangle 46"/>
          <p:cNvSpPr>
            <a:spLocks noChangeArrowheads="1"/>
          </p:cNvSpPr>
          <p:nvPr/>
        </p:nvSpPr>
        <p:spPr bwMode="auto">
          <a:xfrm>
            <a:off x="4824413" y="3140075"/>
            <a:ext cx="444500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73" name="Rectangle 47"/>
          <p:cNvSpPr>
            <a:spLocks noChangeArrowheads="1"/>
          </p:cNvSpPr>
          <p:nvPr/>
        </p:nvSpPr>
        <p:spPr bwMode="auto">
          <a:xfrm>
            <a:off x="5040313" y="3281363"/>
            <a:ext cx="403225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74" name="Rectangle 48"/>
          <p:cNvSpPr>
            <a:spLocks noChangeArrowheads="1"/>
          </p:cNvSpPr>
          <p:nvPr/>
        </p:nvSpPr>
        <p:spPr bwMode="auto">
          <a:xfrm>
            <a:off x="4360863" y="4197350"/>
            <a:ext cx="539750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75" name="Rectangle 49"/>
          <p:cNvSpPr>
            <a:spLocks noChangeArrowheads="1"/>
          </p:cNvSpPr>
          <p:nvPr/>
        </p:nvSpPr>
        <p:spPr bwMode="auto">
          <a:xfrm>
            <a:off x="3536950" y="4267200"/>
            <a:ext cx="614363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76" name="Rectangle 50"/>
          <p:cNvSpPr>
            <a:spLocks noChangeArrowheads="1"/>
          </p:cNvSpPr>
          <p:nvPr/>
        </p:nvSpPr>
        <p:spPr bwMode="auto">
          <a:xfrm>
            <a:off x="3389313" y="4673600"/>
            <a:ext cx="558800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77" name="Rectangle 51"/>
          <p:cNvSpPr>
            <a:spLocks noChangeArrowheads="1"/>
          </p:cNvSpPr>
          <p:nvPr/>
        </p:nvSpPr>
        <p:spPr bwMode="auto">
          <a:xfrm>
            <a:off x="4122738" y="5010150"/>
            <a:ext cx="682625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78" name="Rectangle 52"/>
          <p:cNvSpPr>
            <a:spLocks noChangeArrowheads="1"/>
          </p:cNvSpPr>
          <p:nvPr/>
        </p:nvSpPr>
        <p:spPr bwMode="auto">
          <a:xfrm>
            <a:off x="4570413" y="5048250"/>
            <a:ext cx="444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400" b="1">
                <a:solidFill>
                  <a:srgbClr val="000000"/>
                </a:solidFill>
                <a:latin typeface="Cordia New" pitchFamily="34" charset="-34"/>
                <a:cs typeface="Cordia New" pitchFamily="34" charset="-34"/>
              </a:rPr>
              <a:t> </a:t>
            </a:r>
          </a:p>
        </p:txBody>
      </p:sp>
      <p:sp>
        <p:nvSpPr>
          <p:cNvPr id="1079" name="Rectangle 53"/>
          <p:cNvSpPr>
            <a:spLocks noChangeArrowheads="1"/>
          </p:cNvSpPr>
          <p:nvPr/>
        </p:nvSpPr>
        <p:spPr bwMode="auto">
          <a:xfrm>
            <a:off x="3040063" y="4994275"/>
            <a:ext cx="533400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80" name="Rectangle 54"/>
          <p:cNvSpPr>
            <a:spLocks noChangeArrowheads="1"/>
          </p:cNvSpPr>
          <p:nvPr/>
        </p:nvSpPr>
        <p:spPr bwMode="auto">
          <a:xfrm>
            <a:off x="2049463" y="4024313"/>
            <a:ext cx="508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81" name="Rectangle 55"/>
          <p:cNvSpPr>
            <a:spLocks noChangeArrowheads="1"/>
          </p:cNvSpPr>
          <p:nvPr/>
        </p:nvSpPr>
        <p:spPr bwMode="auto">
          <a:xfrm>
            <a:off x="2303463" y="6105525"/>
            <a:ext cx="542925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82" name="Rectangle 56"/>
          <p:cNvSpPr>
            <a:spLocks noChangeArrowheads="1"/>
          </p:cNvSpPr>
          <p:nvPr/>
        </p:nvSpPr>
        <p:spPr bwMode="auto">
          <a:xfrm>
            <a:off x="4324350" y="2193925"/>
            <a:ext cx="455613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83" name="Rectangle 57"/>
          <p:cNvSpPr>
            <a:spLocks noChangeArrowheads="1"/>
          </p:cNvSpPr>
          <p:nvPr/>
        </p:nvSpPr>
        <p:spPr bwMode="auto">
          <a:xfrm>
            <a:off x="4541838" y="1873250"/>
            <a:ext cx="447675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84" name="Rectangle 58"/>
          <p:cNvSpPr>
            <a:spLocks noChangeArrowheads="1"/>
          </p:cNvSpPr>
          <p:nvPr/>
        </p:nvSpPr>
        <p:spPr bwMode="auto">
          <a:xfrm>
            <a:off x="4849813" y="1966913"/>
            <a:ext cx="733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85" name="Rectangle 59"/>
          <p:cNvSpPr>
            <a:spLocks noChangeArrowheads="1"/>
          </p:cNvSpPr>
          <p:nvPr/>
        </p:nvSpPr>
        <p:spPr bwMode="auto">
          <a:xfrm>
            <a:off x="2303463" y="5033963"/>
            <a:ext cx="612775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86" name="Rectangle 60"/>
          <p:cNvSpPr>
            <a:spLocks noChangeArrowheads="1"/>
          </p:cNvSpPr>
          <p:nvPr/>
        </p:nvSpPr>
        <p:spPr bwMode="auto">
          <a:xfrm>
            <a:off x="4849813" y="4087813"/>
            <a:ext cx="67310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87" name="Rectangle 61"/>
          <p:cNvSpPr>
            <a:spLocks noChangeArrowheads="1"/>
          </p:cNvSpPr>
          <p:nvPr/>
        </p:nvSpPr>
        <p:spPr bwMode="auto">
          <a:xfrm>
            <a:off x="3721100" y="1881188"/>
            <a:ext cx="455613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88" name="Oval 62"/>
          <p:cNvSpPr>
            <a:spLocks noChangeArrowheads="1"/>
          </p:cNvSpPr>
          <p:nvPr/>
        </p:nvSpPr>
        <p:spPr bwMode="auto">
          <a:xfrm>
            <a:off x="2165350" y="3368675"/>
            <a:ext cx="31750" cy="36513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89" name="Rectangle 63"/>
          <p:cNvSpPr>
            <a:spLocks noChangeArrowheads="1"/>
          </p:cNvSpPr>
          <p:nvPr/>
        </p:nvSpPr>
        <p:spPr bwMode="auto">
          <a:xfrm>
            <a:off x="2182813" y="3313113"/>
            <a:ext cx="339725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90" name="Oval 64"/>
          <p:cNvSpPr>
            <a:spLocks noChangeArrowheads="1"/>
          </p:cNvSpPr>
          <p:nvPr/>
        </p:nvSpPr>
        <p:spPr bwMode="auto">
          <a:xfrm>
            <a:off x="3887788" y="3298825"/>
            <a:ext cx="41275" cy="36513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91" name="Rectangle 65"/>
          <p:cNvSpPr>
            <a:spLocks noChangeArrowheads="1"/>
          </p:cNvSpPr>
          <p:nvPr/>
        </p:nvSpPr>
        <p:spPr bwMode="auto">
          <a:xfrm>
            <a:off x="3449638" y="3773488"/>
            <a:ext cx="690562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92" name="Oval 66"/>
          <p:cNvSpPr>
            <a:spLocks noChangeArrowheads="1"/>
          </p:cNvSpPr>
          <p:nvPr/>
        </p:nvSpPr>
        <p:spPr bwMode="auto">
          <a:xfrm>
            <a:off x="4335463" y="3760788"/>
            <a:ext cx="39687" cy="26987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93" name="Rectangle 67"/>
          <p:cNvSpPr>
            <a:spLocks noChangeArrowheads="1"/>
          </p:cNvSpPr>
          <p:nvPr/>
        </p:nvSpPr>
        <p:spPr bwMode="auto">
          <a:xfrm>
            <a:off x="4122738" y="3805238"/>
            <a:ext cx="447675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94" name="Oval 68"/>
          <p:cNvSpPr>
            <a:spLocks noChangeArrowheads="1"/>
          </p:cNvSpPr>
          <p:nvPr/>
        </p:nvSpPr>
        <p:spPr bwMode="auto">
          <a:xfrm>
            <a:off x="3135313" y="4260850"/>
            <a:ext cx="31750" cy="36513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95" name="Rectangle 69"/>
          <p:cNvSpPr>
            <a:spLocks noChangeArrowheads="1"/>
          </p:cNvSpPr>
          <p:nvPr/>
        </p:nvSpPr>
        <p:spPr bwMode="auto">
          <a:xfrm>
            <a:off x="3003550" y="4056063"/>
            <a:ext cx="709613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96" name="Oval 70"/>
          <p:cNvSpPr>
            <a:spLocks noChangeArrowheads="1"/>
          </p:cNvSpPr>
          <p:nvPr/>
        </p:nvSpPr>
        <p:spPr bwMode="auto">
          <a:xfrm>
            <a:off x="2779713" y="6473825"/>
            <a:ext cx="31750" cy="36513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97" name="Rectangle 71"/>
          <p:cNvSpPr>
            <a:spLocks noChangeArrowheads="1"/>
          </p:cNvSpPr>
          <p:nvPr/>
        </p:nvSpPr>
        <p:spPr bwMode="auto">
          <a:xfrm>
            <a:off x="2716213" y="6300788"/>
            <a:ext cx="5588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98" name="Rectangle 72"/>
          <p:cNvSpPr>
            <a:spLocks noChangeArrowheads="1"/>
          </p:cNvSpPr>
          <p:nvPr/>
        </p:nvSpPr>
        <p:spPr bwMode="auto">
          <a:xfrm>
            <a:off x="2076450" y="2687638"/>
            <a:ext cx="550863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99" name="Rectangle 73"/>
          <p:cNvSpPr>
            <a:spLocks noChangeArrowheads="1"/>
          </p:cNvSpPr>
          <p:nvPr/>
        </p:nvSpPr>
        <p:spPr bwMode="auto">
          <a:xfrm>
            <a:off x="3414713" y="3030538"/>
            <a:ext cx="5588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00" name="Oval 74"/>
          <p:cNvSpPr>
            <a:spLocks noChangeArrowheads="1"/>
          </p:cNvSpPr>
          <p:nvPr/>
        </p:nvSpPr>
        <p:spPr bwMode="auto">
          <a:xfrm>
            <a:off x="3232150" y="2924175"/>
            <a:ext cx="42863" cy="349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01" name="Oval 75"/>
          <p:cNvSpPr>
            <a:spLocks noChangeArrowheads="1"/>
          </p:cNvSpPr>
          <p:nvPr/>
        </p:nvSpPr>
        <p:spPr bwMode="auto">
          <a:xfrm>
            <a:off x="3879850" y="3095625"/>
            <a:ext cx="39688" cy="36513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02" name="Rectangle 76"/>
          <p:cNvSpPr>
            <a:spLocks noChangeArrowheads="1"/>
          </p:cNvSpPr>
          <p:nvPr/>
        </p:nvSpPr>
        <p:spPr bwMode="auto">
          <a:xfrm>
            <a:off x="2716213" y="2819400"/>
            <a:ext cx="584200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03" name="Freeform 77"/>
          <p:cNvSpPr>
            <a:spLocks/>
          </p:cNvSpPr>
          <p:nvPr/>
        </p:nvSpPr>
        <p:spPr bwMode="auto">
          <a:xfrm>
            <a:off x="2506663" y="4181475"/>
            <a:ext cx="2343150" cy="947738"/>
          </a:xfrm>
          <a:custGeom>
            <a:avLst/>
            <a:gdLst>
              <a:gd name="T0" fmla="*/ 0 w 1477"/>
              <a:gd name="T1" fmla="*/ 0 h 597"/>
              <a:gd name="T2" fmla="*/ 2147483647 w 1477"/>
              <a:gd name="T3" fmla="*/ 0 h 597"/>
              <a:gd name="T4" fmla="*/ 2147483647 w 1477"/>
              <a:gd name="T5" fmla="*/ 2147483647 h 597"/>
              <a:gd name="T6" fmla="*/ 2147483647 w 1477"/>
              <a:gd name="T7" fmla="*/ 2147483647 h 597"/>
              <a:gd name="T8" fmla="*/ 2147483647 w 1477"/>
              <a:gd name="T9" fmla="*/ 2147483647 h 597"/>
              <a:gd name="T10" fmla="*/ 2147483647 w 1477"/>
              <a:gd name="T11" fmla="*/ 2147483647 h 597"/>
              <a:gd name="T12" fmla="*/ 2147483647 w 1477"/>
              <a:gd name="T13" fmla="*/ 2147483647 h 597"/>
              <a:gd name="T14" fmla="*/ 2147483647 w 1477"/>
              <a:gd name="T15" fmla="*/ 2147483647 h 59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77"/>
              <a:gd name="T25" fmla="*/ 0 h 597"/>
              <a:gd name="T26" fmla="*/ 1477 w 1477"/>
              <a:gd name="T27" fmla="*/ 597 h 59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77" h="597">
                <a:moveTo>
                  <a:pt x="0" y="0"/>
                </a:moveTo>
                <a:lnTo>
                  <a:pt x="231" y="0"/>
                </a:lnTo>
                <a:lnTo>
                  <a:pt x="402" y="54"/>
                </a:lnTo>
                <a:lnTo>
                  <a:pt x="644" y="153"/>
                </a:lnTo>
                <a:lnTo>
                  <a:pt x="892" y="389"/>
                </a:lnTo>
                <a:lnTo>
                  <a:pt x="1146" y="522"/>
                </a:lnTo>
                <a:lnTo>
                  <a:pt x="1377" y="532"/>
                </a:lnTo>
                <a:lnTo>
                  <a:pt x="1476" y="596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04" name="Freeform 78"/>
          <p:cNvSpPr>
            <a:spLocks/>
          </p:cNvSpPr>
          <p:nvPr/>
        </p:nvSpPr>
        <p:spPr bwMode="auto">
          <a:xfrm>
            <a:off x="2513013" y="3773488"/>
            <a:ext cx="2827337" cy="401637"/>
          </a:xfrm>
          <a:custGeom>
            <a:avLst/>
            <a:gdLst>
              <a:gd name="T0" fmla="*/ 0 w 1781"/>
              <a:gd name="T1" fmla="*/ 2147483647 h 253"/>
              <a:gd name="T2" fmla="*/ 2147483647 w 1781"/>
              <a:gd name="T3" fmla="*/ 2147483647 h 253"/>
              <a:gd name="T4" fmla="*/ 2147483647 w 1781"/>
              <a:gd name="T5" fmla="*/ 2147483647 h 253"/>
              <a:gd name="T6" fmla="*/ 2147483647 w 1781"/>
              <a:gd name="T7" fmla="*/ 2147483647 h 253"/>
              <a:gd name="T8" fmla="*/ 2147483647 w 1781"/>
              <a:gd name="T9" fmla="*/ 2147483647 h 253"/>
              <a:gd name="T10" fmla="*/ 2147483647 w 1781"/>
              <a:gd name="T11" fmla="*/ 2147483647 h 253"/>
              <a:gd name="T12" fmla="*/ 2147483647 w 1781"/>
              <a:gd name="T13" fmla="*/ 0 h 253"/>
              <a:gd name="T14" fmla="*/ 2147483647 w 1781"/>
              <a:gd name="T15" fmla="*/ 2147483647 h 253"/>
              <a:gd name="T16" fmla="*/ 2147483647 w 1781"/>
              <a:gd name="T17" fmla="*/ 2147483647 h 253"/>
              <a:gd name="T18" fmla="*/ 2147483647 w 1781"/>
              <a:gd name="T19" fmla="*/ 2147483647 h 25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81"/>
              <a:gd name="T31" fmla="*/ 0 h 253"/>
              <a:gd name="T32" fmla="*/ 1781 w 1781"/>
              <a:gd name="T33" fmla="*/ 253 h 25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781" h="253">
                <a:moveTo>
                  <a:pt x="0" y="252"/>
                </a:moveTo>
                <a:lnTo>
                  <a:pt x="17" y="168"/>
                </a:lnTo>
                <a:lnTo>
                  <a:pt x="231" y="69"/>
                </a:lnTo>
                <a:lnTo>
                  <a:pt x="391" y="25"/>
                </a:lnTo>
                <a:lnTo>
                  <a:pt x="772" y="10"/>
                </a:lnTo>
                <a:lnTo>
                  <a:pt x="931" y="10"/>
                </a:lnTo>
                <a:lnTo>
                  <a:pt x="1163" y="0"/>
                </a:lnTo>
                <a:lnTo>
                  <a:pt x="1273" y="69"/>
                </a:lnTo>
                <a:lnTo>
                  <a:pt x="1593" y="49"/>
                </a:lnTo>
                <a:lnTo>
                  <a:pt x="1780" y="5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05" name="Freeform 79"/>
          <p:cNvSpPr>
            <a:spLocks/>
          </p:cNvSpPr>
          <p:nvPr/>
        </p:nvSpPr>
        <p:spPr bwMode="auto">
          <a:xfrm>
            <a:off x="3143250" y="2835275"/>
            <a:ext cx="141288" cy="963613"/>
          </a:xfrm>
          <a:custGeom>
            <a:avLst/>
            <a:gdLst>
              <a:gd name="T0" fmla="*/ 0 w 89"/>
              <a:gd name="T1" fmla="*/ 2147483647 h 607"/>
              <a:gd name="T2" fmla="*/ 2147483647 w 89"/>
              <a:gd name="T3" fmla="*/ 2147483647 h 607"/>
              <a:gd name="T4" fmla="*/ 2147483647 w 89"/>
              <a:gd name="T5" fmla="*/ 2147483647 h 607"/>
              <a:gd name="T6" fmla="*/ 2147483647 w 89"/>
              <a:gd name="T7" fmla="*/ 2147483647 h 607"/>
              <a:gd name="T8" fmla="*/ 2147483647 w 89"/>
              <a:gd name="T9" fmla="*/ 0 h 6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9"/>
              <a:gd name="T16" fmla="*/ 0 h 607"/>
              <a:gd name="T17" fmla="*/ 89 w 89"/>
              <a:gd name="T18" fmla="*/ 607 h 60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9" h="607">
                <a:moveTo>
                  <a:pt x="0" y="606"/>
                </a:moveTo>
                <a:lnTo>
                  <a:pt x="55" y="330"/>
                </a:lnTo>
                <a:lnTo>
                  <a:pt x="55" y="158"/>
                </a:lnTo>
                <a:lnTo>
                  <a:pt x="66" y="59"/>
                </a:lnTo>
                <a:lnTo>
                  <a:pt x="88" y="0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06" name="Freeform 80"/>
          <p:cNvSpPr>
            <a:spLocks/>
          </p:cNvSpPr>
          <p:nvPr/>
        </p:nvSpPr>
        <p:spPr bwMode="auto">
          <a:xfrm>
            <a:off x="3294063" y="1544638"/>
            <a:ext cx="1652587" cy="1276350"/>
          </a:xfrm>
          <a:custGeom>
            <a:avLst/>
            <a:gdLst>
              <a:gd name="T0" fmla="*/ 0 w 1042"/>
              <a:gd name="T1" fmla="*/ 2147483647 h 804"/>
              <a:gd name="T2" fmla="*/ 2147483647 w 1042"/>
              <a:gd name="T3" fmla="*/ 2147483647 h 804"/>
              <a:gd name="T4" fmla="*/ 2147483647 w 1042"/>
              <a:gd name="T5" fmla="*/ 2147483647 h 804"/>
              <a:gd name="T6" fmla="*/ 2147483647 w 1042"/>
              <a:gd name="T7" fmla="*/ 2147483647 h 804"/>
              <a:gd name="T8" fmla="*/ 2147483647 w 1042"/>
              <a:gd name="T9" fmla="*/ 0 h 8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42"/>
              <a:gd name="T16" fmla="*/ 0 h 804"/>
              <a:gd name="T17" fmla="*/ 1042 w 1042"/>
              <a:gd name="T18" fmla="*/ 804 h 8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42" h="804">
                <a:moveTo>
                  <a:pt x="0" y="803"/>
                </a:moveTo>
                <a:lnTo>
                  <a:pt x="319" y="468"/>
                </a:lnTo>
                <a:lnTo>
                  <a:pt x="540" y="325"/>
                </a:lnTo>
                <a:lnTo>
                  <a:pt x="821" y="251"/>
                </a:lnTo>
                <a:lnTo>
                  <a:pt x="1041" y="0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07" name="Freeform 81"/>
          <p:cNvSpPr>
            <a:spLocks/>
          </p:cNvSpPr>
          <p:nvPr/>
        </p:nvSpPr>
        <p:spPr bwMode="auto">
          <a:xfrm>
            <a:off x="4140200" y="2070100"/>
            <a:ext cx="334963" cy="165100"/>
          </a:xfrm>
          <a:custGeom>
            <a:avLst/>
            <a:gdLst>
              <a:gd name="T0" fmla="*/ 0 w 210"/>
              <a:gd name="T1" fmla="*/ 0 h 104"/>
              <a:gd name="T2" fmla="*/ 2147483647 w 210"/>
              <a:gd name="T3" fmla="*/ 2147483647 h 104"/>
              <a:gd name="T4" fmla="*/ 2147483647 w 210"/>
              <a:gd name="T5" fmla="*/ 2147483647 h 104"/>
              <a:gd name="T6" fmla="*/ 0 60000 65536"/>
              <a:gd name="T7" fmla="*/ 0 60000 65536"/>
              <a:gd name="T8" fmla="*/ 0 60000 65536"/>
              <a:gd name="T9" fmla="*/ 0 w 210"/>
              <a:gd name="T10" fmla="*/ 0 h 104"/>
              <a:gd name="T11" fmla="*/ 210 w 210"/>
              <a:gd name="T12" fmla="*/ 104 h 1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0" h="104">
                <a:moveTo>
                  <a:pt x="0" y="0"/>
                </a:moveTo>
                <a:lnTo>
                  <a:pt x="171" y="69"/>
                </a:lnTo>
                <a:lnTo>
                  <a:pt x="209" y="103"/>
                </a:lnTo>
              </a:path>
            </a:pathLst>
          </a:custGeom>
          <a:noFill/>
          <a:ln w="25400" cap="rnd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08" name="Oval 82"/>
          <p:cNvSpPr>
            <a:spLocks noChangeArrowheads="1"/>
          </p:cNvSpPr>
          <p:nvPr/>
        </p:nvSpPr>
        <p:spPr bwMode="auto">
          <a:xfrm>
            <a:off x="2411413" y="2211388"/>
            <a:ext cx="31750" cy="36512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09" name="Oval 83"/>
          <p:cNvSpPr>
            <a:spLocks noChangeArrowheads="1"/>
          </p:cNvSpPr>
          <p:nvPr/>
        </p:nvSpPr>
        <p:spPr bwMode="auto">
          <a:xfrm>
            <a:off x="2541588" y="2243138"/>
            <a:ext cx="31750" cy="36512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10" name="Oval 84"/>
          <p:cNvSpPr>
            <a:spLocks noChangeArrowheads="1"/>
          </p:cNvSpPr>
          <p:nvPr/>
        </p:nvSpPr>
        <p:spPr bwMode="auto">
          <a:xfrm>
            <a:off x="3162300" y="2470150"/>
            <a:ext cx="31750" cy="3492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11" name="Oval 85"/>
          <p:cNvSpPr>
            <a:spLocks noChangeArrowheads="1"/>
          </p:cNvSpPr>
          <p:nvPr/>
        </p:nvSpPr>
        <p:spPr bwMode="auto">
          <a:xfrm>
            <a:off x="2654300" y="2312988"/>
            <a:ext cx="31750" cy="36512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12" name="Freeform 86"/>
          <p:cNvSpPr>
            <a:spLocks/>
          </p:cNvSpPr>
          <p:nvPr/>
        </p:nvSpPr>
        <p:spPr bwMode="auto">
          <a:xfrm>
            <a:off x="2163763" y="2217738"/>
            <a:ext cx="331787" cy="1957387"/>
          </a:xfrm>
          <a:custGeom>
            <a:avLst/>
            <a:gdLst>
              <a:gd name="T0" fmla="*/ 2147483647 w 210"/>
              <a:gd name="T1" fmla="*/ 2147483647 h 1233"/>
              <a:gd name="T2" fmla="*/ 2147483647 w 210"/>
              <a:gd name="T3" fmla="*/ 2147483647 h 1233"/>
              <a:gd name="T4" fmla="*/ 2147483647 w 210"/>
              <a:gd name="T5" fmla="*/ 2147483647 h 1233"/>
              <a:gd name="T6" fmla="*/ 0 w 210"/>
              <a:gd name="T7" fmla="*/ 2147483647 h 1233"/>
              <a:gd name="T8" fmla="*/ 2147483647 w 210"/>
              <a:gd name="T9" fmla="*/ 2147483647 h 1233"/>
              <a:gd name="T10" fmla="*/ 2147483647 w 210"/>
              <a:gd name="T11" fmla="*/ 2147483647 h 1233"/>
              <a:gd name="T12" fmla="*/ 2147483647 w 210"/>
              <a:gd name="T13" fmla="*/ 2147483647 h 1233"/>
              <a:gd name="T14" fmla="*/ 2147483647 w 210"/>
              <a:gd name="T15" fmla="*/ 0 h 12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0"/>
              <a:gd name="T25" fmla="*/ 0 h 1233"/>
              <a:gd name="T26" fmla="*/ 210 w 210"/>
              <a:gd name="T27" fmla="*/ 1233 h 12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0" h="1233">
                <a:moveTo>
                  <a:pt x="209" y="1232"/>
                </a:moveTo>
                <a:lnTo>
                  <a:pt x="154" y="1069"/>
                </a:lnTo>
                <a:lnTo>
                  <a:pt x="116" y="902"/>
                </a:lnTo>
                <a:lnTo>
                  <a:pt x="0" y="729"/>
                </a:lnTo>
                <a:lnTo>
                  <a:pt x="33" y="517"/>
                </a:lnTo>
                <a:lnTo>
                  <a:pt x="127" y="379"/>
                </a:lnTo>
                <a:lnTo>
                  <a:pt x="121" y="192"/>
                </a:lnTo>
                <a:lnTo>
                  <a:pt x="154" y="0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13" name="Oval 87"/>
          <p:cNvSpPr>
            <a:spLocks noChangeArrowheads="1"/>
          </p:cNvSpPr>
          <p:nvPr/>
        </p:nvSpPr>
        <p:spPr bwMode="auto">
          <a:xfrm>
            <a:off x="2271713" y="1898650"/>
            <a:ext cx="39687" cy="2857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14" name="Rectangle 88"/>
          <p:cNvSpPr>
            <a:spLocks noChangeArrowheads="1"/>
          </p:cNvSpPr>
          <p:nvPr/>
        </p:nvSpPr>
        <p:spPr bwMode="auto">
          <a:xfrm>
            <a:off x="1833563" y="1819275"/>
            <a:ext cx="488950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15" name="Oval 89"/>
          <p:cNvSpPr>
            <a:spLocks noChangeArrowheads="1"/>
          </p:cNvSpPr>
          <p:nvPr/>
        </p:nvSpPr>
        <p:spPr bwMode="auto">
          <a:xfrm>
            <a:off x="2751138" y="1468438"/>
            <a:ext cx="41275" cy="2857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16" name="Freeform 90"/>
          <p:cNvSpPr>
            <a:spLocks/>
          </p:cNvSpPr>
          <p:nvPr/>
        </p:nvSpPr>
        <p:spPr bwMode="auto">
          <a:xfrm>
            <a:off x="3344863" y="833438"/>
            <a:ext cx="806450" cy="1238250"/>
          </a:xfrm>
          <a:custGeom>
            <a:avLst/>
            <a:gdLst>
              <a:gd name="T0" fmla="*/ 0 w 508"/>
              <a:gd name="T1" fmla="*/ 0 h 780"/>
              <a:gd name="T2" fmla="*/ 2147483647 w 508"/>
              <a:gd name="T3" fmla="*/ 2147483647 h 780"/>
              <a:gd name="T4" fmla="*/ 2147483647 w 508"/>
              <a:gd name="T5" fmla="*/ 2147483647 h 780"/>
              <a:gd name="T6" fmla="*/ 2147483647 w 508"/>
              <a:gd name="T7" fmla="*/ 2147483647 h 780"/>
              <a:gd name="T8" fmla="*/ 2147483647 w 508"/>
              <a:gd name="T9" fmla="*/ 2147483647 h 7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08"/>
              <a:gd name="T16" fmla="*/ 0 h 780"/>
              <a:gd name="T17" fmla="*/ 508 w 508"/>
              <a:gd name="T18" fmla="*/ 780 h 7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08" h="780">
                <a:moveTo>
                  <a:pt x="0" y="0"/>
                </a:moveTo>
                <a:lnTo>
                  <a:pt x="39" y="143"/>
                </a:lnTo>
                <a:lnTo>
                  <a:pt x="237" y="419"/>
                </a:lnTo>
                <a:lnTo>
                  <a:pt x="479" y="715"/>
                </a:lnTo>
                <a:lnTo>
                  <a:pt x="507" y="779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17" name="Freeform 91"/>
          <p:cNvSpPr>
            <a:spLocks/>
          </p:cNvSpPr>
          <p:nvPr/>
        </p:nvSpPr>
        <p:spPr bwMode="auto">
          <a:xfrm>
            <a:off x="1892300" y="4203700"/>
            <a:ext cx="1103313" cy="2520950"/>
          </a:xfrm>
          <a:custGeom>
            <a:avLst/>
            <a:gdLst>
              <a:gd name="T0" fmla="*/ 2147483647 w 695"/>
              <a:gd name="T1" fmla="*/ 0 h 1588"/>
              <a:gd name="T2" fmla="*/ 2147483647 w 695"/>
              <a:gd name="T3" fmla="*/ 2147483647 h 1588"/>
              <a:gd name="T4" fmla="*/ 2147483647 w 695"/>
              <a:gd name="T5" fmla="*/ 2147483647 h 1588"/>
              <a:gd name="T6" fmla="*/ 2147483647 w 695"/>
              <a:gd name="T7" fmla="*/ 2147483647 h 1588"/>
              <a:gd name="T8" fmla="*/ 2147483647 w 695"/>
              <a:gd name="T9" fmla="*/ 2147483647 h 1588"/>
              <a:gd name="T10" fmla="*/ 0 w 695"/>
              <a:gd name="T11" fmla="*/ 2147483647 h 1588"/>
              <a:gd name="T12" fmla="*/ 2147483647 w 695"/>
              <a:gd name="T13" fmla="*/ 2147483647 h 1588"/>
              <a:gd name="T14" fmla="*/ 2147483647 w 695"/>
              <a:gd name="T15" fmla="*/ 2147483647 h 1588"/>
              <a:gd name="T16" fmla="*/ 2147483647 w 695"/>
              <a:gd name="T17" fmla="*/ 2147483647 h 1588"/>
              <a:gd name="T18" fmla="*/ 2147483647 w 695"/>
              <a:gd name="T19" fmla="*/ 2147483647 h 1588"/>
              <a:gd name="T20" fmla="*/ 2147483647 w 695"/>
              <a:gd name="T21" fmla="*/ 2147483647 h 1588"/>
              <a:gd name="T22" fmla="*/ 2147483647 w 695"/>
              <a:gd name="T23" fmla="*/ 2147483647 h 1588"/>
              <a:gd name="T24" fmla="*/ 2147483647 w 695"/>
              <a:gd name="T25" fmla="*/ 2147483647 h 1588"/>
              <a:gd name="T26" fmla="*/ 2147483647 w 695"/>
              <a:gd name="T27" fmla="*/ 2147483647 h 158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695"/>
              <a:gd name="T43" fmla="*/ 0 h 1588"/>
              <a:gd name="T44" fmla="*/ 695 w 695"/>
              <a:gd name="T45" fmla="*/ 1588 h 1588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695" h="1588">
                <a:moveTo>
                  <a:pt x="369" y="0"/>
                </a:moveTo>
                <a:lnTo>
                  <a:pt x="237" y="74"/>
                </a:lnTo>
                <a:lnTo>
                  <a:pt x="215" y="315"/>
                </a:lnTo>
                <a:lnTo>
                  <a:pt x="138" y="488"/>
                </a:lnTo>
                <a:lnTo>
                  <a:pt x="44" y="656"/>
                </a:lnTo>
                <a:lnTo>
                  <a:pt x="0" y="867"/>
                </a:lnTo>
                <a:lnTo>
                  <a:pt x="44" y="1015"/>
                </a:lnTo>
                <a:lnTo>
                  <a:pt x="226" y="1232"/>
                </a:lnTo>
                <a:lnTo>
                  <a:pt x="264" y="1301"/>
                </a:lnTo>
                <a:lnTo>
                  <a:pt x="297" y="1311"/>
                </a:lnTo>
                <a:lnTo>
                  <a:pt x="452" y="1355"/>
                </a:lnTo>
                <a:lnTo>
                  <a:pt x="556" y="1429"/>
                </a:lnTo>
                <a:lnTo>
                  <a:pt x="677" y="1528"/>
                </a:lnTo>
                <a:lnTo>
                  <a:pt x="694" y="1587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18" name="Freeform 92"/>
          <p:cNvSpPr>
            <a:spLocks/>
          </p:cNvSpPr>
          <p:nvPr/>
        </p:nvSpPr>
        <p:spPr bwMode="auto">
          <a:xfrm>
            <a:off x="2366963" y="6292850"/>
            <a:ext cx="7937" cy="415925"/>
          </a:xfrm>
          <a:custGeom>
            <a:avLst/>
            <a:gdLst>
              <a:gd name="T0" fmla="*/ 2147483647 w 6"/>
              <a:gd name="T1" fmla="*/ 0 h 262"/>
              <a:gd name="T2" fmla="*/ 0 w 6"/>
              <a:gd name="T3" fmla="*/ 2147483647 h 262"/>
              <a:gd name="T4" fmla="*/ 2147483647 w 6"/>
              <a:gd name="T5" fmla="*/ 2147483647 h 262"/>
              <a:gd name="T6" fmla="*/ 0 60000 65536"/>
              <a:gd name="T7" fmla="*/ 0 60000 65536"/>
              <a:gd name="T8" fmla="*/ 0 60000 65536"/>
              <a:gd name="T9" fmla="*/ 0 w 6"/>
              <a:gd name="T10" fmla="*/ 0 h 262"/>
              <a:gd name="T11" fmla="*/ 6 w 6"/>
              <a:gd name="T12" fmla="*/ 262 h 2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" h="262">
                <a:moveTo>
                  <a:pt x="5" y="0"/>
                </a:moveTo>
                <a:lnTo>
                  <a:pt x="0" y="74"/>
                </a:lnTo>
                <a:lnTo>
                  <a:pt x="5" y="261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19" name="Freeform 93"/>
          <p:cNvSpPr>
            <a:spLocks/>
          </p:cNvSpPr>
          <p:nvPr/>
        </p:nvSpPr>
        <p:spPr bwMode="auto">
          <a:xfrm>
            <a:off x="3573463" y="4827588"/>
            <a:ext cx="358775" cy="242887"/>
          </a:xfrm>
          <a:custGeom>
            <a:avLst/>
            <a:gdLst>
              <a:gd name="T0" fmla="*/ 2147483647 w 227"/>
              <a:gd name="T1" fmla="*/ 0 h 153"/>
              <a:gd name="T2" fmla="*/ 2147483647 w 227"/>
              <a:gd name="T3" fmla="*/ 2147483647 h 153"/>
              <a:gd name="T4" fmla="*/ 0 w 227"/>
              <a:gd name="T5" fmla="*/ 2147483647 h 153"/>
              <a:gd name="T6" fmla="*/ 0 60000 65536"/>
              <a:gd name="T7" fmla="*/ 0 60000 65536"/>
              <a:gd name="T8" fmla="*/ 0 60000 65536"/>
              <a:gd name="T9" fmla="*/ 0 w 227"/>
              <a:gd name="T10" fmla="*/ 0 h 153"/>
              <a:gd name="T11" fmla="*/ 227 w 227"/>
              <a:gd name="T12" fmla="*/ 153 h 15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7" h="153">
                <a:moveTo>
                  <a:pt x="226" y="0"/>
                </a:moveTo>
                <a:lnTo>
                  <a:pt x="149" y="88"/>
                </a:lnTo>
                <a:lnTo>
                  <a:pt x="0" y="152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20" name="Freeform 94"/>
          <p:cNvSpPr>
            <a:spLocks/>
          </p:cNvSpPr>
          <p:nvPr/>
        </p:nvSpPr>
        <p:spPr bwMode="auto">
          <a:xfrm>
            <a:off x="2513013" y="4181475"/>
            <a:ext cx="168275" cy="400050"/>
          </a:xfrm>
          <a:custGeom>
            <a:avLst/>
            <a:gdLst>
              <a:gd name="T0" fmla="*/ 0 w 106"/>
              <a:gd name="T1" fmla="*/ 0 h 252"/>
              <a:gd name="T2" fmla="*/ 2147483647 w 106"/>
              <a:gd name="T3" fmla="*/ 2147483647 h 252"/>
              <a:gd name="T4" fmla="*/ 2147483647 w 106"/>
              <a:gd name="T5" fmla="*/ 2147483647 h 252"/>
              <a:gd name="T6" fmla="*/ 2147483647 w 106"/>
              <a:gd name="T7" fmla="*/ 2147483647 h 252"/>
              <a:gd name="T8" fmla="*/ 0 60000 65536"/>
              <a:gd name="T9" fmla="*/ 0 60000 65536"/>
              <a:gd name="T10" fmla="*/ 0 60000 65536"/>
              <a:gd name="T11" fmla="*/ 0 60000 65536"/>
              <a:gd name="T12" fmla="*/ 0 w 106"/>
              <a:gd name="T13" fmla="*/ 0 h 252"/>
              <a:gd name="T14" fmla="*/ 106 w 106"/>
              <a:gd name="T15" fmla="*/ 252 h 2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6" h="252">
                <a:moveTo>
                  <a:pt x="0" y="0"/>
                </a:moveTo>
                <a:lnTo>
                  <a:pt x="77" y="54"/>
                </a:lnTo>
                <a:lnTo>
                  <a:pt x="105" y="153"/>
                </a:lnTo>
                <a:lnTo>
                  <a:pt x="88" y="251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21" name="Freeform 95"/>
          <p:cNvSpPr>
            <a:spLocks/>
          </p:cNvSpPr>
          <p:nvPr/>
        </p:nvSpPr>
        <p:spPr bwMode="auto">
          <a:xfrm>
            <a:off x="1122363" y="825500"/>
            <a:ext cx="2216150" cy="2425700"/>
          </a:xfrm>
          <a:custGeom>
            <a:avLst/>
            <a:gdLst>
              <a:gd name="T0" fmla="*/ 0 w 1395"/>
              <a:gd name="T1" fmla="*/ 2147483647 h 1528"/>
              <a:gd name="T2" fmla="*/ 2147483647 w 1395"/>
              <a:gd name="T3" fmla="*/ 2147483647 h 1528"/>
              <a:gd name="T4" fmla="*/ 2147483647 w 1395"/>
              <a:gd name="T5" fmla="*/ 2147483647 h 1528"/>
              <a:gd name="T6" fmla="*/ 2147483647 w 1395"/>
              <a:gd name="T7" fmla="*/ 2147483647 h 1528"/>
              <a:gd name="T8" fmla="*/ 2147483647 w 1395"/>
              <a:gd name="T9" fmla="*/ 2147483647 h 1528"/>
              <a:gd name="T10" fmla="*/ 2147483647 w 1395"/>
              <a:gd name="T11" fmla="*/ 2147483647 h 1528"/>
              <a:gd name="T12" fmla="*/ 2147483647 w 1395"/>
              <a:gd name="T13" fmla="*/ 2147483647 h 1528"/>
              <a:gd name="T14" fmla="*/ 2147483647 w 1395"/>
              <a:gd name="T15" fmla="*/ 2147483647 h 1528"/>
              <a:gd name="T16" fmla="*/ 2147483647 w 1395"/>
              <a:gd name="T17" fmla="*/ 0 h 1528"/>
              <a:gd name="T18" fmla="*/ 2147483647 w 1395"/>
              <a:gd name="T19" fmla="*/ 0 h 152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95"/>
              <a:gd name="T31" fmla="*/ 0 h 1528"/>
              <a:gd name="T32" fmla="*/ 1395 w 1395"/>
              <a:gd name="T33" fmla="*/ 1528 h 152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95" h="1528">
                <a:moveTo>
                  <a:pt x="0" y="1527"/>
                </a:moveTo>
                <a:lnTo>
                  <a:pt x="44" y="1409"/>
                </a:lnTo>
                <a:lnTo>
                  <a:pt x="99" y="980"/>
                </a:lnTo>
                <a:lnTo>
                  <a:pt x="99" y="645"/>
                </a:lnTo>
                <a:lnTo>
                  <a:pt x="105" y="522"/>
                </a:lnTo>
                <a:lnTo>
                  <a:pt x="369" y="350"/>
                </a:lnTo>
                <a:lnTo>
                  <a:pt x="606" y="167"/>
                </a:lnTo>
                <a:lnTo>
                  <a:pt x="860" y="74"/>
                </a:lnTo>
                <a:lnTo>
                  <a:pt x="1163" y="0"/>
                </a:lnTo>
                <a:lnTo>
                  <a:pt x="1394" y="0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22" name="Freeform 96"/>
          <p:cNvSpPr>
            <a:spLocks/>
          </p:cNvSpPr>
          <p:nvPr/>
        </p:nvSpPr>
        <p:spPr bwMode="auto">
          <a:xfrm>
            <a:off x="3230563" y="2586038"/>
            <a:ext cx="1050925" cy="517525"/>
          </a:xfrm>
          <a:custGeom>
            <a:avLst/>
            <a:gdLst>
              <a:gd name="T0" fmla="*/ 0 w 662"/>
              <a:gd name="T1" fmla="*/ 2147483647 h 326"/>
              <a:gd name="T2" fmla="*/ 2147483647 w 662"/>
              <a:gd name="T3" fmla="*/ 2147483647 h 326"/>
              <a:gd name="T4" fmla="*/ 2147483647 w 662"/>
              <a:gd name="T5" fmla="*/ 2147483647 h 326"/>
              <a:gd name="T6" fmla="*/ 2147483647 w 662"/>
              <a:gd name="T7" fmla="*/ 2147483647 h 326"/>
              <a:gd name="T8" fmla="*/ 2147483647 w 662"/>
              <a:gd name="T9" fmla="*/ 2147483647 h 326"/>
              <a:gd name="T10" fmla="*/ 2147483647 w 662"/>
              <a:gd name="T11" fmla="*/ 0 h 3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62"/>
              <a:gd name="T19" fmla="*/ 0 h 326"/>
              <a:gd name="T20" fmla="*/ 662 w 662"/>
              <a:gd name="T21" fmla="*/ 326 h 32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62" h="326">
                <a:moveTo>
                  <a:pt x="0" y="320"/>
                </a:moveTo>
                <a:lnTo>
                  <a:pt x="204" y="325"/>
                </a:lnTo>
                <a:lnTo>
                  <a:pt x="424" y="325"/>
                </a:lnTo>
                <a:lnTo>
                  <a:pt x="556" y="246"/>
                </a:lnTo>
                <a:lnTo>
                  <a:pt x="622" y="25"/>
                </a:lnTo>
                <a:lnTo>
                  <a:pt x="661" y="0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23" name="Rectangle 97"/>
          <p:cNvSpPr>
            <a:spLocks noChangeArrowheads="1"/>
          </p:cNvSpPr>
          <p:nvPr/>
        </p:nvSpPr>
        <p:spPr bwMode="auto">
          <a:xfrm>
            <a:off x="2925763" y="2287588"/>
            <a:ext cx="733425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24" name="Rectangle 98"/>
          <p:cNvSpPr>
            <a:spLocks noChangeArrowheads="1"/>
          </p:cNvSpPr>
          <p:nvPr/>
        </p:nvSpPr>
        <p:spPr bwMode="auto">
          <a:xfrm>
            <a:off x="2540000" y="3305175"/>
            <a:ext cx="550863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25" name="Oval 99"/>
          <p:cNvSpPr>
            <a:spLocks noChangeArrowheads="1"/>
          </p:cNvSpPr>
          <p:nvPr/>
        </p:nvSpPr>
        <p:spPr bwMode="auto">
          <a:xfrm>
            <a:off x="2584450" y="3330575"/>
            <a:ext cx="42863" cy="3492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26" name="Oval 100"/>
          <p:cNvSpPr>
            <a:spLocks noChangeArrowheads="1"/>
          </p:cNvSpPr>
          <p:nvPr/>
        </p:nvSpPr>
        <p:spPr bwMode="auto">
          <a:xfrm>
            <a:off x="2481263" y="4183063"/>
            <a:ext cx="39687" cy="34925"/>
          </a:xfrm>
          <a:prstGeom prst="ellipse">
            <a:avLst/>
          </a:prstGeom>
          <a:solidFill>
            <a:srgbClr val="FF0033"/>
          </a:solidFill>
          <a:ln w="12700">
            <a:solidFill>
              <a:srgbClr val="FF0033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27" name="Rectangle 101"/>
          <p:cNvSpPr>
            <a:spLocks noChangeArrowheads="1"/>
          </p:cNvSpPr>
          <p:nvPr/>
        </p:nvSpPr>
        <p:spPr bwMode="auto">
          <a:xfrm>
            <a:off x="3956050" y="2968625"/>
            <a:ext cx="474663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28" name="Freeform 102"/>
          <p:cNvSpPr>
            <a:spLocks/>
          </p:cNvSpPr>
          <p:nvPr/>
        </p:nvSpPr>
        <p:spPr bwMode="auto">
          <a:xfrm>
            <a:off x="2965450" y="1946275"/>
            <a:ext cx="319088" cy="890588"/>
          </a:xfrm>
          <a:custGeom>
            <a:avLst/>
            <a:gdLst>
              <a:gd name="T0" fmla="*/ 2147483647 w 201"/>
              <a:gd name="T1" fmla="*/ 2147483647 h 561"/>
              <a:gd name="T2" fmla="*/ 2147483647 w 201"/>
              <a:gd name="T3" fmla="*/ 2147483647 h 561"/>
              <a:gd name="T4" fmla="*/ 2147483647 w 201"/>
              <a:gd name="T5" fmla="*/ 2147483647 h 561"/>
              <a:gd name="T6" fmla="*/ 2147483647 w 201"/>
              <a:gd name="T7" fmla="*/ 2147483647 h 561"/>
              <a:gd name="T8" fmla="*/ 0 w 201"/>
              <a:gd name="T9" fmla="*/ 0 h 5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"/>
              <a:gd name="T16" fmla="*/ 0 h 561"/>
              <a:gd name="T17" fmla="*/ 201 w 201"/>
              <a:gd name="T18" fmla="*/ 561 h 5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" h="561">
                <a:moveTo>
                  <a:pt x="200" y="560"/>
                </a:moveTo>
                <a:lnTo>
                  <a:pt x="156" y="428"/>
                </a:lnTo>
                <a:lnTo>
                  <a:pt x="131" y="326"/>
                </a:lnTo>
                <a:lnTo>
                  <a:pt x="150" y="127"/>
                </a:lnTo>
                <a:lnTo>
                  <a:pt x="0" y="0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29" name="Freeform 103"/>
          <p:cNvSpPr>
            <a:spLocks/>
          </p:cNvSpPr>
          <p:nvPr/>
        </p:nvSpPr>
        <p:spPr bwMode="auto">
          <a:xfrm>
            <a:off x="2373313" y="2797175"/>
            <a:ext cx="228600" cy="1087438"/>
          </a:xfrm>
          <a:custGeom>
            <a:avLst/>
            <a:gdLst>
              <a:gd name="T0" fmla="*/ 2147483647 w 144"/>
              <a:gd name="T1" fmla="*/ 2147483647 h 685"/>
              <a:gd name="T2" fmla="*/ 2147483647 w 144"/>
              <a:gd name="T3" fmla="*/ 2147483647 h 685"/>
              <a:gd name="T4" fmla="*/ 2147483647 w 144"/>
              <a:gd name="T5" fmla="*/ 2147483647 h 685"/>
              <a:gd name="T6" fmla="*/ 2147483647 w 144"/>
              <a:gd name="T7" fmla="*/ 2147483647 h 685"/>
              <a:gd name="T8" fmla="*/ 2147483647 w 144"/>
              <a:gd name="T9" fmla="*/ 2147483647 h 685"/>
              <a:gd name="T10" fmla="*/ 0 w 144"/>
              <a:gd name="T11" fmla="*/ 0 h 6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685"/>
              <a:gd name="T20" fmla="*/ 144 w 144"/>
              <a:gd name="T21" fmla="*/ 685 h 6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685">
                <a:moveTo>
                  <a:pt x="28" y="684"/>
                </a:moveTo>
                <a:lnTo>
                  <a:pt x="83" y="595"/>
                </a:lnTo>
                <a:lnTo>
                  <a:pt x="127" y="458"/>
                </a:lnTo>
                <a:lnTo>
                  <a:pt x="143" y="340"/>
                </a:lnTo>
                <a:lnTo>
                  <a:pt x="132" y="172"/>
                </a:lnTo>
                <a:lnTo>
                  <a:pt x="0" y="0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30" name="Freeform 104"/>
          <p:cNvSpPr>
            <a:spLocks/>
          </p:cNvSpPr>
          <p:nvPr/>
        </p:nvSpPr>
        <p:spPr bwMode="auto">
          <a:xfrm>
            <a:off x="3300413" y="2733675"/>
            <a:ext cx="1225550" cy="2082800"/>
          </a:xfrm>
          <a:custGeom>
            <a:avLst/>
            <a:gdLst>
              <a:gd name="T0" fmla="*/ 0 w 772"/>
              <a:gd name="T1" fmla="*/ 2147483647 h 1312"/>
              <a:gd name="T2" fmla="*/ 2147483647 w 772"/>
              <a:gd name="T3" fmla="*/ 2147483647 h 1312"/>
              <a:gd name="T4" fmla="*/ 2147483647 w 772"/>
              <a:gd name="T5" fmla="*/ 0 h 1312"/>
              <a:gd name="T6" fmla="*/ 2147483647 w 772"/>
              <a:gd name="T7" fmla="*/ 2147483647 h 1312"/>
              <a:gd name="T8" fmla="*/ 2147483647 w 772"/>
              <a:gd name="T9" fmla="*/ 2147483647 h 1312"/>
              <a:gd name="T10" fmla="*/ 2147483647 w 772"/>
              <a:gd name="T11" fmla="*/ 2147483647 h 1312"/>
              <a:gd name="T12" fmla="*/ 2147483647 w 772"/>
              <a:gd name="T13" fmla="*/ 2147483647 h 1312"/>
              <a:gd name="T14" fmla="*/ 2147483647 w 772"/>
              <a:gd name="T15" fmla="*/ 2147483647 h 1312"/>
              <a:gd name="T16" fmla="*/ 2147483647 w 772"/>
              <a:gd name="T17" fmla="*/ 2147483647 h 1312"/>
              <a:gd name="T18" fmla="*/ 2147483647 w 772"/>
              <a:gd name="T19" fmla="*/ 2147483647 h 1312"/>
              <a:gd name="T20" fmla="*/ 2147483647 w 772"/>
              <a:gd name="T21" fmla="*/ 2147483647 h 1312"/>
              <a:gd name="T22" fmla="*/ 2147483647 w 772"/>
              <a:gd name="T23" fmla="*/ 2147483647 h 131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772"/>
              <a:gd name="T37" fmla="*/ 0 h 1312"/>
              <a:gd name="T38" fmla="*/ 772 w 772"/>
              <a:gd name="T39" fmla="*/ 1312 h 131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772" h="1312">
                <a:moveTo>
                  <a:pt x="0" y="64"/>
                </a:moveTo>
                <a:lnTo>
                  <a:pt x="105" y="39"/>
                </a:lnTo>
                <a:lnTo>
                  <a:pt x="198" y="0"/>
                </a:lnTo>
                <a:lnTo>
                  <a:pt x="363" y="64"/>
                </a:lnTo>
                <a:lnTo>
                  <a:pt x="446" y="202"/>
                </a:lnTo>
                <a:lnTo>
                  <a:pt x="468" y="365"/>
                </a:lnTo>
                <a:lnTo>
                  <a:pt x="595" y="473"/>
                </a:lnTo>
                <a:lnTo>
                  <a:pt x="661" y="660"/>
                </a:lnTo>
                <a:lnTo>
                  <a:pt x="771" y="729"/>
                </a:lnTo>
                <a:lnTo>
                  <a:pt x="699" y="976"/>
                </a:lnTo>
                <a:lnTo>
                  <a:pt x="562" y="1173"/>
                </a:lnTo>
                <a:lnTo>
                  <a:pt x="402" y="1311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31" name="Freeform 105"/>
          <p:cNvSpPr>
            <a:spLocks/>
          </p:cNvSpPr>
          <p:nvPr/>
        </p:nvSpPr>
        <p:spPr bwMode="auto">
          <a:xfrm>
            <a:off x="3916363" y="3317875"/>
            <a:ext cx="38100" cy="468313"/>
          </a:xfrm>
          <a:custGeom>
            <a:avLst/>
            <a:gdLst>
              <a:gd name="T0" fmla="*/ 2147483647 w 24"/>
              <a:gd name="T1" fmla="*/ 0 h 295"/>
              <a:gd name="T2" fmla="*/ 2147483647 w 24"/>
              <a:gd name="T3" fmla="*/ 2147483647 h 295"/>
              <a:gd name="T4" fmla="*/ 0 w 24"/>
              <a:gd name="T5" fmla="*/ 2147483647 h 295"/>
              <a:gd name="T6" fmla="*/ 0 60000 65536"/>
              <a:gd name="T7" fmla="*/ 0 60000 65536"/>
              <a:gd name="T8" fmla="*/ 0 60000 65536"/>
              <a:gd name="T9" fmla="*/ 0 w 24"/>
              <a:gd name="T10" fmla="*/ 0 h 295"/>
              <a:gd name="T11" fmla="*/ 24 w 24"/>
              <a:gd name="T12" fmla="*/ 295 h 2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" h="295">
                <a:moveTo>
                  <a:pt x="23" y="0"/>
                </a:moveTo>
                <a:lnTo>
                  <a:pt x="16" y="161"/>
                </a:lnTo>
                <a:lnTo>
                  <a:pt x="0" y="294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32" name="Rectangle 106"/>
          <p:cNvSpPr>
            <a:spLocks noChangeArrowheads="1"/>
          </p:cNvSpPr>
          <p:nvPr/>
        </p:nvSpPr>
        <p:spPr bwMode="auto">
          <a:xfrm>
            <a:off x="3389313" y="3273425"/>
            <a:ext cx="577850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33" name="Rectangle 107"/>
          <p:cNvSpPr>
            <a:spLocks noChangeArrowheads="1"/>
          </p:cNvSpPr>
          <p:nvPr/>
        </p:nvSpPr>
        <p:spPr bwMode="auto">
          <a:xfrm>
            <a:off x="2347913" y="1311275"/>
            <a:ext cx="482600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34" name="Rectangle 108"/>
          <p:cNvSpPr>
            <a:spLocks noChangeArrowheads="1"/>
          </p:cNvSpPr>
          <p:nvPr/>
        </p:nvSpPr>
        <p:spPr bwMode="auto">
          <a:xfrm>
            <a:off x="2749550" y="3171825"/>
            <a:ext cx="544513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graphicFrame>
        <p:nvGraphicFramePr>
          <p:cNvPr id="1026" name="Object 2"/>
          <p:cNvGraphicFramePr>
            <a:graphicFrameLocks/>
          </p:cNvGraphicFramePr>
          <p:nvPr/>
        </p:nvGraphicFramePr>
        <p:xfrm>
          <a:off x="601663" y="3560763"/>
          <a:ext cx="650875" cy="334962"/>
        </p:xfrm>
        <a:graphic>
          <a:graphicData uri="http://schemas.openxmlformats.org/presentationml/2006/ole">
            <p:oleObj spid="_x0000_s1026" name="Clip" r:id="rId4" imgW="650520" imgH="334800" progId="">
              <p:embed/>
            </p:oleObj>
          </a:graphicData>
        </a:graphic>
      </p:graphicFrame>
      <p:sp>
        <p:nvSpPr>
          <p:cNvPr id="1135" name="Line 110"/>
          <p:cNvSpPr>
            <a:spLocks noChangeShapeType="1"/>
          </p:cNvSpPr>
          <p:nvPr/>
        </p:nvSpPr>
        <p:spPr bwMode="auto">
          <a:xfrm flipV="1">
            <a:off x="2373313" y="2238375"/>
            <a:ext cx="179387" cy="2952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36" name="Freeform 111"/>
          <p:cNvSpPr>
            <a:spLocks/>
          </p:cNvSpPr>
          <p:nvPr/>
        </p:nvSpPr>
        <p:spPr bwMode="auto">
          <a:xfrm>
            <a:off x="2781300" y="819150"/>
            <a:ext cx="554038" cy="649288"/>
          </a:xfrm>
          <a:custGeom>
            <a:avLst/>
            <a:gdLst>
              <a:gd name="T0" fmla="*/ 0 w 349"/>
              <a:gd name="T1" fmla="*/ 2147483647 h 409"/>
              <a:gd name="T2" fmla="*/ 2147483647 w 349"/>
              <a:gd name="T3" fmla="*/ 2147483647 h 409"/>
              <a:gd name="T4" fmla="*/ 2147483647 w 349"/>
              <a:gd name="T5" fmla="*/ 0 h 409"/>
              <a:gd name="T6" fmla="*/ 0 60000 65536"/>
              <a:gd name="T7" fmla="*/ 0 60000 65536"/>
              <a:gd name="T8" fmla="*/ 0 60000 65536"/>
              <a:gd name="T9" fmla="*/ 0 w 349"/>
              <a:gd name="T10" fmla="*/ 0 h 409"/>
              <a:gd name="T11" fmla="*/ 349 w 349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49" h="409">
                <a:moveTo>
                  <a:pt x="0" y="408"/>
                </a:moveTo>
                <a:lnTo>
                  <a:pt x="228" y="228"/>
                </a:lnTo>
                <a:lnTo>
                  <a:pt x="348" y="0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37" name="Oval 112"/>
          <p:cNvSpPr>
            <a:spLocks noChangeArrowheads="1"/>
          </p:cNvSpPr>
          <p:nvPr/>
        </p:nvSpPr>
        <p:spPr bwMode="auto">
          <a:xfrm>
            <a:off x="2779713" y="2236788"/>
            <a:ext cx="31750" cy="36512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38" name="Freeform 113"/>
          <p:cNvSpPr>
            <a:spLocks/>
          </p:cNvSpPr>
          <p:nvPr/>
        </p:nvSpPr>
        <p:spPr bwMode="auto">
          <a:xfrm>
            <a:off x="2678113" y="2028825"/>
            <a:ext cx="381000" cy="306388"/>
          </a:xfrm>
          <a:custGeom>
            <a:avLst/>
            <a:gdLst>
              <a:gd name="T0" fmla="*/ 0 w 241"/>
              <a:gd name="T1" fmla="*/ 2147483647 h 193"/>
              <a:gd name="T2" fmla="*/ 2147483647 w 241"/>
              <a:gd name="T3" fmla="*/ 2147483647 h 193"/>
              <a:gd name="T4" fmla="*/ 2147483647 w 241"/>
              <a:gd name="T5" fmla="*/ 0 h 193"/>
              <a:gd name="T6" fmla="*/ 0 60000 65536"/>
              <a:gd name="T7" fmla="*/ 0 60000 65536"/>
              <a:gd name="T8" fmla="*/ 0 60000 65536"/>
              <a:gd name="T9" fmla="*/ 0 w 241"/>
              <a:gd name="T10" fmla="*/ 0 h 193"/>
              <a:gd name="T11" fmla="*/ 241 w 241"/>
              <a:gd name="T12" fmla="*/ 193 h 19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1" h="193">
                <a:moveTo>
                  <a:pt x="0" y="192"/>
                </a:moveTo>
                <a:lnTo>
                  <a:pt x="78" y="144"/>
                </a:lnTo>
                <a:lnTo>
                  <a:pt x="240" y="0"/>
                </a:lnTo>
              </a:path>
            </a:pathLst>
          </a:custGeom>
          <a:noFill/>
          <a:ln w="19050" cap="rnd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39" name="Freeform 114"/>
          <p:cNvSpPr>
            <a:spLocks/>
          </p:cNvSpPr>
          <p:nvPr/>
        </p:nvSpPr>
        <p:spPr bwMode="auto">
          <a:xfrm>
            <a:off x="3924300" y="3282950"/>
            <a:ext cx="1154113" cy="173038"/>
          </a:xfrm>
          <a:custGeom>
            <a:avLst/>
            <a:gdLst>
              <a:gd name="T0" fmla="*/ 0 w 727"/>
              <a:gd name="T1" fmla="*/ 2147483647 h 109"/>
              <a:gd name="T2" fmla="*/ 2147483647 w 727"/>
              <a:gd name="T3" fmla="*/ 2147483647 h 109"/>
              <a:gd name="T4" fmla="*/ 2147483647 w 727"/>
              <a:gd name="T5" fmla="*/ 0 h 109"/>
              <a:gd name="T6" fmla="*/ 2147483647 w 727"/>
              <a:gd name="T7" fmla="*/ 2147483647 h 109"/>
              <a:gd name="T8" fmla="*/ 2147483647 w 727"/>
              <a:gd name="T9" fmla="*/ 2147483647 h 1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7"/>
              <a:gd name="T16" fmla="*/ 0 h 109"/>
              <a:gd name="T17" fmla="*/ 727 w 727"/>
              <a:gd name="T18" fmla="*/ 109 h 1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7" h="109">
                <a:moveTo>
                  <a:pt x="0" y="32"/>
                </a:moveTo>
                <a:lnTo>
                  <a:pt x="76" y="32"/>
                </a:lnTo>
                <a:lnTo>
                  <a:pt x="398" y="0"/>
                </a:lnTo>
                <a:lnTo>
                  <a:pt x="619" y="25"/>
                </a:lnTo>
                <a:lnTo>
                  <a:pt x="726" y="108"/>
                </a:lnTo>
              </a:path>
            </a:pathLst>
          </a:custGeom>
          <a:noFill/>
          <a:ln w="25400" cap="rnd">
            <a:solidFill>
              <a:srgbClr val="0000CC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40" name="Line 115"/>
          <p:cNvSpPr>
            <a:spLocks noChangeShapeType="1"/>
          </p:cNvSpPr>
          <p:nvPr/>
        </p:nvSpPr>
        <p:spPr bwMode="auto">
          <a:xfrm>
            <a:off x="1104900" y="3263900"/>
            <a:ext cx="919163" cy="131763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41" name="Freeform 116"/>
          <p:cNvSpPr>
            <a:spLocks/>
          </p:cNvSpPr>
          <p:nvPr/>
        </p:nvSpPr>
        <p:spPr bwMode="auto">
          <a:xfrm>
            <a:off x="1981200" y="3314700"/>
            <a:ext cx="1973263" cy="76200"/>
          </a:xfrm>
          <a:custGeom>
            <a:avLst/>
            <a:gdLst>
              <a:gd name="T0" fmla="*/ 0 w 1243"/>
              <a:gd name="T1" fmla="*/ 2147483647 h 48"/>
              <a:gd name="T2" fmla="*/ 2147483647 w 1243"/>
              <a:gd name="T3" fmla="*/ 2147483647 h 48"/>
              <a:gd name="T4" fmla="*/ 2147483647 w 1243"/>
              <a:gd name="T5" fmla="*/ 2147483647 h 48"/>
              <a:gd name="T6" fmla="*/ 2147483647 w 1243"/>
              <a:gd name="T7" fmla="*/ 2147483647 h 48"/>
              <a:gd name="T8" fmla="*/ 2147483647 w 1243"/>
              <a:gd name="T9" fmla="*/ 0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43"/>
              <a:gd name="T16" fmla="*/ 0 h 48"/>
              <a:gd name="T17" fmla="*/ 1243 w 1243"/>
              <a:gd name="T18" fmla="*/ 48 h 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43" h="48">
                <a:moveTo>
                  <a:pt x="0" y="47"/>
                </a:moveTo>
                <a:lnTo>
                  <a:pt x="126" y="38"/>
                </a:lnTo>
                <a:lnTo>
                  <a:pt x="396" y="9"/>
                </a:lnTo>
                <a:lnTo>
                  <a:pt x="786" y="17"/>
                </a:lnTo>
                <a:lnTo>
                  <a:pt x="1242" y="0"/>
                </a:lnTo>
              </a:path>
            </a:pathLst>
          </a:custGeom>
          <a:noFill/>
          <a:ln w="25400" cap="rnd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42" name="Freeform 117"/>
          <p:cNvSpPr>
            <a:spLocks/>
          </p:cNvSpPr>
          <p:nvPr/>
        </p:nvSpPr>
        <p:spPr bwMode="auto">
          <a:xfrm>
            <a:off x="1116013" y="3028950"/>
            <a:ext cx="552450" cy="382588"/>
          </a:xfrm>
          <a:custGeom>
            <a:avLst/>
            <a:gdLst>
              <a:gd name="T0" fmla="*/ 2147483647 w 349"/>
              <a:gd name="T1" fmla="*/ 2147483647 h 241"/>
              <a:gd name="T2" fmla="*/ 2147483647 w 349"/>
              <a:gd name="T3" fmla="*/ 2147483647 h 241"/>
              <a:gd name="T4" fmla="*/ 2147483647 w 349"/>
              <a:gd name="T5" fmla="*/ 0 h 241"/>
              <a:gd name="T6" fmla="*/ 2147483647 w 349"/>
              <a:gd name="T7" fmla="*/ 2147483647 h 241"/>
              <a:gd name="T8" fmla="*/ 0 w 349"/>
              <a:gd name="T9" fmla="*/ 2147483647 h 2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9"/>
              <a:gd name="T16" fmla="*/ 0 h 241"/>
              <a:gd name="T17" fmla="*/ 349 w 349"/>
              <a:gd name="T18" fmla="*/ 241 h 2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9" h="241">
                <a:moveTo>
                  <a:pt x="348" y="240"/>
                </a:moveTo>
                <a:lnTo>
                  <a:pt x="270" y="84"/>
                </a:lnTo>
                <a:lnTo>
                  <a:pt x="186" y="0"/>
                </a:lnTo>
                <a:lnTo>
                  <a:pt x="138" y="54"/>
                </a:lnTo>
                <a:lnTo>
                  <a:pt x="0" y="150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43" name="Freeform 118"/>
          <p:cNvSpPr>
            <a:spLocks/>
          </p:cNvSpPr>
          <p:nvPr/>
        </p:nvSpPr>
        <p:spPr bwMode="auto">
          <a:xfrm>
            <a:off x="2286000" y="1628775"/>
            <a:ext cx="201613" cy="582613"/>
          </a:xfrm>
          <a:custGeom>
            <a:avLst/>
            <a:gdLst>
              <a:gd name="T0" fmla="*/ 2147483647 w 127"/>
              <a:gd name="T1" fmla="*/ 2147483647 h 367"/>
              <a:gd name="T2" fmla="*/ 0 w 127"/>
              <a:gd name="T3" fmla="*/ 2147483647 h 367"/>
              <a:gd name="T4" fmla="*/ 2147483647 w 127"/>
              <a:gd name="T5" fmla="*/ 0 h 367"/>
              <a:gd name="T6" fmla="*/ 0 60000 65536"/>
              <a:gd name="T7" fmla="*/ 0 60000 65536"/>
              <a:gd name="T8" fmla="*/ 0 60000 65536"/>
              <a:gd name="T9" fmla="*/ 0 w 127"/>
              <a:gd name="T10" fmla="*/ 0 h 367"/>
              <a:gd name="T11" fmla="*/ 127 w 127"/>
              <a:gd name="T12" fmla="*/ 367 h 3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" h="367">
                <a:moveTo>
                  <a:pt x="78" y="366"/>
                </a:moveTo>
                <a:lnTo>
                  <a:pt x="0" y="174"/>
                </a:lnTo>
                <a:lnTo>
                  <a:pt x="126" y="0"/>
                </a:lnTo>
              </a:path>
            </a:pathLst>
          </a:custGeom>
          <a:noFill/>
          <a:ln w="25400" cap="rnd">
            <a:solidFill>
              <a:srgbClr val="0000CC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44" name="Line 119"/>
          <p:cNvSpPr>
            <a:spLocks noChangeShapeType="1"/>
          </p:cNvSpPr>
          <p:nvPr/>
        </p:nvSpPr>
        <p:spPr bwMode="auto">
          <a:xfrm flipV="1">
            <a:off x="2495550" y="1457325"/>
            <a:ext cx="285750" cy="180975"/>
          </a:xfrm>
          <a:prstGeom prst="line">
            <a:avLst/>
          </a:prstGeom>
          <a:noFill/>
          <a:ln w="25400">
            <a:solidFill>
              <a:srgbClr val="0000CC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45" name="Line 120"/>
          <p:cNvSpPr>
            <a:spLocks noChangeShapeType="1"/>
          </p:cNvSpPr>
          <p:nvPr/>
        </p:nvSpPr>
        <p:spPr bwMode="auto">
          <a:xfrm flipH="1" flipV="1">
            <a:off x="2781300" y="1457325"/>
            <a:ext cx="133350" cy="400050"/>
          </a:xfrm>
          <a:prstGeom prst="line">
            <a:avLst/>
          </a:prstGeom>
          <a:noFill/>
          <a:ln w="25400">
            <a:solidFill>
              <a:srgbClr val="0000CC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graphicFrame>
        <p:nvGraphicFramePr>
          <p:cNvPr id="1027" name="Object 3"/>
          <p:cNvGraphicFramePr>
            <a:graphicFrameLocks/>
          </p:cNvGraphicFramePr>
          <p:nvPr/>
        </p:nvGraphicFramePr>
        <p:xfrm>
          <a:off x="5287963" y="3265488"/>
          <a:ext cx="650875" cy="334962"/>
        </p:xfrm>
        <a:graphic>
          <a:graphicData uri="http://schemas.openxmlformats.org/presentationml/2006/ole">
            <p:oleObj spid="_x0000_s1027" name="Clip" r:id="rId5" imgW="650520" imgH="334800" progId="">
              <p:embed/>
            </p:oleObj>
          </a:graphicData>
        </a:graphic>
      </p:graphicFrame>
      <p:sp>
        <p:nvSpPr>
          <p:cNvPr id="1146" name="Freeform 122"/>
          <p:cNvSpPr>
            <a:spLocks/>
          </p:cNvSpPr>
          <p:nvPr/>
        </p:nvSpPr>
        <p:spPr bwMode="auto">
          <a:xfrm>
            <a:off x="1090613" y="2928938"/>
            <a:ext cx="4000500" cy="754062"/>
          </a:xfrm>
          <a:custGeom>
            <a:avLst/>
            <a:gdLst>
              <a:gd name="T0" fmla="*/ 0 w 2521"/>
              <a:gd name="T1" fmla="*/ 2147483647 h 211"/>
              <a:gd name="T2" fmla="*/ 2147483647 w 2521"/>
              <a:gd name="T3" fmla="*/ 2147483647 h 211"/>
              <a:gd name="T4" fmla="*/ 2147483647 w 2521"/>
              <a:gd name="T5" fmla="*/ 2147483647 h 211"/>
              <a:gd name="T6" fmla="*/ 2147483647 w 2521"/>
              <a:gd name="T7" fmla="*/ 2147483647 h 211"/>
              <a:gd name="T8" fmla="*/ 2147483647 w 2521"/>
              <a:gd name="T9" fmla="*/ 2147483647 h 211"/>
              <a:gd name="T10" fmla="*/ 2147483647 w 2521"/>
              <a:gd name="T11" fmla="*/ 2147483647 h 211"/>
              <a:gd name="T12" fmla="*/ 2147483647 w 2521"/>
              <a:gd name="T13" fmla="*/ 0 h 211"/>
              <a:gd name="T14" fmla="*/ 2147483647 w 2521"/>
              <a:gd name="T15" fmla="*/ 2147483647 h 211"/>
              <a:gd name="T16" fmla="*/ 2147483647 w 2521"/>
              <a:gd name="T17" fmla="*/ 2147483647 h 211"/>
              <a:gd name="T18" fmla="*/ 2147483647 w 2521"/>
              <a:gd name="T19" fmla="*/ 0 h 211"/>
              <a:gd name="T20" fmla="*/ 0 w 2521"/>
              <a:gd name="T21" fmla="*/ 2147483647 h 2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521"/>
              <a:gd name="T34" fmla="*/ 0 h 211"/>
              <a:gd name="T35" fmla="*/ 2521 w 2521"/>
              <a:gd name="T36" fmla="*/ 211 h 21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521" h="211">
                <a:moveTo>
                  <a:pt x="0" y="105"/>
                </a:moveTo>
                <a:lnTo>
                  <a:pt x="504" y="210"/>
                </a:lnTo>
                <a:lnTo>
                  <a:pt x="504" y="158"/>
                </a:lnTo>
                <a:lnTo>
                  <a:pt x="2016" y="158"/>
                </a:lnTo>
                <a:lnTo>
                  <a:pt x="2016" y="210"/>
                </a:lnTo>
                <a:lnTo>
                  <a:pt x="2520" y="105"/>
                </a:lnTo>
                <a:lnTo>
                  <a:pt x="2016" y="0"/>
                </a:lnTo>
                <a:lnTo>
                  <a:pt x="2016" y="53"/>
                </a:lnTo>
                <a:lnTo>
                  <a:pt x="504" y="53"/>
                </a:lnTo>
                <a:lnTo>
                  <a:pt x="504" y="0"/>
                </a:lnTo>
                <a:lnTo>
                  <a:pt x="0" y="105"/>
                </a:lnTo>
              </a:path>
            </a:pathLst>
          </a:custGeom>
          <a:solidFill>
            <a:srgbClr val="3366FF">
              <a:alpha val="50195"/>
            </a:srgbClr>
          </a:solidFill>
          <a:ln w="12700" cap="rnd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147" name="Line 123"/>
          <p:cNvSpPr>
            <a:spLocks noChangeShapeType="1"/>
          </p:cNvSpPr>
          <p:nvPr/>
        </p:nvSpPr>
        <p:spPr bwMode="auto">
          <a:xfrm>
            <a:off x="2376488" y="2571750"/>
            <a:ext cx="4762" cy="209550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48" name="Line 124"/>
          <p:cNvSpPr>
            <a:spLocks noChangeShapeType="1"/>
          </p:cNvSpPr>
          <p:nvPr/>
        </p:nvSpPr>
        <p:spPr bwMode="auto">
          <a:xfrm>
            <a:off x="2395538" y="2795588"/>
            <a:ext cx="195262" cy="257175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49" name="Line 125"/>
          <p:cNvSpPr>
            <a:spLocks noChangeShapeType="1"/>
          </p:cNvSpPr>
          <p:nvPr/>
        </p:nvSpPr>
        <p:spPr bwMode="auto">
          <a:xfrm>
            <a:off x="2595563" y="3052763"/>
            <a:ext cx="19050" cy="280987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50" name="Line 126"/>
          <p:cNvSpPr>
            <a:spLocks noChangeShapeType="1"/>
          </p:cNvSpPr>
          <p:nvPr/>
        </p:nvSpPr>
        <p:spPr bwMode="auto">
          <a:xfrm flipH="1">
            <a:off x="2576513" y="3343275"/>
            <a:ext cx="38100" cy="242888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51" name="Line 127"/>
          <p:cNvSpPr>
            <a:spLocks noChangeShapeType="1"/>
          </p:cNvSpPr>
          <p:nvPr/>
        </p:nvSpPr>
        <p:spPr bwMode="auto">
          <a:xfrm flipH="1">
            <a:off x="2519363" y="3600450"/>
            <a:ext cx="52387" cy="157163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52" name="Line 128"/>
          <p:cNvSpPr>
            <a:spLocks noChangeShapeType="1"/>
          </p:cNvSpPr>
          <p:nvPr/>
        </p:nvSpPr>
        <p:spPr bwMode="auto">
          <a:xfrm flipH="1">
            <a:off x="2414588" y="3767138"/>
            <a:ext cx="92075" cy="128587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53" name="Line 129"/>
          <p:cNvSpPr>
            <a:spLocks noChangeShapeType="1"/>
          </p:cNvSpPr>
          <p:nvPr/>
        </p:nvSpPr>
        <p:spPr bwMode="auto">
          <a:xfrm>
            <a:off x="2419350" y="3900488"/>
            <a:ext cx="33338" cy="142875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54" name="Line 130"/>
          <p:cNvSpPr>
            <a:spLocks noChangeShapeType="1"/>
          </p:cNvSpPr>
          <p:nvPr/>
        </p:nvSpPr>
        <p:spPr bwMode="auto">
          <a:xfrm flipH="1">
            <a:off x="2233613" y="2833688"/>
            <a:ext cx="142875" cy="209550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55" name="Line 131"/>
          <p:cNvSpPr>
            <a:spLocks noChangeShapeType="1"/>
          </p:cNvSpPr>
          <p:nvPr/>
        </p:nvSpPr>
        <p:spPr bwMode="auto">
          <a:xfrm flipH="1">
            <a:off x="2185988" y="3043238"/>
            <a:ext cx="47625" cy="319087"/>
          </a:xfrm>
          <a:prstGeom prst="line">
            <a:avLst/>
          </a:prstGeom>
          <a:noFill/>
          <a:ln w="127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56" name="Line 132"/>
          <p:cNvSpPr>
            <a:spLocks noChangeShapeType="1"/>
          </p:cNvSpPr>
          <p:nvPr/>
        </p:nvSpPr>
        <p:spPr bwMode="auto">
          <a:xfrm flipH="1">
            <a:off x="1973263" y="3367088"/>
            <a:ext cx="171450" cy="4762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57" name="Line 133"/>
          <p:cNvSpPr>
            <a:spLocks noChangeShapeType="1"/>
          </p:cNvSpPr>
          <p:nvPr/>
        </p:nvSpPr>
        <p:spPr bwMode="auto">
          <a:xfrm flipH="1" flipV="1">
            <a:off x="1138238" y="3251200"/>
            <a:ext cx="828675" cy="119063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58" name="Line 134"/>
          <p:cNvSpPr>
            <a:spLocks noChangeShapeType="1"/>
          </p:cNvSpPr>
          <p:nvPr/>
        </p:nvSpPr>
        <p:spPr bwMode="auto">
          <a:xfrm flipV="1">
            <a:off x="2190750" y="3309938"/>
            <a:ext cx="381000" cy="47625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59" name="Line 135"/>
          <p:cNvSpPr>
            <a:spLocks noChangeShapeType="1"/>
          </p:cNvSpPr>
          <p:nvPr/>
        </p:nvSpPr>
        <p:spPr bwMode="auto">
          <a:xfrm>
            <a:off x="2609850" y="3309938"/>
            <a:ext cx="623888" cy="4762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60" name="Line 136"/>
          <p:cNvSpPr>
            <a:spLocks noChangeShapeType="1"/>
          </p:cNvSpPr>
          <p:nvPr/>
        </p:nvSpPr>
        <p:spPr bwMode="auto">
          <a:xfrm flipV="1">
            <a:off x="3243263" y="3294063"/>
            <a:ext cx="714375" cy="14287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61" name="Line 137"/>
          <p:cNvSpPr>
            <a:spLocks noChangeShapeType="1"/>
          </p:cNvSpPr>
          <p:nvPr/>
        </p:nvSpPr>
        <p:spPr bwMode="auto">
          <a:xfrm flipV="1">
            <a:off x="3975100" y="3267075"/>
            <a:ext cx="538163" cy="28575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62" name="Line 138"/>
          <p:cNvSpPr>
            <a:spLocks noChangeShapeType="1"/>
          </p:cNvSpPr>
          <p:nvPr/>
        </p:nvSpPr>
        <p:spPr bwMode="auto">
          <a:xfrm>
            <a:off x="4527550" y="3263900"/>
            <a:ext cx="366713" cy="38100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63" name="Line 139"/>
          <p:cNvSpPr>
            <a:spLocks noChangeShapeType="1"/>
          </p:cNvSpPr>
          <p:nvPr/>
        </p:nvSpPr>
        <p:spPr bwMode="auto">
          <a:xfrm>
            <a:off x="4894263" y="3298825"/>
            <a:ext cx="185737" cy="139700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64" name="Line 140"/>
          <p:cNvSpPr>
            <a:spLocks noChangeShapeType="1"/>
          </p:cNvSpPr>
          <p:nvPr/>
        </p:nvSpPr>
        <p:spPr bwMode="auto">
          <a:xfrm>
            <a:off x="2360613" y="3652838"/>
            <a:ext cx="53975" cy="230187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65" name="Line 141"/>
          <p:cNvSpPr>
            <a:spLocks noChangeShapeType="1"/>
          </p:cNvSpPr>
          <p:nvPr/>
        </p:nvSpPr>
        <p:spPr bwMode="auto">
          <a:xfrm flipH="1" flipV="1">
            <a:off x="2316163" y="1895475"/>
            <a:ext cx="122237" cy="304800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66" name="Line 142"/>
          <p:cNvSpPr>
            <a:spLocks noChangeShapeType="1"/>
          </p:cNvSpPr>
          <p:nvPr/>
        </p:nvSpPr>
        <p:spPr bwMode="auto">
          <a:xfrm flipV="1">
            <a:off x="2324100" y="1666875"/>
            <a:ext cx="171450" cy="257175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67" name="Line 143"/>
          <p:cNvSpPr>
            <a:spLocks noChangeShapeType="1"/>
          </p:cNvSpPr>
          <p:nvPr/>
        </p:nvSpPr>
        <p:spPr bwMode="auto">
          <a:xfrm flipV="1">
            <a:off x="2501900" y="1498600"/>
            <a:ext cx="247650" cy="152400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68" name="Line 144"/>
          <p:cNvSpPr>
            <a:spLocks noChangeShapeType="1"/>
          </p:cNvSpPr>
          <p:nvPr/>
        </p:nvSpPr>
        <p:spPr bwMode="auto">
          <a:xfrm flipV="1">
            <a:off x="2794000" y="1193800"/>
            <a:ext cx="361950" cy="285750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69" name="Line 145"/>
          <p:cNvSpPr>
            <a:spLocks noChangeShapeType="1"/>
          </p:cNvSpPr>
          <p:nvPr/>
        </p:nvSpPr>
        <p:spPr bwMode="auto">
          <a:xfrm flipV="1">
            <a:off x="3155950" y="844550"/>
            <a:ext cx="184150" cy="349250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70" name="Line 146"/>
          <p:cNvSpPr>
            <a:spLocks noChangeShapeType="1"/>
          </p:cNvSpPr>
          <p:nvPr/>
        </p:nvSpPr>
        <p:spPr bwMode="auto">
          <a:xfrm>
            <a:off x="2755900" y="1498600"/>
            <a:ext cx="165100" cy="444500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71" name="Line 147"/>
          <p:cNvSpPr>
            <a:spLocks noChangeShapeType="1"/>
          </p:cNvSpPr>
          <p:nvPr/>
        </p:nvSpPr>
        <p:spPr bwMode="auto">
          <a:xfrm flipH="1">
            <a:off x="2520950" y="1949450"/>
            <a:ext cx="393700" cy="279400"/>
          </a:xfrm>
          <a:prstGeom prst="line">
            <a:avLst/>
          </a:prstGeom>
          <a:noFill/>
          <a:ln w="19050">
            <a:solidFill>
              <a:srgbClr val="FF0000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72" name="AutoShape 148"/>
          <p:cNvSpPr>
            <a:spLocks noChangeArrowheads="1"/>
          </p:cNvSpPr>
          <p:nvPr/>
        </p:nvSpPr>
        <p:spPr bwMode="auto">
          <a:xfrm>
            <a:off x="2084388" y="2422525"/>
            <a:ext cx="684212" cy="1511300"/>
          </a:xfrm>
          <a:prstGeom prst="downArrow">
            <a:avLst>
              <a:gd name="adj1" fmla="val 50000"/>
              <a:gd name="adj2" fmla="val 55241"/>
            </a:avLst>
          </a:prstGeom>
          <a:solidFill>
            <a:srgbClr val="CC99FF">
              <a:alpha val="50195"/>
            </a:srgbClr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73" name="AutoShape 149"/>
          <p:cNvSpPr>
            <a:spLocks noChangeArrowheads="1"/>
          </p:cNvSpPr>
          <p:nvPr/>
        </p:nvSpPr>
        <p:spPr bwMode="auto">
          <a:xfrm rot="1860000">
            <a:off x="2554288" y="671513"/>
            <a:ext cx="728662" cy="1577975"/>
          </a:xfrm>
          <a:prstGeom prst="upArrow">
            <a:avLst>
              <a:gd name="adj1" fmla="val 50000"/>
              <a:gd name="adj2" fmla="val 54119"/>
            </a:avLst>
          </a:prstGeom>
          <a:solidFill>
            <a:srgbClr val="CC99FF">
              <a:alpha val="50195"/>
            </a:srgbClr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74" name="Line 150"/>
          <p:cNvSpPr>
            <a:spLocks noChangeShapeType="1"/>
          </p:cNvSpPr>
          <p:nvPr/>
        </p:nvSpPr>
        <p:spPr bwMode="auto">
          <a:xfrm flipH="1">
            <a:off x="2220913" y="4343400"/>
            <a:ext cx="19050" cy="323850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75" name="Line 151"/>
          <p:cNvSpPr>
            <a:spLocks noChangeShapeType="1"/>
          </p:cNvSpPr>
          <p:nvPr/>
        </p:nvSpPr>
        <p:spPr bwMode="auto">
          <a:xfrm flipH="1">
            <a:off x="1905000" y="4714875"/>
            <a:ext cx="309563" cy="547688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76" name="Line 152"/>
          <p:cNvSpPr>
            <a:spLocks noChangeShapeType="1"/>
          </p:cNvSpPr>
          <p:nvPr/>
        </p:nvSpPr>
        <p:spPr bwMode="auto">
          <a:xfrm flipH="1">
            <a:off x="1858963" y="5291138"/>
            <a:ext cx="46037" cy="280987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77" name="Line 153"/>
          <p:cNvSpPr>
            <a:spLocks noChangeShapeType="1"/>
          </p:cNvSpPr>
          <p:nvPr/>
        </p:nvSpPr>
        <p:spPr bwMode="auto">
          <a:xfrm>
            <a:off x="1866900" y="5567363"/>
            <a:ext cx="71438" cy="261937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78" name="Line 154"/>
          <p:cNvSpPr>
            <a:spLocks noChangeShapeType="1"/>
          </p:cNvSpPr>
          <p:nvPr/>
        </p:nvSpPr>
        <p:spPr bwMode="auto">
          <a:xfrm>
            <a:off x="1938338" y="5815013"/>
            <a:ext cx="371475" cy="471487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79" name="Line 155"/>
          <p:cNvSpPr>
            <a:spLocks noChangeShapeType="1"/>
          </p:cNvSpPr>
          <p:nvPr/>
        </p:nvSpPr>
        <p:spPr bwMode="auto">
          <a:xfrm>
            <a:off x="2719388" y="4157663"/>
            <a:ext cx="161925" cy="0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80" name="Line 156"/>
          <p:cNvSpPr>
            <a:spLocks noChangeShapeType="1"/>
          </p:cNvSpPr>
          <p:nvPr/>
        </p:nvSpPr>
        <p:spPr bwMode="auto">
          <a:xfrm>
            <a:off x="2881313" y="4162425"/>
            <a:ext cx="635000" cy="233363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81" name="Line 157"/>
          <p:cNvSpPr>
            <a:spLocks noChangeShapeType="1"/>
          </p:cNvSpPr>
          <p:nvPr/>
        </p:nvSpPr>
        <p:spPr bwMode="auto">
          <a:xfrm>
            <a:off x="3529013" y="4405313"/>
            <a:ext cx="406400" cy="390525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82" name="Line 158"/>
          <p:cNvSpPr>
            <a:spLocks noChangeShapeType="1"/>
          </p:cNvSpPr>
          <p:nvPr/>
        </p:nvSpPr>
        <p:spPr bwMode="auto">
          <a:xfrm>
            <a:off x="3919538" y="4800600"/>
            <a:ext cx="409575" cy="214313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83" name="Line 159"/>
          <p:cNvSpPr>
            <a:spLocks noChangeShapeType="1"/>
          </p:cNvSpPr>
          <p:nvPr/>
        </p:nvSpPr>
        <p:spPr bwMode="auto">
          <a:xfrm>
            <a:off x="4316413" y="4995863"/>
            <a:ext cx="374650" cy="4762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84" name="Oval 160"/>
          <p:cNvSpPr>
            <a:spLocks noChangeArrowheads="1"/>
          </p:cNvSpPr>
          <p:nvPr/>
        </p:nvSpPr>
        <p:spPr bwMode="auto">
          <a:xfrm>
            <a:off x="1955800" y="3182938"/>
            <a:ext cx="271463" cy="266700"/>
          </a:xfrm>
          <a:prstGeom prst="ellipse">
            <a:avLst/>
          </a:prstGeom>
          <a:solidFill>
            <a:srgbClr val="FFFF99"/>
          </a:solidFill>
          <a:ln w="381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85" name="Oval 161"/>
          <p:cNvSpPr>
            <a:spLocks noChangeArrowheads="1"/>
          </p:cNvSpPr>
          <p:nvPr/>
        </p:nvSpPr>
        <p:spPr bwMode="auto">
          <a:xfrm>
            <a:off x="3957638" y="3197225"/>
            <a:ext cx="271462" cy="266700"/>
          </a:xfrm>
          <a:prstGeom prst="ellipse">
            <a:avLst/>
          </a:prstGeom>
          <a:solidFill>
            <a:srgbClr val="FFFF99"/>
          </a:solidFill>
          <a:ln w="381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86" name="Oval 162"/>
          <p:cNvSpPr>
            <a:spLocks noChangeArrowheads="1"/>
          </p:cNvSpPr>
          <p:nvPr/>
        </p:nvSpPr>
        <p:spPr bwMode="auto">
          <a:xfrm>
            <a:off x="3297238" y="4700588"/>
            <a:ext cx="271462" cy="266700"/>
          </a:xfrm>
          <a:prstGeom prst="ellipse">
            <a:avLst/>
          </a:prstGeom>
          <a:solidFill>
            <a:srgbClr val="FFFF99"/>
          </a:solidFill>
          <a:ln w="38100">
            <a:solidFill>
              <a:srgbClr val="008000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endParaRPr lang="sv-SE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87" name="Freeform 163"/>
          <p:cNvSpPr>
            <a:spLocks/>
          </p:cNvSpPr>
          <p:nvPr/>
        </p:nvSpPr>
        <p:spPr bwMode="auto">
          <a:xfrm>
            <a:off x="2544763" y="4352925"/>
            <a:ext cx="742950" cy="477838"/>
          </a:xfrm>
          <a:custGeom>
            <a:avLst/>
            <a:gdLst>
              <a:gd name="T0" fmla="*/ 2147483647 w 469"/>
              <a:gd name="T1" fmla="*/ 2147483647 h 301"/>
              <a:gd name="T2" fmla="*/ 2147483647 w 469"/>
              <a:gd name="T3" fmla="*/ 0 h 301"/>
              <a:gd name="T4" fmla="*/ 2147483647 w 469"/>
              <a:gd name="T5" fmla="*/ 2147483647 h 301"/>
              <a:gd name="T6" fmla="*/ 2147483647 w 469"/>
              <a:gd name="T7" fmla="*/ 2147483647 h 301"/>
              <a:gd name="T8" fmla="*/ 2147483647 w 469"/>
              <a:gd name="T9" fmla="*/ 2147483647 h 301"/>
              <a:gd name="T10" fmla="*/ 2147483647 w 469"/>
              <a:gd name="T11" fmla="*/ 2147483647 h 301"/>
              <a:gd name="T12" fmla="*/ 2147483647 w 469"/>
              <a:gd name="T13" fmla="*/ 2147483647 h 301"/>
              <a:gd name="T14" fmla="*/ 2147483647 w 469"/>
              <a:gd name="T15" fmla="*/ 2147483647 h 301"/>
              <a:gd name="T16" fmla="*/ 2147483647 w 469"/>
              <a:gd name="T17" fmla="*/ 2147483647 h 301"/>
              <a:gd name="T18" fmla="*/ 2147483647 w 469"/>
              <a:gd name="T19" fmla="*/ 2147483647 h 301"/>
              <a:gd name="T20" fmla="*/ 2147483647 w 469"/>
              <a:gd name="T21" fmla="*/ 2147483647 h 301"/>
              <a:gd name="T22" fmla="*/ 2147483647 w 469"/>
              <a:gd name="T23" fmla="*/ 2147483647 h 301"/>
              <a:gd name="T24" fmla="*/ 2147483647 w 469"/>
              <a:gd name="T25" fmla="*/ 2147483647 h 301"/>
              <a:gd name="T26" fmla="*/ 2147483647 w 469"/>
              <a:gd name="T27" fmla="*/ 2147483647 h 301"/>
              <a:gd name="T28" fmla="*/ 2147483647 w 469"/>
              <a:gd name="T29" fmla="*/ 2147483647 h 301"/>
              <a:gd name="T30" fmla="*/ 2147483647 w 469"/>
              <a:gd name="T31" fmla="*/ 2147483647 h 301"/>
              <a:gd name="T32" fmla="*/ 2147483647 w 469"/>
              <a:gd name="T33" fmla="*/ 2147483647 h 301"/>
              <a:gd name="T34" fmla="*/ 2147483647 w 469"/>
              <a:gd name="T35" fmla="*/ 2147483647 h 301"/>
              <a:gd name="T36" fmla="*/ 2147483647 w 469"/>
              <a:gd name="T37" fmla="*/ 2147483647 h 301"/>
              <a:gd name="T38" fmla="*/ 2147483647 w 469"/>
              <a:gd name="T39" fmla="*/ 2147483647 h 301"/>
              <a:gd name="T40" fmla="*/ 2147483647 w 469"/>
              <a:gd name="T41" fmla="*/ 2147483647 h 301"/>
              <a:gd name="T42" fmla="*/ 2147483647 w 469"/>
              <a:gd name="T43" fmla="*/ 2147483647 h 301"/>
              <a:gd name="T44" fmla="*/ 2147483647 w 469"/>
              <a:gd name="T45" fmla="*/ 2147483647 h 301"/>
              <a:gd name="T46" fmla="*/ 2147483647 w 469"/>
              <a:gd name="T47" fmla="*/ 2147483647 h 301"/>
              <a:gd name="T48" fmla="*/ 2147483647 w 469"/>
              <a:gd name="T49" fmla="*/ 2147483647 h 301"/>
              <a:gd name="T50" fmla="*/ 2147483647 w 469"/>
              <a:gd name="T51" fmla="*/ 2147483647 h 301"/>
              <a:gd name="T52" fmla="*/ 2147483647 w 469"/>
              <a:gd name="T53" fmla="*/ 2147483647 h 301"/>
              <a:gd name="T54" fmla="*/ 2147483647 w 469"/>
              <a:gd name="T55" fmla="*/ 2147483647 h 301"/>
              <a:gd name="T56" fmla="*/ 2147483647 w 469"/>
              <a:gd name="T57" fmla="*/ 2147483647 h 301"/>
              <a:gd name="T58" fmla="*/ 2147483647 w 469"/>
              <a:gd name="T59" fmla="*/ 2147483647 h 301"/>
              <a:gd name="T60" fmla="*/ 2147483647 w 469"/>
              <a:gd name="T61" fmla="*/ 2147483647 h 301"/>
              <a:gd name="T62" fmla="*/ 2147483647 w 469"/>
              <a:gd name="T63" fmla="*/ 2147483647 h 301"/>
              <a:gd name="T64" fmla="*/ 2147483647 w 469"/>
              <a:gd name="T65" fmla="*/ 2147483647 h 301"/>
              <a:gd name="T66" fmla="*/ 2147483647 w 469"/>
              <a:gd name="T67" fmla="*/ 2147483647 h 301"/>
              <a:gd name="T68" fmla="*/ 2147483647 w 469"/>
              <a:gd name="T69" fmla="*/ 2147483647 h 301"/>
              <a:gd name="T70" fmla="*/ 2147483647 w 469"/>
              <a:gd name="T71" fmla="*/ 2147483647 h 301"/>
              <a:gd name="T72" fmla="*/ 2147483647 w 469"/>
              <a:gd name="T73" fmla="*/ 2147483647 h 301"/>
              <a:gd name="T74" fmla="*/ 2147483647 w 469"/>
              <a:gd name="T75" fmla="*/ 2147483647 h 301"/>
              <a:gd name="T76" fmla="*/ 2147483647 w 469"/>
              <a:gd name="T77" fmla="*/ 2147483647 h 30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469"/>
              <a:gd name="T118" fmla="*/ 0 h 301"/>
              <a:gd name="T119" fmla="*/ 469 w 469"/>
              <a:gd name="T120" fmla="*/ 301 h 301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469" h="301">
                <a:moveTo>
                  <a:pt x="0" y="18"/>
                </a:moveTo>
                <a:lnTo>
                  <a:pt x="19" y="8"/>
                </a:lnTo>
                <a:lnTo>
                  <a:pt x="37" y="1"/>
                </a:lnTo>
                <a:lnTo>
                  <a:pt x="44" y="0"/>
                </a:lnTo>
                <a:lnTo>
                  <a:pt x="51" y="0"/>
                </a:lnTo>
                <a:lnTo>
                  <a:pt x="56" y="2"/>
                </a:lnTo>
                <a:lnTo>
                  <a:pt x="60" y="6"/>
                </a:lnTo>
                <a:lnTo>
                  <a:pt x="62" y="14"/>
                </a:lnTo>
                <a:lnTo>
                  <a:pt x="62" y="25"/>
                </a:lnTo>
                <a:lnTo>
                  <a:pt x="61" y="38"/>
                </a:lnTo>
                <a:lnTo>
                  <a:pt x="59" y="53"/>
                </a:lnTo>
                <a:lnTo>
                  <a:pt x="53" y="84"/>
                </a:lnTo>
                <a:lnTo>
                  <a:pt x="50" y="97"/>
                </a:lnTo>
                <a:lnTo>
                  <a:pt x="48" y="108"/>
                </a:lnTo>
                <a:lnTo>
                  <a:pt x="45" y="117"/>
                </a:lnTo>
                <a:lnTo>
                  <a:pt x="42" y="125"/>
                </a:lnTo>
                <a:lnTo>
                  <a:pt x="33" y="139"/>
                </a:lnTo>
                <a:lnTo>
                  <a:pt x="30" y="144"/>
                </a:lnTo>
                <a:lnTo>
                  <a:pt x="28" y="149"/>
                </a:lnTo>
                <a:lnTo>
                  <a:pt x="28" y="153"/>
                </a:lnTo>
                <a:lnTo>
                  <a:pt x="30" y="156"/>
                </a:lnTo>
                <a:lnTo>
                  <a:pt x="36" y="158"/>
                </a:lnTo>
                <a:lnTo>
                  <a:pt x="44" y="158"/>
                </a:lnTo>
                <a:lnTo>
                  <a:pt x="54" y="158"/>
                </a:lnTo>
                <a:lnTo>
                  <a:pt x="65" y="156"/>
                </a:lnTo>
                <a:lnTo>
                  <a:pt x="90" y="152"/>
                </a:lnTo>
                <a:lnTo>
                  <a:pt x="114" y="150"/>
                </a:lnTo>
                <a:lnTo>
                  <a:pt x="138" y="150"/>
                </a:lnTo>
                <a:lnTo>
                  <a:pt x="163" y="150"/>
                </a:lnTo>
                <a:lnTo>
                  <a:pt x="188" y="150"/>
                </a:lnTo>
                <a:lnTo>
                  <a:pt x="210" y="150"/>
                </a:lnTo>
                <a:lnTo>
                  <a:pt x="231" y="149"/>
                </a:lnTo>
                <a:lnTo>
                  <a:pt x="250" y="148"/>
                </a:lnTo>
                <a:lnTo>
                  <a:pt x="267" y="148"/>
                </a:lnTo>
                <a:lnTo>
                  <a:pt x="282" y="150"/>
                </a:lnTo>
                <a:lnTo>
                  <a:pt x="294" y="155"/>
                </a:lnTo>
                <a:lnTo>
                  <a:pt x="303" y="163"/>
                </a:lnTo>
                <a:lnTo>
                  <a:pt x="318" y="180"/>
                </a:lnTo>
                <a:lnTo>
                  <a:pt x="324" y="189"/>
                </a:lnTo>
                <a:lnTo>
                  <a:pt x="329" y="199"/>
                </a:lnTo>
                <a:lnTo>
                  <a:pt x="334" y="208"/>
                </a:lnTo>
                <a:lnTo>
                  <a:pt x="342" y="216"/>
                </a:lnTo>
                <a:lnTo>
                  <a:pt x="354" y="222"/>
                </a:lnTo>
                <a:lnTo>
                  <a:pt x="368" y="227"/>
                </a:lnTo>
                <a:lnTo>
                  <a:pt x="383" y="230"/>
                </a:lnTo>
                <a:lnTo>
                  <a:pt x="396" y="234"/>
                </a:lnTo>
                <a:lnTo>
                  <a:pt x="406" y="237"/>
                </a:lnTo>
                <a:lnTo>
                  <a:pt x="415" y="238"/>
                </a:lnTo>
                <a:lnTo>
                  <a:pt x="424" y="240"/>
                </a:lnTo>
                <a:lnTo>
                  <a:pt x="432" y="246"/>
                </a:lnTo>
                <a:lnTo>
                  <a:pt x="437" y="252"/>
                </a:lnTo>
                <a:lnTo>
                  <a:pt x="443" y="260"/>
                </a:lnTo>
                <a:lnTo>
                  <a:pt x="454" y="279"/>
                </a:lnTo>
                <a:lnTo>
                  <a:pt x="459" y="288"/>
                </a:lnTo>
                <a:lnTo>
                  <a:pt x="463" y="295"/>
                </a:lnTo>
                <a:lnTo>
                  <a:pt x="466" y="299"/>
                </a:lnTo>
                <a:lnTo>
                  <a:pt x="468" y="300"/>
                </a:lnTo>
                <a:lnTo>
                  <a:pt x="468" y="296"/>
                </a:lnTo>
                <a:lnTo>
                  <a:pt x="466" y="289"/>
                </a:lnTo>
                <a:lnTo>
                  <a:pt x="463" y="279"/>
                </a:lnTo>
                <a:lnTo>
                  <a:pt x="460" y="267"/>
                </a:lnTo>
                <a:lnTo>
                  <a:pt x="451" y="242"/>
                </a:lnTo>
                <a:lnTo>
                  <a:pt x="447" y="231"/>
                </a:lnTo>
                <a:lnTo>
                  <a:pt x="444" y="222"/>
                </a:lnTo>
                <a:lnTo>
                  <a:pt x="442" y="215"/>
                </a:lnTo>
                <a:lnTo>
                  <a:pt x="439" y="210"/>
                </a:lnTo>
                <a:lnTo>
                  <a:pt x="435" y="201"/>
                </a:lnTo>
                <a:lnTo>
                  <a:pt x="431" y="192"/>
                </a:lnTo>
                <a:lnTo>
                  <a:pt x="426" y="180"/>
                </a:lnTo>
                <a:lnTo>
                  <a:pt x="420" y="163"/>
                </a:lnTo>
                <a:lnTo>
                  <a:pt x="414" y="144"/>
                </a:lnTo>
                <a:lnTo>
                  <a:pt x="408" y="124"/>
                </a:lnTo>
                <a:lnTo>
                  <a:pt x="405" y="116"/>
                </a:lnTo>
                <a:lnTo>
                  <a:pt x="402" y="108"/>
                </a:lnTo>
                <a:lnTo>
                  <a:pt x="397" y="96"/>
                </a:lnTo>
                <a:lnTo>
                  <a:pt x="392" y="87"/>
                </a:lnTo>
                <a:lnTo>
                  <a:pt x="388" y="79"/>
                </a:lnTo>
                <a:lnTo>
                  <a:pt x="384" y="72"/>
                </a:lnTo>
              </a:path>
            </a:pathLst>
          </a:custGeom>
          <a:noFill/>
          <a:ln w="381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th-TH"/>
          </a:p>
        </p:txBody>
      </p:sp>
      <p:sp>
        <p:nvSpPr>
          <p:cNvPr id="1188" name="Line 164"/>
          <p:cNvSpPr>
            <a:spLocks noChangeShapeType="1"/>
          </p:cNvSpPr>
          <p:nvPr/>
        </p:nvSpPr>
        <p:spPr bwMode="auto">
          <a:xfrm>
            <a:off x="2641600" y="4406900"/>
            <a:ext cx="711200" cy="355600"/>
          </a:xfrm>
          <a:prstGeom prst="line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/>
          <a:lstStyle/>
          <a:p>
            <a:endParaRPr lang="th-TH"/>
          </a:p>
        </p:txBody>
      </p:sp>
      <p:sp>
        <p:nvSpPr>
          <p:cNvPr id="1189" name="Line 165"/>
          <p:cNvSpPr>
            <a:spLocks noChangeShapeType="1"/>
          </p:cNvSpPr>
          <p:nvPr/>
        </p:nvSpPr>
        <p:spPr bwMode="auto">
          <a:xfrm flipH="1" flipV="1">
            <a:off x="939800" y="965200"/>
            <a:ext cx="330200" cy="698500"/>
          </a:xfrm>
          <a:prstGeom prst="line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/>
          <a:lstStyle/>
          <a:p>
            <a:endParaRPr lang="th-TH"/>
          </a:p>
        </p:txBody>
      </p:sp>
      <p:sp>
        <p:nvSpPr>
          <p:cNvPr id="1190" name="Rectangle 166"/>
          <p:cNvSpPr>
            <a:spLocks noChangeArrowheads="1"/>
          </p:cNvSpPr>
          <p:nvPr/>
        </p:nvSpPr>
        <p:spPr bwMode="auto">
          <a:xfrm>
            <a:off x="177800" y="2997200"/>
            <a:ext cx="762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0000"/>
                </a:solidFill>
                <a:latin typeface="Times New Roman" pitchFamily="18" charset="0"/>
                <a:cs typeface="EucrosiaUPC" pitchFamily="18" charset="-34"/>
              </a:rPr>
              <a:t>Yangon</a:t>
            </a:r>
            <a:endParaRPr lang="en-US" sz="2000">
              <a:latin typeface="Times New Roman" pitchFamily="18" charset="0"/>
              <a:cs typeface="EucrosiaUPC" pitchFamily="18" charset="-34"/>
            </a:endParaRPr>
          </a:p>
        </p:txBody>
      </p:sp>
      <p:sp>
        <p:nvSpPr>
          <p:cNvPr id="1191" name="Rectangle 167"/>
          <p:cNvSpPr>
            <a:spLocks noChangeArrowheads="1"/>
          </p:cNvSpPr>
          <p:nvPr/>
        </p:nvSpPr>
        <p:spPr bwMode="auto">
          <a:xfrm>
            <a:off x="3206750" y="1965325"/>
            <a:ext cx="9080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3300"/>
                </a:solidFill>
                <a:latin typeface="Times New Roman" pitchFamily="18" charset="0"/>
                <a:cs typeface="EucrosiaUPC" pitchFamily="18" charset="-34"/>
              </a:rPr>
              <a:t>Lao PDR</a:t>
            </a:r>
            <a:endParaRPr lang="en-US" sz="2400" b="1">
              <a:solidFill>
                <a:srgbClr val="003300"/>
              </a:solidFill>
              <a:latin typeface="Times New Roman" pitchFamily="18" charset="0"/>
              <a:cs typeface="EucrosiaUPC" pitchFamily="18" charset="-34"/>
            </a:endParaRPr>
          </a:p>
        </p:txBody>
      </p:sp>
      <p:sp>
        <p:nvSpPr>
          <p:cNvPr id="1192" name="Rectangle 168"/>
          <p:cNvSpPr>
            <a:spLocks noChangeArrowheads="1"/>
          </p:cNvSpPr>
          <p:nvPr/>
        </p:nvSpPr>
        <p:spPr bwMode="auto">
          <a:xfrm>
            <a:off x="3429000" y="928688"/>
            <a:ext cx="4699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3300"/>
                </a:solidFill>
                <a:latin typeface="Times New Roman" pitchFamily="18" charset="0"/>
                <a:cs typeface="EucrosiaUPC" pitchFamily="18" charset="-34"/>
              </a:rPr>
              <a:t>PRC</a:t>
            </a:r>
            <a:endParaRPr lang="en-US" sz="1800">
              <a:solidFill>
                <a:srgbClr val="003300"/>
              </a:solidFill>
              <a:latin typeface="Times New Roman" pitchFamily="18" charset="0"/>
              <a:cs typeface="EucrosiaUPC" pitchFamily="18" charset="-34"/>
            </a:endParaRPr>
          </a:p>
        </p:txBody>
      </p:sp>
      <p:sp>
        <p:nvSpPr>
          <p:cNvPr id="1193" name="Rectangle 169"/>
          <p:cNvSpPr>
            <a:spLocks noChangeArrowheads="1"/>
          </p:cNvSpPr>
          <p:nvPr/>
        </p:nvSpPr>
        <p:spPr bwMode="auto">
          <a:xfrm>
            <a:off x="5281613" y="2976563"/>
            <a:ext cx="6762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 b="1">
                <a:solidFill>
                  <a:srgbClr val="000000"/>
                </a:solidFill>
                <a:latin typeface="Times New Roman" pitchFamily="18" charset="0"/>
                <a:cs typeface="EucrosiaUPC" pitchFamily="18" charset="-34"/>
              </a:rPr>
              <a:t>Danang</a:t>
            </a:r>
            <a:endParaRPr lang="en-US" sz="2000">
              <a:latin typeface="Times New Roman" pitchFamily="18" charset="0"/>
              <a:cs typeface="EucrosiaUPC" pitchFamily="18" charset="-34"/>
            </a:endParaRPr>
          </a:p>
        </p:txBody>
      </p:sp>
      <p:sp>
        <p:nvSpPr>
          <p:cNvPr id="1194" name="Rectangle 170"/>
          <p:cNvSpPr>
            <a:spLocks noChangeArrowheads="1"/>
          </p:cNvSpPr>
          <p:nvPr/>
        </p:nvSpPr>
        <p:spPr bwMode="auto">
          <a:xfrm>
            <a:off x="2405063" y="5668963"/>
            <a:ext cx="17399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0099"/>
                </a:solidFill>
                <a:latin typeface="Times New Roman" pitchFamily="18" charset="0"/>
                <a:cs typeface="EucrosiaUPC" pitchFamily="18" charset="-34"/>
              </a:rPr>
              <a:t>Gulf of Thailand</a:t>
            </a:r>
          </a:p>
        </p:txBody>
      </p:sp>
      <p:sp>
        <p:nvSpPr>
          <p:cNvPr id="1195" name="Rectangle 171"/>
          <p:cNvSpPr>
            <a:spLocks noChangeArrowheads="1"/>
          </p:cNvSpPr>
          <p:nvPr/>
        </p:nvSpPr>
        <p:spPr bwMode="auto">
          <a:xfrm>
            <a:off x="233363" y="4124325"/>
            <a:ext cx="17351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0099"/>
                </a:solidFill>
                <a:latin typeface="Times New Roman" pitchFamily="18" charset="0"/>
                <a:cs typeface="EucrosiaUPC" pitchFamily="18" charset="-34"/>
              </a:rPr>
              <a:t>Andaman Sea</a:t>
            </a:r>
            <a:endParaRPr lang="en-US">
              <a:solidFill>
                <a:srgbClr val="000099"/>
              </a:solidFill>
              <a:latin typeface="Times New Roman" pitchFamily="18" charset="0"/>
              <a:cs typeface="EucrosiaUPC" pitchFamily="18" charset="-34"/>
            </a:endParaRPr>
          </a:p>
        </p:txBody>
      </p:sp>
      <p:sp>
        <p:nvSpPr>
          <p:cNvPr id="1196" name="Rectangle 172"/>
          <p:cNvSpPr>
            <a:spLocks noChangeArrowheads="1"/>
          </p:cNvSpPr>
          <p:nvPr/>
        </p:nvSpPr>
        <p:spPr bwMode="auto">
          <a:xfrm>
            <a:off x="4851400" y="4017963"/>
            <a:ext cx="8382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3300"/>
                </a:solidFill>
                <a:latin typeface="Times New Roman" pitchFamily="18" charset="0"/>
                <a:cs typeface="EucrosiaUPC" pitchFamily="18" charset="-34"/>
              </a:rPr>
              <a:t>Vietnam</a:t>
            </a:r>
            <a:endParaRPr lang="en-US" sz="1600" b="1">
              <a:solidFill>
                <a:srgbClr val="003300"/>
              </a:solidFill>
              <a:latin typeface="Times New Roman" pitchFamily="18" charset="0"/>
              <a:cs typeface="EucrosiaUPC" pitchFamily="18" charset="-34"/>
            </a:endParaRPr>
          </a:p>
        </p:txBody>
      </p:sp>
      <p:sp>
        <p:nvSpPr>
          <p:cNvPr id="1197" name="Text Box 173"/>
          <p:cNvSpPr txBox="1">
            <a:spLocks noChangeArrowheads="1"/>
          </p:cNvSpPr>
          <p:nvPr/>
        </p:nvSpPr>
        <p:spPr bwMode="auto">
          <a:xfrm>
            <a:off x="571500" y="1903413"/>
            <a:ext cx="1162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 b="1">
                <a:solidFill>
                  <a:srgbClr val="003300"/>
                </a:solidFill>
                <a:latin typeface="Times New Roman" pitchFamily="18" charset="0"/>
                <a:cs typeface="EucrosiaUPC" pitchFamily="18" charset="-34"/>
              </a:rPr>
              <a:t>Myanmar</a:t>
            </a:r>
            <a:endParaRPr lang="en-US" sz="2000" b="1">
              <a:solidFill>
                <a:srgbClr val="003300"/>
              </a:solidFill>
              <a:latin typeface="Times New Roman" pitchFamily="18" charset="0"/>
              <a:cs typeface="EucrosiaUPC" pitchFamily="18" charset="-34"/>
            </a:endParaRPr>
          </a:p>
        </p:txBody>
      </p:sp>
      <p:sp>
        <p:nvSpPr>
          <p:cNvPr id="1198" name="Rectangle 174"/>
          <p:cNvSpPr>
            <a:spLocks noChangeArrowheads="1"/>
          </p:cNvSpPr>
          <p:nvPr/>
        </p:nvSpPr>
        <p:spPr bwMode="auto">
          <a:xfrm>
            <a:off x="2151063" y="3997325"/>
            <a:ext cx="438150" cy="2127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400" b="1">
                <a:solidFill>
                  <a:srgbClr val="003300"/>
                </a:solidFill>
                <a:latin typeface="Times New Roman" pitchFamily="18" charset="0"/>
                <a:cs typeface="EucrosiaUPC" pitchFamily="18" charset="-34"/>
              </a:rPr>
              <a:t>BKK.</a:t>
            </a:r>
            <a:endParaRPr lang="en-US" sz="1600">
              <a:solidFill>
                <a:srgbClr val="003300"/>
              </a:solidFill>
              <a:latin typeface="Times New Roman" pitchFamily="18" charset="0"/>
              <a:cs typeface="EucrosiaUPC" pitchFamily="18" charset="-34"/>
            </a:endParaRPr>
          </a:p>
        </p:txBody>
      </p:sp>
      <p:sp>
        <p:nvSpPr>
          <p:cNvPr id="1199" name="Text Box 175"/>
          <p:cNvSpPr txBox="1">
            <a:spLocks noChangeArrowheads="1"/>
          </p:cNvSpPr>
          <p:nvPr/>
        </p:nvSpPr>
        <p:spPr bwMode="auto">
          <a:xfrm>
            <a:off x="1760538" y="1727200"/>
            <a:ext cx="1260475" cy="376238"/>
          </a:xfrm>
          <a:prstGeom prst="rect">
            <a:avLst/>
          </a:prstGeom>
          <a:solidFill>
            <a:srgbClr val="DDDDDD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>
                <a:latin typeface="Browallia New" pitchFamily="34" charset="-34"/>
                <a:cs typeface="Browallia New" pitchFamily="34" charset="-34"/>
              </a:rPr>
              <a:t>Chiang Rai</a:t>
            </a:r>
          </a:p>
        </p:txBody>
      </p:sp>
      <p:sp>
        <p:nvSpPr>
          <p:cNvPr id="1200" name="Text Box 176"/>
          <p:cNvSpPr txBox="1">
            <a:spLocks noChangeArrowheads="1"/>
          </p:cNvSpPr>
          <p:nvPr/>
        </p:nvSpPr>
        <p:spPr bwMode="auto">
          <a:xfrm>
            <a:off x="3459163" y="2471738"/>
            <a:ext cx="1203325" cy="650875"/>
          </a:xfrm>
          <a:prstGeom prst="rect">
            <a:avLst/>
          </a:prstGeom>
          <a:solidFill>
            <a:srgbClr val="DDDDDD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>
                <a:latin typeface="Browallia New" pitchFamily="34" charset="-34"/>
                <a:cs typeface="Browallia New" pitchFamily="34" charset="-34"/>
              </a:rPr>
              <a:t>Mukdahan -Savannakhet</a:t>
            </a:r>
          </a:p>
        </p:txBody>
      </p:sp>
      <p:sp>
        <p:nvSpPr>
          <p:cNvPr id="1201" name="Text Box 177"/>
          <p:cNvSpPr txBox="1">
            <a:spLocks noChangeArrowheads="1"/>
          </p:cNvSpPr>
          <p:nvPr/>
        </p:nvSpPr>
        <p:spPr bwMode="auto">
          <a:xfrm>
            <a:off x="1020763" y="2584450"/>
            <a:ext cx="1212850" cy="527050"/>
          </a:xfrm>
          <a:prstGeom prst="rect">
            <a:avLst/>
          </a:prstGeom>
          <a:solidFill>
            <a:srgbClr val="DDDDDD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solidFill>
                  <a:srgbClr val="000066"/>
                </a:solidFill>
                <a:latin typeface="Times New Roman" pitchFamily="18" charset="0"/>
                <a:cs typeface="IrisUPC" pitchFamily="34" charset="-34"/>
              </a:rPr>
              <a:t>MaeSod-Myawaddy</a:t>
            </a:r>
          </a:p>
        </p:txBody>
      </p:sp>
      <p:sp>
        <p:nvSpPr>
          <p:cNvPr id="1202" name="Text Box 178"/>
          <p:cNvSpPr txBox="1">
            <a:spLocks noChangeArrowheads="1"/>
          </p:cNvSpPr>
          <p:nvPr/>
        </p:nvSpPr>
        <p:spPr bwMode="auto">
          <a:xfrm>
            <a:off x="2563813" y="5003800"/>
            <a:ext cx="1487487" cy="376238"/>
          </a:xfrm>
          <a:prstGeom prst="rect">
            <a:avLst/>
          </a:prstGeom>
          <a:solidFill>
            <a:srgbClr val="DDDDDD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>
                <a:latin typeface="Browallia New" pitchFamily="34" charset="-34"/>
                <a:cs typeface="Browallia New" pitchFamily="34" charset="-34"/>
              </a:rPr>
              <a:t>Trad- Koh Kong</a:t>
            </a:r>
          </a:p>
        </p:txBody>
      </p:sp>
      <p:sp>
        <p:nvSpPr>
          <p:cNvPr id="1203" name="Freeform 179"/>
          <p:cNvSpPr>
            <a:spLocks/>
          </p:cNvSpPr>
          <p:nvPr/>
        </p:nvSpPr>
        <p:spPr bwMode="auto">
          <a:xfrm>
            <a:off x="1954213" y="4311650"/>
            <a:ext cx="1284287" cy="2406650"/>
          </a:xfrm>
          <a:custGeom>
            <a:avLst/>
            <a:gdLst>
              <a:gd name="T0" fmla="*/ 2147483647 w 809"/>
              <a:gd name="T1" fmla="*/ 0 h 1516"/>
              <a:gd name="T2" fmla="*/ 2147483647 w 809"/>
              <a:gd name="T3" fmla="*/ 2147483647 h 1516"/>
              <a:gd name="T4" fmla="*/ 2147483647 w 809"/>
              <a:gd name="T5" fmla="*/ 2147483647 h 1516"/>
              <a:gd name="T6" fmla="*/ 2147483647 w 809"/>
              <a:gd name="T7" fmla="*/ 2147483647 h 1516"/>
              <a:gd name="T8" fmla="*/ 2147483647 w 809"/>
              <a:gd name="T9" fmla="*/ 2147483647 h 1516"/>
              <a:gd name="T10" fmla="*/ 2147483647 w 809"/>
              <a:gd name="T11" fmla="*/ 2147483647 h 1516"/>
              <a:gd name="T12" fmla="*/ 2147483647 w 809"/>
              <a:gd name="T13" fmla="*/ 2147483647 h 1516"/>
              <a:gd name="T14" fmla="*/ 2147483647 w 809"/>
              <a:gd name="T15" fmla="*/ 2147483647 h 1516"/>
              <a:gd name="T16" fmla="*/ 2147483647 w 809"/>
              <a:gd name="T17" fmla="*/ 2147483647 h 1516"/>
              <a:gd name="T18" fmla="*/ 2147483647 w 809"/>
              <a:gd name="T19" fmla="*/ 2147483647 h 1516"/>
              <a:gd name="T20" fmla="*/ 2147483647 w 809"/>
              <a:gd name="T21" fmla="*/ 2147483647 h 1516"/>
              <a:gd name="T22" fmla="*/ 2147483647 w 809"/>
              <a:gd name="T23" fmla="*/ 2147483647 h 1516"/>
              <a:gd name="T24" fmla="*/ 2147483647 w 809"/>
              <a:gd name="T25" fmla="*/ 2147483647 h 1516"/>
              <a:gd name="T26" fmla="*/ 2147483647 w 809"/>
              <a:gd name="T27" fmla="*/ 2147483647 h 1516"/>
              <a:gd name="T28" fmla="*/ 2147483647 w 809"/>
              <a:gd name="T29" fmla="*/ 2147483647 h 1516"/>
              <a:gd name="T30" fmla="*/ 2147483647 w 809"/>
              <a:gd name="T31" fmla="*/ 2147483647 h 1516"/>
              <a:gd name="T32" fmla="*/ 2147483647 w 809"/>
              <a:gd name="T33" fmla="*/ 2147483647 h 1516"/>
              <a:gd name="T34" fmla="*/ 2147483647 w 809"/>
              <a:gd name="T35" fmla="*/ 2147483647 h 1516"/>
              <a:gd name="T36" fmla="*/ 2147483647 w 809"/>
              <a:gd name="T37" fmla="*/ 2147483647 h 1516"/>
              <a:gd name="T38" fmla="*/ 2147483647 w 809"/>
              <a:gd name="T39" fmla="*/ 2147483647 h 1516"/>
              <a:gd name="T40" fmla="*/ 2147483647 w 809"/>
              <a:gd name="T41" fmla="*/ 2147483647 h 1516"/>
              <a:gd name="T42" fmla="*/ 2147483647 w 809"/>
              <a:gd name="T43" fmla="*/ 2147483647 h 1516"/>
              <a:gd name="T44" fmla="*/ 2147483647 w 809"/>
              <a:gd name="T45" fmla="*/ 2147483647 h 1516"/>
              <a:gd name="T46" fmla="*/ 2147483647 w 809"/>
              <a:gd name="T47" fmla="*/ 2147483647 h 151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809"/>
              <a:gd name="T73" fmla="*/ 0 h 1516"/>
              <a:gd name="T74" fmla="*/ 809 w 809"/>
              <a:gd name="T75" fmla="*/ 1516 h 151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809" h="1516">
                <a:moveTo>
                  <a:pt x="321" y="0"/>
                </a:moveTo>
                <a:cubicBezTo>
                  <a:pt x="296" y="1"/>
                  <a:pt x="272" y="2"/>
                  <a:pt x="257" y="8"/>
                </a:cubicBezTo>
                <a:cubicBezTo>
                  <a:pt x="242" y="14"/>
                  <a:pt x="234" y="24"/>
                  <a:pt x="233" y="36"/>
                </a:cubicBezTo>
                <a:cubicBezTo>
                  <a:pt x="232" y="48"/>
                  <a:pt x="256" y="62"/>
                  <a:pt x="253" y="80"/>
                </a:cubicBezTo>
                <a:cubicBezTo>
                  <a:pt x="250" y="98"/>
                  <a:pt x="224" y="113"/>
                  <a:pt x="217" y="144"/>
                </a:cubicBezTo>
                <a:cubicBezTo>
                  <a:pt x="210" y="175"/>
                  <a:pt x="220" y="234"/>
                  <a:pt x="213" y="264"/>
                </a:cubicBezTo>
                <a:cubicBezTo>
                  <a:pt x="206" y="294"/>
                  <a:pt x="188" y="297"/>
                  <a:pt x="173" y="324"/>
                </a:cubicBezTo>
                <a:cubicBezTo>
                  <a:pt x="158" y="351"/>
                  <a:pt x="134" y="403"/>
                  <a:pt x="125" y="428"/>
                </a:cubicBezTo>
                <a:cubicBezTo>
                  <a:pt x="116" y="453"/>
                  <a:pt x="126" y="456"/>
                  <a:pt x="117" y="472"/>
                </a:cubicBezTo>
                <a:cubicBezTo>
                  <a:pt x="108" y="488"/>
                  <a:pt x="84" y="505"/>
                  <a:pt x="69" y="524"/>
                </a:cubicBezTo>
                <a:cubicBezTo>
                  <a:pt x="54" y="543"/>
                  <a:pt x="40" y="569"/>
                  <a:pt x="29" y="588"/>
                </a:cubicBezTo>
                <a:cubicBezTo>
                  <a:pt x="18" y="607"/>
                  <a:pt x="7" y="599"/>
                  <a:pt x="5" y="636"/>
                </a:cubicBezTo>
                <a:cubicBezTo>
                  <a:pt x="3" y="673"/>
                  <a:pt x="0" y="780"/>
                  <a:pt x="17" y="812"/>
                </a:cubicBezTo>
                <a:cubicBezTo>
                  <a:pt x="34" y="844"/>
                  <a:pt x="85" y="813"/>
                  <a:pt x="109" y="828"/>
                </a:cubicBezTo>
                <a:cubicBezTo>
                  <a:pt x="133" y="843"/>
                  <a:pt x="138" y="866"/>
                  <a:pt x="161" y="904"/>
                </a:cubicBezTo>
                <a:cubicBezTo>
                  <a:pt x="184" y="942"/>
                  <a:pt x="234" y="1015"/>
                  <a:pt x="245" y="1056"/>
                </a:cubicBezTo>
                <a:cubicBezTo>
                  <a:pt x="256" y="1097"/>
                  <a:pt x="229" y="1127"/>
                  <a:pt x="229" y="1152"/>
                </a:cubicBezTo>
                <a:cubicBezTo>
                  <a:pt x="229" y="1177"/>
                  <a:pt x="239" y="1205"/>
                  <a:pt x="245" y="1204"/>
                </a:cubicBezTo>
                <a:cubicBezTo>
                  <a:pt x="251" y="1203"/>
                  <a:pt x="252" y="1144"/>
                  <a:pt x="265" y="1144"/>
                </a:cubicBezTo>
                <a:cubicBezTo>
                  <a:pt x="278" y="1144"/>
                  <a:pt x="298" y="1190"/>
                  <a:pt x="325" y="1204"/>
                </a:cubicBezTo>
                <a:cubicBezTo>
                  <a:pt x="352" y="1218"/>
                  <a:pt x="393" y="1211"/>
                  <a:pt x="429" y="1228"/>
                </a:cubicBezTo>
                <a:cubicBezTo>
                  <a:pt x="465" y="1245"/>
                  <a:pt x="490" y="1268"/>
                  <a:pt x="541" y="1308"/>
                </a:cubicBezTo>
                <a:cubicBezTo>
                  <a:pt x="592" y="1348"/>
                  <a:pt x="688" y="1433"/>
                  <a:pt x="733" y="1468"/>
                </a:cubicBezTo>
                <a:cubicBezTo>
                  <a:pt x="778" y="1503"/>
                  <a:pt x="793" y="1509"/>
                  <a:pt x="809" y="1516"/>
                </a:cubicBezTo>
              </a:path>
            </a:pathLst>
          </a:custGeom>
          <a:noFill/>
          <a:ln w="44450">
            <a:solidFill>
              <a:srgbClr val="080808"/>
            </a:solidFill>
            <a:miter lim="800000"/>
            <a:headEnd/>
            <a:tailEnd/>
          </a:ln>
        </p:spPr>
        <p:txBody>
          <a:bodyPr wrap="none"/>
          <a:lstStyle/>
          <a:p>
            <a:endParaRPr lang="th-TH"/>
          </a:p>
        </p:txBody>
      </p:sp>
      <p:sp>
        <p:nvSpPr>
          <p:cNvPr id="1204" name="Rectangle 180"/>
          <p:cNvSpPr>
            <a:spLocks noChangeArrowheads="1"/>
          </p:cNvSpPr>
          <p:nvPr/>
        </p:nvSpPr>
        <p:spPr bwMode="auto">
          <a:xfrm>
            <a:off x="4094163" y="5297488"/>
            <a:ext cx="1397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 b="1">
                <a:solidFill>
                  <a:srgbClr val="000000"/>
                </a:solidFill>
                <a:latin typeface="Times New Roman" pitchFamily="18" charset="0"/>
                <a:cs typeface="EucrosiaUPC" pitchFamily="18" charset="-34"/>
              </a:rPr>
              <a:t>Hochiminh City</a:t>
            </a:r>
            <a:endParaRPr lang="en-US" sz="1800">
              <a:latin typeface="Times New Roman" pitchFamily="18" charset="0"/>
              <a:cs typeface="EucrosiaUPC" pitchFamily="18" charset="-34"/>
            </a:endParaRPr>
          </a:p>
        </p:txBody>
      </p:sp>
      <p:sp>
        <p:nvSpPr>
          <p:cNvPr id="1205" name="Rectangle 181"/>
          <p:cNvSpPr>
            <a:spLocks noChangeArrowheads="1"/>
          </p:cNvSpPr>
          <p:nvPr/>
        </p:nvSpPr>
        <p:spPr bwMode="auto">
          <a:xfrm>
            <a:off x="3779838" y="4214813"/>
            <a:ext cx="1016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b="1">
                <a:solidFill>
                  <a:srgbClr val="003300"/>
                </a:solidFill>
                <a:latin typeface="Times New Roman" pitchFamily="18" charset="0"/>
                <a:cs typeface="EucrosiaUPC" pitchFamily="18" charset="-34"/>
              </a:rPr>
              <a:t>Cambodia</a:t>
            </a:r>
            <a:endParaRPr lang="en-US" sz="1800">
              <a:solidFill>
                <a:srgbClr val="003300"/>
              </a:solidFill>
              <a:latin typeface="Times New Roman" pitchFamily="18" charset="0"/>
              <a:cs typeface="EucrosiaUPC" pitchFamily="18" charset="-34"/>
            </a:endParaRPr>
          </a:p>
        </p:txBody>
      </p:sp>
      <p:sp>
        <p:nvSpPr>
          <p:cNvPr id="1206" name="Oval 182"/>
          <p:cNvSpPr>
            <a:spLocks noChangeArrowheads="1"/>
          </p:cNvSpPr>
          <p:nvPr/>
        </p:nvSpPr>
        <p:spPr bwMode="auto">
          <a:xfrm>
            <a:off x="2303463" y="2190750"/>
            <a:ext cx="269875" cy="266700"/>
          </a:xfrm>
          <a:prstGeom prst="ellipse">
            <a:avLst/>
          </a:prstGeom>
          <a:solidFill>
            <a:srgbClr val="FFFF99"/>
          </a:solidFill>
          <a:ln w="381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207" name="AutoShape 183"/>
          <p:cNvSpPr>
            <a:spLocks noChangeArrowheads="1"/>
          </p:cNvSpPr>
          <p:nvPr/>
        </p:nvSpPr>
        <p:spPr bwMode="auto">
          <a:xfrm rot="1597688">
            <a:off x="2203450" y="4160838"/>
            <a:ext cx="2717800" cy="774700"/>
          </a:xfrm>
          <a:prstGeom prst="leftRightArrow">
            <a:avLst>
              <a:gd name="adj1" fmla="val 50000"/>
              <a:gd name="adj2" fmla="val 70164"/>
            </a:avLst>
          </a:prstGeom>
          <a:solidFill>
            <a:srgbClr val="339966">
              <a:alpha val="50195"/>
            </a:srgbClr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208" name="Oval 184"/>
          <p:cNvSpPr>
            <a:spLocks noChangeArrowheads="1"/>
          </p:cNvSpPr>
          <p:nvPr/>
        </p:nvSpPr>
        <p:spPr bwMode="auto">
          <a:xfrm>
            <a:off x="6769100" y="2439988"/>
            <a:ext cx="269875" cy="266700"/>
          </a:xfrm>
          <a:prstGeom prst="ellipse">
            <a:avLst/>
          </a:prstGeom>
          <a:solidFill>
            <a:srgbClr val="FFFF99"/>
          </a:solidFill>
          <a:ln w="381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 sz="2400">
              <a:latin typeface="Tahoma" pitchFamily="34" charset="0"/>
              <a:cs typeface="LilyUPC" pitchFamily="34" charset="-34"/>
            </a:endParaRPr>
          </a:p>
        </p:txBody>
      </p:sp>
      <p:sp>
        <p:nvSpPr>
          <p:cNvPr id="1209" name="Rectangle 185"/>
          <p:cNvSpPr>
            <a:spLocks noChangeArrowheads="1"/>
          </p:cNvSpPr>
          <p:nvPr/>
        </p:nvSpPr>
        <p:spPr bwMode="auto">
          <a:xfrm>
            <a:off x="7183438" y="2362200"/>
            <a:ext cx="22653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b="1" dirty="0">
                <a:solidFill>
                  <a:srgbClr val="003300"/>
                </a:solidFill>
                <a:latin typeface="Tahoma" pitchFamily="34" charset="0"/>
              </a:rPr>
              <a:t> Pilot</a:t>
            </a:r>
          </a:p>
          <a:p>
            <a:r>
              <a:rPr lang="en-US" sz="1800" b="1" dirty="0">
                <a:solidFill>
                  <a:srgbClr val="003300"/>
                </a:solidFill>
                <a:latin typeface="Tahoma" pitchFamily="34" charset="0"/>
              </a:rPr>
              <a:t> Sister City</a:t>
            </a:r>
          </a:p>
        </p:txBody>
      </p:sp>
      <p:sp>
        <p:nvSpPr>
          <p:cNvPr id="1210" name="Rectangle 186"/>
          <p:cNvSpPr>
            <a:spLocks noChangeArrowheads="1"/>
          </p:cNvSpPr>
          <p:nvPr/>
        </p:nvSpPr>
        <p:spPr bwMode="auto">
          <a:xfrm>
            <a:off x="7296150" y="4953000"/>
            <a:ext cx="5969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solidFill>
                  <a:srgbClr val="003300"/>
                </a:solidFill>
                <a:cs typeface="Arial" pitchFamily="34" charset="0"/>
              </a:rPr>
              <a:t>SEC</a:t>
            </a:r>
          </a:p>
        </p:txBody>
      </p:sp>
      <p:sp>
        <p:nvSpPr>
          <p:cNvPr id="1211" name="Freeform 187"/>
          <p:cNvSpPr>
            <a:spLocks/>
          </p:cNvSpPr>
          <p:nvPr/>
        </p:nvSpPr>
        <p:spPr bwMode="auto">
          <a:xfrm>
            <a:off x="6680200" y="3313113"/>
            <a:ext cx="508000" cy="334962"/>
          </a:xfrm>
          <a:custGeom>
            <a:avLst/>
            <a:gdLst>
              <a:gd name="T0" fmla="*/ 0 w 2521"/>
              <a:gd name="T1" fmla="*/ 2147483647 h 211"/>
              <a:gd name="T2" fmla="*/ 2147483647 w 2521"/>
              <a:gd name="T3" fmla="*/ 2147483647 h 211"/>
              <a:gd name="T4" fmla="*/ 2147483647 w 2521"/>
              <a:gd name="T5" fmla="*/ 2147483647 h 211"/>
              <a:gd name="T6" fmla="*/ 2147483647 w 2521"/>
              <a:gd name="T7" fmla="*/ 2147483647 h 211"/>
              <a:gd name="T8" fmla="*/ 2147483647 w 2521"/>
              <a:gd name="T9" fmla="*/ 2147483647 h 211"/>
              <a:gd name="T10" fmla="*/ 2147483647 w 2521"/>
              <a:gd name="T11" fmla="*/ 2147483647 h 211"/>
              <a:gd name="T12" fmla="*/ 2147483647 w 2521"/>
              <a:gd name="T13" fmla="*/ 0 h 211"/>
              <a:gd name="T14" fmla="*/ 2147483647 w 2521"/>
              <a:gd name="T15" fmla="*/ 2147483647 h 211"/>
              <a:gd name="T16" fmla="*/ 2147483647 w 2521"/>
              <a:gd name="T17" fmla="*/ 2147483647 h 211"/>
              <a:gd name="T18" fmla="*/ 2147483647 w 2521"/>
              <a:gd name="T19" fmla="*/ 0 h 211"/>
              <a:gd name="T20" fmla="*/ 0 w 2521"/>
              <a:gd name="T21" fmla="*/ 2147483647 h 2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521"/>
              <a:gd name="T34" fmla="*/ 0 h 211"/>
              <a:gd name="T35" fmla="*/ 2521 w 2521"/>
              <a:gd name="T36" fmla="*/ 211 h 21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521" h="211">
                <a:moveTo>
                  <a:pt x="0" y="105"/>
                </a:moveTo>
                <a:lnTo>
                  <a:pt x="504" y="210"/>
                </a:lnTo>
                <a:lnTo>
                  <a:pt x="504" y="158"/>
                </a:lnTo>
                <a:lnTo>
                  <a:pt x="2016" y="158"/>
                </a:lnTo>
                <a:lnTo>
                  <a:pt x="2016" y="210"/>
                </a:lnTo>
                <a:lnTo>
                  <a:pt x="2520" y="105"/>
                </a:lnTo>
                <a:lnTo>
                  <a:pt x="2016" y="0"/>
                </a:lnTo>
                <a:lnTo>
                  <a:pt x="2016" y="53"/>
                </a:lnTo>
                <a:lnTo>
                  <a:pt x="504" y="53"/>
                </a:lnTo>
                <a:lnTo>
                  <a:pt x="504" y="0"/>
                </a:lnTo>
                <a:lnTo>
                  <a:pt x="0" y="105"/>
                </a:lnTo>
              </a:path>
            </a:pathLst>
          </a:custGeom>
          <a:solidFill>
            <a:srgbClr val="3366FF">
              <a:alpha val="50195"/>
            </a:srgbClr>
          </a:solidFill>
          <a:ln w="12700" cap="rnd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212" name="Rectangle 188"/>
          <p:cNvSpPr>
            <a:spLocks noChangeArrowheads="1"/>
          </p:cNvSpPr>
          <p:nvPr/>
        </p:nvSpPr>
        <p:spPr bwMode="auto">
          <a:xfrm>
            <a:off x="7283450" y="3346450"/>
            <a:ext cx="7375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rgbClr val="003300"/>
                </a:solidFill>
                <a:cs typeface="Arial" pitchFamily="34" charset="0"/>
              </a:rPr>
              <a:t>EWEC</a:t>
            </a:r>
          </a:p>
        </p:txBody>
      </p:sp>
      <p:sp>
        <p:nvSpPr>
          <p:cNvPr id="1213" name="Rectangle 189"/>
          <p:cNvSpPr>
            <a:spLocks noChangeArrowheads="1"/>
          </p:cNvSpPr>
          <p:nvPr/>
        </p:nvSpPr>
        <p:spPr bwMode="auto">
          <a:xfrm>
            <a:off x="7296150" y="4170363"/>
            <a:ext cx="67659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rgbClr val="003300"/>
                </a:solidFill>
                <a:cs typeface="Arial" pitchFamily="34" charset="0"/>
              </a:rPr>
              <a:t>NSEC</a:t>
            </a:r>
          </a:p>
        </p:txBody>
      </p:sp>
      <p:sp>
        <p:nvSpPr>
          <p:cNvPr id="1214" name="AutoShape 190"/>
          <p:cNvSpPr>
            <a:spLocks noChangeArrowheads="1"/>
          </p:cNvSpPr>
          <p:nvPr/>
        </p:nvSpPr>
        <p:spPr bwMode="auto">
          <a:xfrm>
            <a:off x="6715125" y="4152900"/>
            <a:ext cx="473075" cy="342900"/>
          </a:xfrm>
          <a:prstGeom prst="leftRightArrow">
            <a:avLst>
              <a:gd name="adj1" fmla="val 50000"/>
              <a:gd name="adj2" fmla="val 27593"/>
            </a:avLst>
          </a:prstGeom>
          <a:solidFill>
            <a:srgbClr val="CC99FF">
              <a:alpha val="50195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215" name="AutoShape 191"/>
          <p:cNvSpPr>
            <a:spLocks noChangeArrowheads="1"/>
          </p:cNvSpPr>
          <p:nvPr/>
        </p:nvSpPr>
        <p:spPr bwMode="auto">
          <a:xfrm>
            <a:off x="6705600" y="4906963"/>
            <a:ext cx="469900" cy="342900"/>
          </a:xfrm>
          <a:prstGeom prst="leftRightArrow">
            <a:avLst>
              <a:gd name="adj1" fmla="val 50000"/>
              <a:gd name="adj2" fmla="val 27407"/>
            </a:avLst>
          </a:prstGeom>
          <a:solidFill>
            <a:srgbClr val="339966">
              <a:alpha val="50195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216" name="Rectangle 192" descr="สิ่งพิมพ์"/>
          <p:cNvSpPr>
            <a:spLocks noChangeArrowheads="1"/>
          </p:cNvSpPr>
          <p:nvPr/>
        </p:nvSpPr>
        <p:spPr bwMode="auto">
          <a:xfrm>
            <a:off x="6037263" y="914400"/>
            <a:ext cx="31067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7325" indent="-187325" eaLnBrk="0" hangingPunct="0"/>
            <a:r>
              <a:rPr lang="en-US" sz="2200" b="1">
                <a:solidFill>
                  <a:srgbClr val="000066"/>
                </a:solidFill>
                <a:latin typeface="Times New Roman" pitchFamily="18" charset="0"/>
                <a:cs typeface="IrisUPC" pitchFamily="34" charset="-34"/>
              </a:rPr>
              <a:t>        </a:t>
            </a:r>
          </a:p>
        </p:txBody>
      </p:sp>
      <p:sp>
        <p:nvSpPr>
          <p:cNvPr id="58561" name="Rectangle 193"/>
          <p:cNvSpPr>
            <a:spLocks noChangeArrowheads="1"/>
          </p:cNvSpPr>
          <p:nvPr/>
        </p:nvSpPr>
        <p:spPr bwMode="auto">
          <a:xfrm>
            <a:off x="0" y="0"/>
            <a:ext cx="7500938" cy="708025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defTabSz="762000" eaLnBrk="0" hangingPunct="0">
              <a:defRPr/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Economic Corridors   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314" name="Picture 2" descr="tha-ase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8850"/>
            <a:ext cx="9142413" cy="54864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25315" name="Rectangle 3"/>
          <p:cNvSpPr>
            <a:spLocks noChangeArrowheads="1"/>
          </p:cNvSpPr>
          <p:nvPr/>
        </p:nvSpPr>
        <p:spPr bwMode="auto">
          <a:xfrm>
            <a:off x="7224713" y="1577975"/>
            <a:ext cx="1055687" cy="91440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>
            <a:spAutoFit/>
          </a:bodyPr>
          <a:lstStyle/>
          <a:p>
            <a:endParaRPr lang="th-TH"/>
          </a:p>
        </p:txBody>
      </p:sp>
      <p:sp>
        <p:nvSpPr>
          <p:cNvPr id="525316" name="Text Box 4"/>
          <p:cNvSpPr txBox="1">
            <a:spLocks noChangeArrowheads="1"/>
          </p:cNvSpPr>
          <p:nvPr/>
        </p:nvSpPr>
        <p:spPr bwMode="auto">
          <a:xfrm>
            <a:off x="3341688" y="1027113"/>
            <a:ext cx="935037" cy="5191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ECR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716338" y="1644650"/>
            <a:ext cx="2974975" cy="546100"/>
            <a:chOff x="2341" y="1036"/>
            <a:chExt cx="1874" cy="344"/>
          </a:xfrm>
        </p:grpSpPr>
        <p:sp>
          <p:nvSpPr>
            <p:cNvPr id="525318" name="Freeform 6"/>
            <p:cNvSpPr>
              <a:spLocks/>
            </p:cNvSpPr>
            <p:nvPr/>
          </p:nvSpPr>
          <p:spPr bwMode="auto">
            <a:xfrm>
              <a:off x="2341" y="1036"/>
              <a:ext cx="203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68"/>
                </a:cxn>
                <a:cxn ang="0">
                  <a:pos x="480" y="768"/>
                </a:cxn>
                <a:cxn ang="0">
                  <a:pos x="480" y="0"/>
                </a:cxn>
                <a:cxn ang="0">
                  <a:pos x="0" y="0"/>
                </a:cxn>
              </a:cxnLst>
              <a:rect l="0" t="0" r="r" b="b"/>
              <a:pathLst>
                <a:path w="480" h="768">
                  <a:moveTo>
                    <a:pt x="0" y="0"/>
                  </a:moveTo>
                  <a:lnTo>
                    <a:pt x="0" y="768"/>
                  </a:lnTo>
                  <a:lnTo>
                    <a:pt x="480" y="768"/>
                  </a:lnTo>
                  <a:lnTo>
                    <a:pt x="48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 cmpd="sng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25319" name="Freeform 7"/>
            <p:cNvSpPr>
              <a:spLocks/>
            </p:cNvSpPr>
            <p:nvPr/>
          </p:nvSpPr>
          <p:spPr bwMode="auto">
            <a:xfrm>
              <a:off x="2592" y="1084"/>
              <a:ext cx="1623" cy="192"/>
            </a:xfrm>
            <a:custGeom>
              <a:avLst/>
              <a:gdLst/>
              <a:ahLst/>
              <a:cxnLst>
                <a:cxn ang="0">
                  <a:pos x="540" y="60"/>
                </a:cxn>
                <a:cxn ang="0">
                  <a:pos x="0" y="0"/>
                </a:cxn>
              </a:cxnLst>
              <a:rect l="0" t="0" r="r" b="b"/>
              <a:pathLst>
                <a:path w="540" h="60">
                  <a:moveTo>
                    <a:pt x="540" y="60"/>
                  </a:moveTo>
                  <a:lnTo>
                    <a:pt x="0" y="0"/>
                  </a:lnTo>
                </a:path>
              </a:pathLst>
            </a:custGeom>
            <a:noFill/>
            <a:ln w="38100" cap="sq" cmpd="sng">
              <a:solidFill>
                <a:srgbClr val="0099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lIns="90000" tIns="46800" rIns="90000" bIns="46800" anchor="ctr">
              <a:spAutoFit/>
            </a:bodyPr>
            <a:lstStyle/>
            <a:p>
              <a:endParaRPr lang="th-TH"/>
            </a:p>
          </p:txBody>
        </p:sp>
      </p:grpSp>
      <p:sp>
        <p:nvSpPr>
          <p:cNvPr id="525321" name="Text Box 9"/>
          <p:cNvSpPr txBox="1">
            <a:spLocks noChangeArrowheads="1"/>
          </p:cNvSpPr>
          <p:nvPr/>
        </p:nvSpPr>
        <p:spPr bwMode="auto">
          <a:xfrm>
            <a:off x="5995988" y="1071546"/>
            <a:ext cx="3148012" cy="760038"/>
          </a:xfrm>
          <a:prstGeom prst="rect">
            <a:avLst/>
          </a:prstGeom>
          <a:solidFill>
            <a:srgbClr val="66FF99"/>
          </a:solidFill>
          <a:ln w="12700" cap="sq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18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ECONOMIC</a:t>
            </a:r>
          </a:p>
          <a:p>
            <a:pPr eaLnBrk="0" hangingPunct="0">
              <a:lnSpc>
                <a:spcPct val="80000"/>
              </a:lnSpc>
            </a:pPr>
            <a:r>
              <a:rPr lang="en-US" sz="18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COOPERATION</a:t>
            </a:r>
          </a:p>
          <a:p>
            <a:pPr eaLnBrk="0" hangingPunct="0">
              <a:lnSpc>
                <a:spcPct val="80000"/>
              </a:lnSpc>
            </a:pPr>
            <a:r>
              <a:rPr lang="en-US" sz="18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RECTANGLE</a:t>
            </a:r>
            <a:endParaRPr lang="en-US" sz="2400" b="1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25322" name="Text Box 10"/>
          <p:cNvSpPr txBox="1">
            <a:spLocks noChangeArrowheads="1"/>
          </p:cNvSpPr>
          <p:nvPr/>
        </p:nvSpPr>
        <p:spPr bwMode="auto">
          <a:xfrm>
            <a:off x="6005513" y="1785926"/>
            <a:ext cx="3138487" cy="209010"/>
          </a:xfrm>
          <a:prstGeom prst="rect">
            <a:avLst/>
          </a:prstGeom>
          <a:solidFill>
            <a:srgbClr val="66FF99"/>
          </a:solidFill>
          <a:ln w="12700" cap="sq">
            <a:noFill/>
            <a:miter lim="800000"/>
            <a:headEnd/>
            <a:tailEnd/>
          </a:ln>
          <a:effectLst/>
        </p:spPr>
        <p:txBody>
          <a:bodyPr wrap="square" lIns="90000" tIns="18000" rIns="90000" bIns="18000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1400" dirty="0">
                <a:solidFill>
                  <a:srgbClr val="3333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LAOS-CHINA-THAILAND-MYANMAR</a:t>
            </a:r>
          </a:p>
        </p:txBody>
      </p:sp>
      <p:sp>
        <p:nvSpPr>
          <p:cNvPr id="525323" name="Text Box 11"/>
          <p:cNvSpPr txBox="1">
            <a:spLocks noChangeArrowheads="1"/>
          </p:cNvSpPr>
          <p:nvPr/>
        </p:nvSpPr>
        <p:spPr bwMode="auto">
          <a:xfrm>
            <a:off x="1598613" y="4241800"/>
            <a:ext cx="1409700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solidFill>
                  <a:srgbClr val="CC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IMT-GT</a:t>
            </a: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2760663" y="3702050"/>
            <a:ext cx="3335337" cy="2286000"/>
            <a:chOff x="1739" y="2332"/>
            <a:chExt cx="2101" cy="1440"/>
          </a:xfrm>
        </p:grpSpPr>
        <p:sp>
          <p:nvSpPr>
            <p:cNvPr id="525325" name="Freeform 13"/>
            <p:cNvSpPr>
              <a:spLocks/>
            </p:cNvSpPr>
            <p:nvPr/>
          </p:nvSpPr>
          <p:spPr bwMode="auto">
            <a:xfrm>
              <a:off x="1739" y="2332"/>
              <a:ext cx="834" cy="624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1152" y="0"/>
                </a:cxn>
                <a:cxn ang="0">
                  <a:pos x="576" y="816"/>
                </a:cxn>
                <a:cxn ang="0">
                  <a:pos x="0" y="336"/>
                </a:cxn>
              </a:cxnLst>
              <a:rect l="0" t="0" r="r" b="b"/>
              <a:pathLst>
                <a:path w="1152" h="816">
                  <a:moveTo>
                    <a:pt x="0" y="336"/>
                  </a:moveTo>
                  <a:lnTo>
                    <a:pt x="1152" y="0"/>
                  </a:lnTo>
                  <a:lnTo>
                    <a:pt x="576" y="816"/>
                  </a:lnTo>
                  <a:lnTo>
                    <a:pt x="0" y="336"/>
                  </a:lnTo>
                  <a:close/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25326" name="Freeform 14"/>
            <p:cNvSpPr>
              <a:spLocks/>
            </p:cNvSpPr>
            <p:nvPr/>
          </p:nvSpPr>
          <p:spPr bwMode="auto">
            <a:xfrm>
              <a:off x="2339" y="2740"/>
              <a:ext cx="1501" cy="1032"/>
            </a:xfrm>
            <a:custGeom>
              <a:avLst/>
              <a:gdLst/>
              <a:ahLst/>
              <a:cxnLst>
                <a:cxn ang="0">
                  <a:pos x="996" y="600"/>
                </a:cxn>
                <a:cxn ang="0">
                  <a:pos x="0" y="0"/>
                </a:cxn>
              </a:cxnLst>
              <a:rect l="0" t="0" r="r" b="b"/>
              <a:pathLst>
                <a:path w="996" h="600">
                  <a:moveTo>
                    <a:pt x="996" y="600"/>
                  </a:moveTo>
                  <a:lnTo>
                    <a:pt x="0" y="0"/>
                  </a:lnTo>
                </a:path>
              </a:pathLst>
            </a:custGeom>
            <a:noFill/>
            <a:ln w="38100" cap="sq" cmpd="sng">
              <a:solidFill>
                <a:srgbClr val="CC99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lIns="90000" tIns="46800" rIns="90000" bIns="46800" anchor="ctr">
              <a:spAutoFit/>
            </a:bodyPr>
            <a:lstStyle/>
            <a:p>
              <a:endParaRPr lang="th-TH"/>
            </a:p>
          </p:txBody>
        </p:sp>
      </p:grpSp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4038600" y="3016250"/>
            <a:ext cx="993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GMS</a:t>
            </a: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3230563" y="1570038"/>
            <a:ext cx="3367087" cy="1598612"/>
            <a:chOff x="2035" y="989"/>
            <a:chExt cx="2121" cy="1007"/>
          </a:xfrm>
        </p:grpSpPr>
        <p:sp>
          <p:nvSpPr>
            <p:cNvPr id="525329" name="Freeform 17"/>
            <p:cNvSpPr>
              <a:spLocks/>
            </p:cNvSpPr>
            <p:nvPr/>
          </p:nvSpPr>
          <p:spPr bwMode="auto">
            <a:xfrm rot="717803">
              <a:off x="2035" y="989"/>
              <a:ext cx="1224" cy="849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0" y="384"/>
                </a:cxn>
                <a:cxn ang="0">
                  <a:pos x="816" y="1104"/>
                </a:cxn>
                <a:cxn ang="0">
                  <a:pos x="1200" y="1104"/>
                </a:cxn>
                <a:cxn ang="0">
                  <a:pos x="1296" y="768"/>
                </a:cxn>
                <a:cxn ang="0">
                  <a:pos x="432" y="0"/>
                </a:cxn>
                <a:cxn ang="0">
                  <a:pos x="48" y="0"/>
                </a:cxn>
              </a:cxnLst>
              <a:rect l="0" t="0" r="r" b="b"/>
              <a:pathLst>
                <a:path w="1296" h="1104">
                  <a:moveTo>
                    <a:pt x="48" y="0"/>
                  </a:moveTo>
                  <a:lnTo>
                    <a:pt x="0" y="384"/>
                  </a:lnTo>
                  <a:lnTo>
                    <a:pt x="816" y="1104"/>
                  </a:lnTo>
                  <a:lnTo>
                    <a:pt x="1200" y="1104"/>
                  </a:lnTo>
                  <a:lnTo>
                    <a:pt x="1296" y="768"/>
                  </a:lnTo>
                  <a:lnTo>
                    <a:pt x="432" y="0"/>
                  </a:lnTo>
                  <a:lnTo>
                    <a:pt x="48" y="0"/>
                  </a:lnTo>
                  <a:close/>
                </a:path>
              </a:pathLst>
            </a:custGeom>
            <a:noFill/>
            <a:ln w="38100" cmpd="sng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25330" name="Freeform 18"/>
            <p:cNvSpPr>
              <a:spLocks/>
            </p:cNvSpPr>
            <p:nvPr/>
          </p:nvSpPr>
          <p:spPr bwMode="auto">
            <a:xfrm>
              <a:off x="3157" y="1780"/>
              <a:ext cx="999" cy="216"/>
            </a:xfrm>
            <a:custGeom>
              <a:avLst/>
              <a:gdLst/>
              <a:ahLst/>
              <a:cxnLst>
                <a:cxn ang="0">
                  <a:pos x="288" y="24"/>
                </a:cxn>
                <a:cxn ang="0">
                  <a:pos x="0" y="0"/>
                </a:cxn>
              </a:cxnLst>
              <a:rect l="0" t="0" r="r" b="b"/>
              <a:pathLst>
                <a:path w="288" h="24">
                  <a:moveTo>
                    <a:pt x="288" y="24"/>
                  </a:moveTo>
                  <a:lnTo>
                    <a:pt x="0" y="0"/>
                  </a:lnTo>
                </a:path>
              </a:pathLst>
            </a:custGeom>
            <a:noFill/>
            <a:ln w="38100" cap="sq" cmpd="sng">
              <a:solidFill>
                <a:srgbClr val="0000FF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lIns="90000" tIns="46800" rIns="90000" bIns="46800" anchor="ctr">
              <a:spAutoFit/>
            </a:bodyPr>
            <a:lstStyle/>
            <a:p>
              <a:endParaRPr lang="th-TH"/>
            </a:p>
          </p:txBody>
        </p:sp>
      </p:grpSp>
      <p:sp>
        <p:nvSpPr>
          <p:cNvPr id="525332" name="Text Box 20"/>
          <p:cNvSpPr txBox="1">
            <a:spLocks noChangeArrowheads="1"/>
          </p:cNvSpPr>
          <p:nvPr/>
        </p:nvSpPr>
        <p:spPr bwMode="auto">
          <a:xfrm>
            <a:off x="5995988" y="2335213"/>
            <a:ext cx="3141662" cy="685445"/>
          </a:xfrm>
          <a:prstGeom prst="rect">
            <a:avLst/>
          </a:prstGeom>
          <a:solidFill>
            <a:srgbClr val="66CCFF"/>
          </a:solidFill>
          <a:ln w="12700" cap="sq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16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ECONOMIC COOPERATION</a:t>
            </a:r>
          </a:p>
          <a:p>
            <a:pPr eaLnBrk="0" hangingPunct="0">
              <a:lnSpc>
                <a:spcPct val="80000"/>
              </a:lnSpc>
            </a:pPr>
            <a:r>
              <a:rPr lang="en-US" sz="16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 </a:t>
            </a:r>
            <a:r>
              <a:rPr lang="en-US" sz="16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GREATER </a:t>
            </a:r>
          </a:p>
          <a:p>
            <a:pPr eaLnBrk="0" hangingPunct="0">
              <a:lnSpc>
                <a:spcPct val="80000"/>
              </a:lnSpc>
            </a:pPr>
            <a:r>
              <a:rPr lang="en-US" sz="16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MAE-KHONG SUB-REGION</a:t>
            </a:r>
          </a:p>
        </p:txBody>
      </p:sp>
      <p:sp>
        <p:nvSpPr>
          <p:cNvPr id="525333" name="Text Box 21"/>
          <p:cNvSpPr txBox="1">
            <a:spLocks noChangeArrowheads="1"/>
          </p:cNvSpPr>
          <p:nvPr/>
        </p:nvSpPr>
        <p:spPr bwMode="auto">
          <a:xfrm>
            <a:off x="5995988" y="3000372"/>
            <a:ext cx="3148012" cy="439224"/>
          </a:xfrm>
          <a:prstGeom prst="rect">
            <a:avLst/>
          </a:prstGeom>
          <a:solidFill>
            <a:srgbClr val="66CCFF"/>
          </a:solidFill>
          <a:ln w="12700" cap="sq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1400" dirty="0">
                <a:solidFill>
                  <a:srgbClr val="3333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CAMBODIA-CHINA (YUNAN)-LAOS</a:t>
            </a:r>
          </a:p>
          <a:p>
            <a:pPr eaLnBrk="0" hangingPunct="0">
              <a:lnSpc>
                <a:spcPct val="80000"/>
              </a:lnSpc>
            </a:pPr>
            <a:r>
              <a:rPr lang="en-US" sz="1400" dirty="0">
                <a:solidFill>
                  <a:srgbClr val="3333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-VIETNAM-THAILAND-MYANMAR </a:t>
            </a:r>
          </a:p>
        </p:txBody>
      </p:sp>
      <p:sp>
        <p:nvSpPr>
          <p:cNvPr id="525334" name="Text Box 22"/>
          <p:cNvSpPr txBox="1">
            <a:spLocks noChangeArrowheads="1"/>
          </p:cNvSpPr>
          <p:nvPr/>
        </p:nvSpPr>
        <p:spPr bwMode="auto">
          <a:xfrm>
            <a:off x="1600200" y="2254250"/>
            <a:ext cx="1312863" cy="6413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SEC</a:t>
            </a:r>
          </a:p>
        </p:txBody>
      </p: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228600" y="1720850"/>
            <a:ext cx="5867400" cy="3200400"/>
            <a:chOff x="144" y="1084"/>
            <a:chExt cx="3696" cy="2016"/>
          </a:xfrm>
        </p:grpSpPr>
        <p:sp>
          <p:nvSpPr>
            <p:cNvPr id="525336" name="Freeform 24"/>
            <p:cNvSpPr>
              <a:spLocks/>
            </p:cNvSpPr>
            <p:nvPr/>
          </p:nvSpPr>
          <p:spPr bwMode="auto">
            <a:xfrm>
              <a:off x="144" y="1084"/>
              <a:ext cx="2112" cy="1104"/>
            </a:xfrm>
            <a:custGeom>
              <a:avLst/>
              <a:gdLst/>
              <a:ahLst/>
              <a:cxnLst>
                <a:cxn ang="0">
                  <a:pos x="960" y="0"/>
                </a:cxn>
                <a:cxn ang="0">
                  <a:pos x="1824" y="576"/>
                </a:cxn>
                <a:cxn ang="0">
                  <a:pos x="1824" y="1392"/>
                </a:cxn>
                <a:cxn ang="0">
                  <a:pos x="0" y="1392"/>
                </a:cxn>
                <a:cxn ang="0">
                  <a:pos x="0" y="624"/>
                </a:cxn>
                <a:cxn ang="0">
                  <a:pos x="960" y="0"/>
                </a:cxn>
              </a:cxnLst>
              <a:rect l="0" t="0" r="r" b="b"/>
              <a:pathLst>
                <a:path w="1824" h="1392">
                  <a:moveTo>
                    <a:pt x="960" y="0"/>
                  </a:moveTo>
                  <a:lnTo>
                    <a:pt x="1824" y="576"/>
                  </a:lnTo>
                  <a:lnTo>
                    <a:pt x="1824" y="1392"/>
                  </a:lnTo>
                  <a:lnTo>
                    <a:pt x="0" y="1392"/>
                  </a:lnTo>
                  <a:lnTo>
                    <a:pt x="0" y="624"/>
                  </a:lnTo>
                  <a:lnTo>
                    <a:pt x="960" y="0"/>
                  </a:lnTo>
                  <a:close/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25337" name="Freeform 25"/>
            <p:cNvSpPr>
              <a:spLocks/>
            </p:cNvSpPr>
            <p:nvPr/>
          </p:nvSpPr>
          <p:spPr bwMode="auto">
            <a:xfrm>
              <a:off x="2313" y="2188"/>
              <a:ext cx="1527" cy="912"/>
            </a:xfrm>
            <a:custGeom>
              <a:avLst/>
              <a:gdLst/>
              <a:ahLst/>
              <a:cxnLst>
                <a:cxn ang="0">
                  <a:pos x="1020" y="384"/>
                </a:cxn>
                <a:cxn ang="0">
                  <a:pos x="0" y="0"/>
                </a:cxn>
              </a:cxnLst>
              <a:rect l="0" t="0" r="r" b="b"/>
              <a:pathLst>
                <a:path w="1020" h="384">
                  <a:moveTo>
                    <a:pt x="1020" y="384"/>
                  </a:moveTo>
                  <a:lnTo>
                    <a:pt x="0" y="0"/>
                  </a:lnTo>
                </a:path>
              </a:pathLst>
            </a:custGeom>
            <a:noFill/>
            <a:ln w="38100" cap="sq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lIns="90000" tIns="46800" rIns="90000" bIns="46800" anchor="ctr">
              <a:spAutoFit/>
            </a:bodyPr>
            <a:lstStyle/>
            <a:p>
              <a:endParaRPr lang="th-TH"/>
            </a:p>
          </p:txBody>
        </p:sp>
      </p:grpSp>
      <p:sp>
        <p:nvSpPr>
          <p:cNvPr id="525339" name="Text Box 27"/>
          <p:cNvSpPr txBox="1">
            <a:spLocks noChangeArrowheads="1"/>
          </p:cNvSpPr>
          <p:nvPr/>
        </p:nvSpPr>
        <p:spPr bwMode="auto">
          <a:xfrm>
            <a:off x="5995988" y="4041775"/>
            <a:ext cx="3148012" cy="488468"/>
          </a:xfrm>
          <a:prstGeom prst="rect">
            <a:avLst/>
          </a:prstGeom>
          <a:solidFill>
            <a:srgbClr val="FF0000"/>
          </a:solidFill>
          <a:ln w="12700" cap="sq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SUB CONTINENTAL</a:t>
            </a:r>
          </a:p>
          <a:p>
            <a:pPr eaLnBrk="0" hangingPunct="0">
              <a:lnSpc>
                <a:spcPct val="80000"/>
              </a:lnSpc>
            </a:pP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ECONOMIC COOPERATION</a:t>
            </a:r>
          </a:p>
        </p:txBody>
      </p:sp>
      <p:sp>
        <p:nvSpPr>
          <p:cNvPr id="525340" name="Text Box 28"/>
          <p:cNvSpPr txBox="1">
            <a:spLocks noChangeArrowheads="1"/>
          </p:cNvSpPr>
          <p:nvPr/>
        </p:nvSpPr>
        <p:spPr bwMode="auto">
          <a:xfrm>
            <a:off x="5995988" y="4500570"/>
            <a:ext cx="3148012" cy="439224"/>
          </a:xfrm>
          <a:prstGeom prst="rect">
            <a:avLst/>
          </a:prstGeom>
          <a:solidFill>
            <a:srgbClr val="FF0000"/>
          </a:solidFill>
          <a:ln w="12700" cap="sq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BANGLADESH-INDIA-MYANMAR-</a:t>
            </a:r>
          </a:p>
          <a:p>
            <a:pPr eaLnBrk="0" hangingPunct="0">
              <a:lnSpc>
                <a:spcPct val="80000"/>
              </a:lnSpc>
            </a:pP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SRILANKA-THAILAND (SEC)</a:t>
            </a:r>
          </a:p>
        </p:txBody>
      </p:sp>
      <p:sp>
        <p:nvSpPr>
          <p:cNvPr id="525341" name="Rectangle 29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24"/>
            <a:ext cx="7358082" cy="714380"/>
          </a:xfrm>
          <a:solidFill>
            <a:schemeClr val="tx2">
              <a:lumMod val="7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defTabSz="762000" eaLnBrk="0" hangingPunct="0">
              <a:spcBef>
                <a:spcPts val="0"/>
              </a:spcBef>
              <a:defRPr/>
            </a:pP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Economic Cooperation</a:t>
            </a:r>
          </a:p>
        </p:txBody>
      </p:sp>
      <p:sp>
        <p:nvSpPr>
          <p:cNvPr id="525343" name="Text Box 31"/>
          <p:cNvSpPr txBox="1">
            <a:spLocks noChangeArrowheads="1"/>
          </p:cNvSpPr>
          <p:nvPr/>
        </p:nvSpPr>
        <p:spPr bwMode="auto">
          <a:xfrm>
            <a:off x="5995988" y="5929330"/>
            <a:ext cx="3148012" cy="266869"/>
          </a:xfrm>
          <a:prstGeom prst="rect">
            <a:avLst/>
          </a:prstGeom>
          <a:solidFill>
            <a:srgbClr val="FF9900"/>
          </a:solidFill>
          <a:ln w="12700" cap="sq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INDONESIA-MALAYSIA-THAILAND</a:t>
            </a:r>
          </a:p>
        </p:txBody>
      </p:sp>
      <p:sp>
        <p:nvSpPr>
          <p:cNvPr id="525344" name="Text Box 32"/>
          <p:cNvSpPr txBox="1">
            <a:spLocks noChangeArrowheads="1"/>
          </p:cNvSpPr>
          <p:nvPr/>
        </p:nvSpPr>
        <p:spPr bwMode="auto">
          <a:xfrm>
            <a:off x="5995988" y="5445125"/>
            <a:ext cx="3148012" cy="488468"/>
          </a:xfrm>
          <a:prstGeom prst="rect">
            <a:avLst/>
          </a:prstGeom>
          <a:solidFill>
            <a:srgbClr val="FF9900"/>
          </a:solidFill>
          <a:ln w="12700" cap="sq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16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GROWTH TRIANGLE</a:t>
            </a:r>
          </a:p>
          <a:p>
            <a:pPr eaLnBrk="0" hangingPunct="0">
              <a:lnSpc>
                <a:spcPct val="80000"/>
              </a:lnSpc>
            </a:pPr>
            <a:r>
              <a:rPr lang="en-US" sz="16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DEVELOPMENT PROJECT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2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5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25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25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16" grpId="0"/>
      <p:bldP spid="525323" grpId="0"/>
      <p:bldP spid="525327" grpId="0"/>
      <p:bldP spid="5253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own Arrow Callout 17"/>
          <p:cNvSpPr/>
          <p:nvPr/>
        </p:nvSpPr>
        <p:spPr>
          <a:xfrm>
            <a:off x="107950" y="1000108"/>
            <a:ext cx="8928100" cy="719138"/>
          </a:xfrm>
          <a:prstGeom prst="downArrowCallout">
            <a:avLst>
              <a:gd name="adj1" fmla="val 22905"/>
              <a:gd name="adj2" fmla="val 25000"/>
              <a:gd name="adj3" fmla="val 25000"/>
              <a:gd name="adj4" fmla="val 6497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Key </a:t>
            </a:r>
            <a:r>
              <a: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Environmental </a:t>
            </a:r>
            <a:endParaRPr lang="th-TH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3143240" y="5086349"/>
            <a:ext cx="2928957" cy="70010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/>
                <a:ea typeface="TH SarabunIT๙"/>
                <a:cs typeface="TH SarabunIT๙"/>
              </a:rPr>
              <a:t>Adaptation and readiness of Industrial area</a:t>
            </a:r>
            <a:endParaRPr lang="th-TH" sz="1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/>
              <a:ea typeface="TH SarabunIT๙"/>
              <a:cs typeface="TH SarabunIT๙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928662" y="5807074"/>
            <a:ext cx="3211539" cy="792163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/>
                <a:ea typeface="TH SarabunIT๙"/>
                <a:cs typeface="TH SarabunIT๙"/>
              </a:rPr>
              <a:t>Strengthen / Maintain the ability of competitive of the country</a:t>
            </a:r>
            <a:endParaRPr lang="th-TH" sz="14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/>
              <a:ea typeface="TH SarabunIT๙"/>
              <a:cs typeface="TH SarabunIT๙"/>
            </a:endParaRPr>
          </a:p>
        </p:txBody>
      </p:sp>
      <p:sp>
        <p:nvSpPr>
          <p:cNvPr id="11271" name="Down Arrow 21"/>
          <p:cNvSpPr>
            <a:spLocks noChangeArrowheads="1"/>
          </p:cNvSpPr>
          <p:nvPr/>
        </p:nvSpPr>
        <p:spPr bwMode="auto">
          <a:xfrm rot="8521029" flipV="1">
            <a:off x="5045075" y="5668962"/>
            <a:ext cx="792163" cy="2159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272" name="Down Arrow 22"/>
          <p:cNvSpPr>
            <a:spLocks noChangeArrowheads="1"/>
          </p:cNvSpPr>
          <p:nvPr/>
        </p:nvSpPr>
        <p:spPr bwMode="auto">
          <a:xfrm rot="-8752402" flipH="1" flipV="1">
            <a:off x="3235325" y="5607049"/>
            <a:ext cx="792163" cy="217488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6" name="Pentagon 25"/>
          <p:cNvSpPr/>
          <p:nvPr/>
        </p:nvSpPr>
        <p:spPr>
          <a:xfrm flipH="1">
            <a:off x="6215073" y="1857364"/>
            <a:ext cx="2928925" cy="3786214"/>
          </a:xfrm>
          <a:prstGeom prst="homePlate">
            <a:avLst>
              <a:gd name="adj" fmla="val 20139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61950" indent="-180975">
              <a:buFont typeface="Arial" charset="0"/>
              <a:buChar char="•"/>
            </a:pPr>
            <a:r>
              <a:rPr lang="en-US" sz="1400" b="1" dirty="0" smtClean="0">
                <a:solidFill>
                  <a:schemeClr val="tx1"/>
                </a:solidFill>
                <a:latin typeface="TH SarabunIT๙"/>
                <a:ea typeface="TH SarabunIT๙"/>
                <a:cs typeface="TH SarabunIT๙"/>
              </a:rPr>
              <a:t>Bigger market(600 millions consumer</a:t>
            </a:r>
            <a:r>
              <a:rPr lang="th-TH" sz="1400" b="1" dirty="0" smtClean="0">
                <a:solidFill>
                  <a:schemeClr val="tx1"/>
                </a:solidFill>
                <a:latin typeface="TH SarabunIT๙"/>
                <a:ea typeface="TH SarabunIT๙"/>
                <a:cs typeface="TH SarabunIT๙"/>
              </a:rPr>
              <a:t>)</a:t>
            </a:r>
          </a:p>
          <a:p>
            <a:pPr marL="361950" indent="-180975">
              <a:buFont typeface="Arial" charset="0"/>
              <a:buChar char="•"/>
            </a:pPr>
            <a:r>
              <a:rPr lang="en-US" sz="1400" b="1" dirty="0" smtClean="0">
                <a:solidFill>
                  <a:schemeClr val="tx1"/>
                </a:solidFill>
                <a:latin typeface="TH SarabunIT๙"/>
                <a:ea typeface="TH SarabunIT๙"/>
                <a:cs typeface="TH SarabunIT๙"/>
              </a:rPr>
              <a:t>Transfer of industrial base </a:t>
            </a:r>
            <a:r>
              <a:rPr lang="th-TH" sz="1400" b="1" dirty="0" smtClean="0">
                <a:solidFill>
                  <a:schemeClr val="tx1"/>
                </a:solidFill>
                <a:latin typeface="TH SarabunIT๙"/>
                <a:ea typeface="TH SarabunIT๙"/>
                <a:cs typeface="TH SarabunIT๙"/>
              </a:rPr>
              <a:t>(</a:t>
            </a:r>
            <a:r>
              <a:rPr lang="en-US" sz="1400" b="1" dirty="0" smtClean="0">
                <a:solidFill>
                  <a:schemeClr val="tx1"/>
                </a:solidFill>
                <a:latin typeface="TH SarabunIT๙"/>
                <a:ea typeface="TH SarabunIT๙"/>
                <a:cs typeface="TH SarabunIT๙"/>
              </a:rPr>
              <a:t>Industrial and</a:t>
            </a:r>
            <a:r>
              <a:rPr lang="th-TH" sz="1400" b="1" dirty="0" smtClean="0">
                <a:solidFill>
                  <a:schemeClr val="tx1"/>
                </a:solidFill>
                <a:latin typeface="TH SarabunIT๙"/>
                <a:ea typeface="TH SarabunIT๙"/>
                <a:cs typeface="TH SarabunIT๙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latin typeface="TH SarabunIT๙"/>
                <a:ea typeface="TH SarabunIT๙"/>
                <a:cs typeface="TH SarabunIT๙"/>
              </a:rPr>
              <a:t>Supporting Industry)</a:t>
            </a:r>
            <a:endParaRPr lang="th-TH" sz="1400" b="1" dirty="0" smtClean="0">
              <a:solidFill>
                <a:schemeClr val="tx1"/>
              </a:solidFill>
              <a:latin typeface="TH SarabunIT๙"/>
              <a:ea typeface="TH SarabunIT๙"/>
              <a:cs typeface="TH SarabunIT๙"/>
            </a:endParaRPr>
          </a:p>
          <a:p>
            <a:pPr marL="361950" indent="-180975">
              <a:buFont typeface="Arial" charset="0"/>
              <a:buChar char="•"/>
            </a:pPr>
            <a:r>
              <a:rPr lang="en-US" sz="1400" b="1" dirty="0" smtClean="0">
                <a:solidFill>
                  <a:schemeClr val="tx1"/>
                </a:solidFill>
                <a:latin typeface="TH SarabunIT๙"/>
                <a:ea typeface="TH SarabunIT๙"/>
                <a:cs typeface="TH SarabunIT๙"/>
              </a:rPr>
              <a:t>Utilize the advantage form CLMV to be base of export as  LDCs</a:t>
            </a:r>
            <a:endParaRPr lang="th-TH" sz="1400" b="1" dirty="0" smtClean="0">
              <a:solidFill>
                <a:schemeClr val="tx1"/>
              </a:solidFill>
              <a:latin typeface="TH SarabunIT๙"/>
              <a:ea typeface="TH SarabunIT๙"/>
              <a:cs typeface="TH SarabunIT๙"/>
            </a:endParaRPr>
          </a:p>
          <a:p>
            <a:pPr marL="361950" indent="-180975">
              <a:buFont typeface="Arial" charset="0"/>
              <a:buChar char="•"/>
            </a:pPr>
            <a:r>
              <a:rPr lang="en-US" sz="1400" b="1" dirty="0" smtClean="0">
                <a:solidFill>
                  <a:schemeClr val="tx1"/>
                </a:solidFill>
                <a:latin typeface="TH SarabunIT๙"/>
                <a:ea typeface="TH SarabunIT๙"/>
                <a:cs typeface="TH SarabunIT๙"/>
              </a:rPr>
              <a:t>Low cost and more convenience of Logistic system</a:t>
            </a:r>
            <a:endParaRPr lang="th-TH" sz="1400" b="1" dirty="0" smtClean="0">
              <a:solidFill>
                <a:schemeClr val="tx1"/>
              </a:solidFill>
              <a:latin typeface="TH SarabunIT๙"/>
              <a:ea typeface="TH SarabunIT๙"/>
              <a:cs typeface="TH SarabunIT๙"/>
            </a:endParaRPr>
          </a:p>
          <a:p>
            <a:pPr marL="361950" indent="-180975">
              <a:buFont typeface="Arial" charset="0"/>
              <a:buChar char="•"/>
            </a:pPr>
            <a:r>
              <a:rPr lang="en-US" sz="1400" b="1" dirty="0" smtClean="0">
                <a:solidFill>
                  <a:schemeClr val="tx1"/>
                </a:solidFill>
                <a:latin typeface="TH SarabunIT๙"/>
                <a:ea typeface="TH SarabunIT๙"/>
                <a:cs typeface="TH SarabunIT๙"/>
              </a:rPr>
              <a:t>Business’ base can be anywhere in ASEAN</a:t>
            </a:r>
            <a:r>
              <a:rPr lang="th-TH" sz="1400" b="1" dirty="0" smtClean="0">
                <a:solidFill>
                  <a:schemeClr val="tx1"/>
                </a:solidFill>
                <a:latin typeface="TH SarabunIT๙"/>
                <a:ea typeface="TH SarabunIT๙"/>
                <a:cs typeface="TH SarabunIT๙"/>
              </a:rPr>
              <a:t> (</a:t>
            </a:r>
            <a:r>
              <a:rPr lang="en-US" sz="1400" b="1" dirty="0" smtClean="0">
                <a:solidFill>
                  <a:schemeClr val="tx1"/>
                </a:solidFill>
                <a:latin typeface="TH SarabunIT๙"/>
                <a:ea typeface="TH SarabunIT๙"/>
                <a:cs typeface="TH SarabunIT๙"/>
              </a:rPr>
              <a:t>Servicing and </a:t>
            </a:r>
            <a:r>
              <a:rPr lang="th-TH" sz="1400" b="1" dirty="0" smtClean="0">
                <a:solidFill>
                  <a:schemeClr val="tx1"/>
                </a:solidFill>
                <a:latin typeface="TH SarabunIT๙"/>
                <a:ea typeface="TH SarabunIT๙"/>
                <a:cs typeface="TH SarabunIT๙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latin typeface="TH SarabunIT๙"/>
                <a:ea typeface="TH SarabunIT๙"/>
                <a:cs typeface="TH SarabunIT๙"/>
              </a:rPr>
              <a:t>Supporting Industry)</a:t>
            </a:r>
            <a:endParaRPr lang="th-TH" sz="1400" b="1" dirty="0">
              <a:solidFill>
                <a:schemeClr val="tx1"/>
              </a:solidFill>
              <a:latin typeface="TH SarabunIT๙"/>
              <a:ea typeface="TH SarabunIT๙"/>
              <a:cs typeface="TH SarabunIT๙"/>
            </a:endParaRPr>
          </a:p>
        </p:txBody>
      </p:sp>
      <p:sp>
        <p:nvSpPr>
          <p:cNvPr id="11274" name="TextBox 26"/>
          <p:cNvSpPr txBox="1">
            <a:spLocks noChangeArrowheads="1"/>
          </p:cNvSpPr>
          <p:nvPr/>
        </p:nvSpPr>
        <p:spPr bwMode="auto">
          <a:xfrm>
            <a:off x="6929454" y="1500174"/>
            <a:ext cx="20863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ordia New" pitchFamily="34" charset="-34"/>
              </a:rPr>
              <a:t>Key Opportunities</a:t>
            </a:r>
            <a:endParaRPr lang="th-TH" sz="2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11275" name="TextBox 27"/>
          <p:cNvSpPr txBox="1">
            <a:spLocks noChangeArrowheads="1"/>
          </p:cNvSpPr>
          <p:nvPr/>
        </p:nvSpPr>
        <p:spPr bwMode="auto">
          <a:xfrm>
            <a:off x="500034" y="1592252"/>
            <a:ext cx="149858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Key Threats</a:t>
            </a:r>
            <a:endParaRPr lang="th-TH" sz="1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611451" y="2278062"/>
            <a:ext cx="3603623" cy="431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Single Market</a:t>
            </a:r>
            <a:r>
              <a:rPr lang="th-TH" sz="16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</a:p>
        </p:txBody>
      </p:sp>
      <p:sp>
        <p:nvSpPr>
          <p:cNvPr id="33" name="Rectangle 32"/>
          <p:cNvSpPr/>
          <p:nvPr/>
        </p:nvSpPr>
        <p:spPr>
          <a:xfrm>
            <a:off x="2611451" y="2781299"/>
            <a:ext cx="3603623" cy="431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No boundary for investment</a:t>
            </a:r>
            <a:endParaRPr lang="th-TH" sz="16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611451" y="3286124"/>
            <a:ext cx="3603623" cy="431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Base of production </a:t>
            </a:r>
            <a:endParaRPr lang="th-TH" sz="1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611451" y="3789362"/>
            <a:ext cx="3603623" cy="431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Convenience trade corporation </a:t>
            </a:r>
            <a:endParaRPr lang="th-TH" sz="1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611451" y="4294187"/>
            <a:ext cx="3603623" cy="431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No boundary for services’ business</a:t>
            </a:r>
            <a:endParaRPr lang="th-TH" sz="1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7" name="Pentagon 36"/>
          <p:cNvSpPr/>
          <p:nvPr/>
        </p:nvSpPr>
        <p:spPr>
          <a:xfrm>
            <a:off x="179388" y="2000241"/>
            <a:ext cx="2392362" cy="3014672"/>
          </a:xfrm>
          <a:prstGeom prst="homePlate">
            <a:avLst>
              <a:gd name="adj" fmla="val 20139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0975" indent="-180975">
              <a:buFont typeface="Arial" charset="0"/>
              <a:buChar char="•"/>
            </a:pPr>
            <a:r>
              <a:rPr lang="en-US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New coming of competitor </a:t>
            </a:r>
          </a:p>
          <a:p>
            <a:pPr marL="180975" indent="-180975">
              <a:buFont typeface="Arial" charset="0"/>
              <a:buChar char="•"/>
            </a:pPr>
            <a:r>
              <a:rPr lang="en-US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Capability of asset </a:t>
            </a:r>
          </a:p>
          <a:p>
            <a:pPr marL="180975" indent="-180975">
              <a:buFont typeface="Arial" charset="0"/>
              <a:buChar char="•"/>
            </a:pPr>
            <a:r>
              <a:rPr lang="en-US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Foreigner can obtain 70% of share</a:t>
            </a:r>
          </a:p>
          <a:p>
            <a:pPr marL="180975" indent="-180975">
              <a:buFont typeface="Arial" charset="0"/>
              <a:buChar char="•"/>
            </a:pPr>
            <a:r>
              <a:rPr lang="en-US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Transfer of industrial production base</a:t>
            </a:r>
          </a:p>
          <a:p>
            <a:pPr marL="180975" indent="-180975">
              <a:buFont typeface="Arial" charset="0"/>
              <a:buChar char="•"/>
            </a:pPr>
            <a:r>
              <a:rPr lang="en-US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Flight for skill labor</a:t>
            </a:r>
            <a:r>
              <a:rPr lang="en-US" sz="1400" b="1" dirty="0" smtClean="0">
                <a:solidFill>
                  <a:schemeClr val="tx1"/>
                </a:solidFill>
                <a:latin typeface="Arial" charset="0"/>
                <a:cs typeface="Angsana New" charset="-34"/>
              </a:rPr>
              <a:t> </a:t>
            </a:r>
            <a:endParaRPr lang="th-TH" sz="1400" b="1" dirty="0">
              <a:solidFill>
                <a:schemeClr val="tx1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38" name="Down Arrow 37"/>
          <p:cNvSpPr/>
          <p:nvPr/>
        </p:nvSpPr>
        <p:spPr>
          <a:xfrm>
            <a:off x="4140200" y="4799012"/>
            <a:ext cx="1008063" cy="215900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8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5146675" y="5786437"/>
            <a:ext cx="2568575" cy="792162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/>
                <a:ea typeface="TH SarabunIT๙"/>
                <a:cs typeface="TH SarabunIT๙"/>
              </a:rPr>
              <a:t>Utilize the potential of AEC</a:t>
            </a:r>
            <a:endParaRPr lang="th-TH" sz="14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/>
              <a:ea typeface="TH SarabunIT๙"/>
              <a:cs typeface="TH SarabunIT๙"/>
            </a:endParaRPr>
          </a:p>
        </p:txBody>
      </p:sp>
      <p:sp>
        <p:nvSpPr>
          <p:cNvPr id="11285" name="TextBox 28"/>
          <p:cNvSpPr txBox="1">
            <a:spLocks noChangeArrowheads="1"/>
          </p:cNvSpPr>
          <p:nvPr/>
        </p:nvSpPr>
        <p:spPr bwMode="auto">
          <a:xfrm>
            <a:off x="1271309" y="5274246"/>
            <a:ext cx="180049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i="1" dirty="0">
                <a:solidFill>
                  <a:srgbClr val="C00000"/>
                </a:solidFill>
                <a:latin typeface="TH SarabunIT๙" pitchFamily="34" charset="-34"/>
                <a:cs typeface="TH SarabunIT๙" pitchFamily="34" charset="-34"/>
              </a:rPr>
              <a:t>Key Challenges</a:t>
            </a:r>
            <a:endParaRPr lang="th-TH" sz="1800" b="1" i="1" dirty="0">
              <a:solidFill>
                <a:srgbClr val="C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6885" name="Rectangle 26"/>
          <p:cNvSpPr>
            <a:spLocks noChangeArrowheads="1"/>
          </p:cNvSpPr>
          <p:nvPr/>
        </p:nvSpPr>
        <p:spPr bwMode="auto">
          <a:xfrm>
            <a:off x="0" y="-26987"/>
            <a:ext cx="8286776" cy="669905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defTabSz="762000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Competitive Context of AEC</a:t>
            </a:r>
            <a:endParaRPr lang="th-TH" sz="3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MS PGothic" pitchFamily="34" charset="-128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950" y="2470148"/>
            <a:ext cx="8928100" cy="13589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800" dirty="0"/>
          </a:p>
        </p:txBody>
      </p:sp>
      <p:sp>
        <p:nvSpPr>
          <p:cNvPr id="5" name="Rectangle 4"/>
          <p:cNvSpPr/>
          <p:nvPr/>
        </p:nvSpPr>
        <p:spPr>
          <a:xfrm>
            <a:off x="250825" y="2820986"/>
            <a:ext cx="1944688" cy="86360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rgbClr val="FFFFFF"/>
                </a:solidFill>
                <a:latin typeface="TH SarabunIT๙" pitchFamily="34" charset="-34"/>
                <a:cs typeface="TH SarabunIT๙" pitchFamily="34" charset="-34"/>
              </a:rPr>
              <a:t>Cost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rgbClr val="FFFFFF"/>
                </a:solidFill>
                <a:latin typeface="TH SarabunIT๙" pitchFamily="34" charset="-34"/>
                <a:cs typeface="TH SarabunIT๙" pitchFamily="34" charset="-34"/>
              </a:rPr>
              <a:t>Efficiency</a:t>
            </a:r>
            <a:endParaRPr lang="th-TH" sz="1600" b="1" dirty="0">
              <a:solidFill>
                <a:srgbClr val="FFFF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39975" y="2820986"/>
            <a:ext cx="1944688" cy="86360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rgbClr val="FFFFFF"/>
                </a:solidFill>
                <a:latin typeface="TH SarabunIT๙" pitchFamily="34" charset="-34"/>
                <a:cs typeface="TH SarabunIT๙" pitchFamily="34" charset="-34"/>
              </a:rPr>
              <a:t>Safety </a:t>
            </a:r>
            <a:r>
              <a:rPr lang="en-US" sz="2000" b="1" dirty="0">
                <a:solidFill>
                  <a:srgbClr val="FFFFFF"/>
                </a:solidFill>
                <a:latin typeface="TH SarabunIT๙" pitchFamily="34" charset="-34"/>
                <a:cs typeface="TH SarabunIT๙" pitchFamily="34" charset="-34"/>
              </a:rPr>
              <a:t>&amp; </a:t>
            </a:r>
            <a:r>
              <a:rPr lang="en-US" sz="2000" b="1" dirty="0" smtClean="0">
                <a:solidFill>
                  <a:srgbClr val="FFFFFF"/>
                </a:solidFill>
                <a:latin typeface="TH SarabunIT๙" pitchFamily="34" charset="-34"/>
                <a:cs typeface="TH SarabunIT๙" pitchFamily="34" charset="-34"/>
              </a:rPr>
              <a:t>Reliability</a:t>
            </a:r>
            <a:endParaRPr lang="th-TH" sz="2000" b="1" dirty="0">
              <a:solidFill>
                <a:srgbClr val="FFFF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427538" y="2820986"/>
            <a:ext cx="2089150" cy="86360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rgbClr val="FFFFFF"/>
                </a:solidFill>
                <a:latin typeface="TH SarabunIT๙" pitchFamily="34" charset="-34"/>
                <a:cs typeface="TH SarabunIT๙" pitchFamily="34" charset="-34"/>
              </a:rPr>
              <a:t>Industry Competitiveness</a:t>
            </a:r>
            <a:endParaRPr lang="th-TH" sz="2000" b="1" dirty="0">
              <a:solidFill>
                <a:srgbClr val="FFFF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59563" y="2820986"/>
            <a:ext cx="2089150" cy="86360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rgbClr val="FFFFFF"/>
                </a:solidFill>
                <a:latin typeface="TH SarabunIT๙" pitchFamily="34" charset="-34"/>
                <a:cs typeface="TH SarabunIT๙" pitchFamily="34" charset="-34"/>
              </a:rPr>
              <a:t>Economic Impact</a:t>
            </a:r>
            <a:endParaRPr lang="th-TH" sz="2000" b="1" dirty="0">
              <a:solidFill>
                <a:srgbClr val="FFFF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296" name="TextBox 8"/>
          <p:cNvSpPr txBox="1">
            <a:spLocks noChangeArrowheads="1"/>
          </p:cNvSpPr>
          <p:nvPr/>
        </p:nvSpPr>
        <p:spPr bwMode="auto">
          <a:xfrm>
            <a:off x="142844" y="2451098"/>
            <a:ext cx="26164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latin typeface="TH SarabunIT๙" pitchFamily="34" charset="-34"/>
                <a:cs typeface="TH SarabunIT๙" pitchFamily="34" charset="-34"/>
              </a:rPr>
              <a:t>Strategic </a:t>
            </a:r>
            <a:r>
              <a:rPr lang="en-US" sz="2000" b="1" dirty="0" smtClean="0">
                <a:latin typeface="TH SarabunIT๙" pitchFamily="34" charset="-34"/>
                <a:cs typeface="TH SarabunIT๙" pitchFamily="34" charset="-34"/>
              </a:rPr>
              <a:t>Objectives :</a:t>
            </a:r>
            <a:endParaRPr lang="th-TH" sz="2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785794"/>
            <a:ext cx="9144000" cy="130811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/>
            <a:r>
              <a:rPr lang="en-US" sz="1800" b="1" dirty="0" smtClean="0">
                <a:solidFill>
                  <a:schemeClr val="tx2"/>
                </a:solidFill>
                <a:latin typeface="TH SarabunIT๙"/>
                <a:ea typeface="TH SarabunIT๙"/>
                <a:cs typeface="TH SarabunIT๙"/>
              </a:rPr>
              <a:t> Strengthen the competitiveness in transportation, industrial and economic </a:t>
            </a:r>
          </a:p>
          <a:p>
            <a:pPr lvl="1"/>
            <a:r>
              <a:rPr lang="en-US" sz="1800" b="1" dirty="0" smtClean="0">
                <a:solidFill>
                  <a:schemeClr val="tx2"/>
                </a:solidFill>
                <a:latin typeface="TH SarabunIT๙"/>
                <a:ea typeface="TH SarabunIT๙"/>
                <a:cs typeface="TH SarabunIT๙"/>
              </a:rPr>
              <a:t> in holistic view</a:t>
            </a:r>
            <a:endParaRPr lang="th-TH" sz="1800" b="1" dirty="0" smtClean="0">
              <a:solidFill>
                <a:schemeClr val="tx2"/>
              </a:solidFill>
              <a:latin typeface="TH SarabunIT๙"/>
              <a:ea typeface="TH SarabunIT๙"/>
              <a:cs typeface="TH SarabunIT๙"/>
            </a:endParaRPr>
          </a:p>
          <a:p>
            <a:pPr lvl="1"/>
            <a:r>
              <a:rPr lang="th-TH" sz="1800" b="1" dirty="0" smtClean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en-US" sz="1800" b="1" dirty="0" smtClean="0">
                <a:solidFill>
                  <a:schemeClr val="tx2"/>
                </a:solidFill>
                <a:latin typeface="TH SarabunIT๙"/>
                <a:ea typeface="TH SarabunIT๙"/>
                <a:cs typeface="TH SarabunIT๙"/>
              </a:rPr>
              <a:t>Building opportunity for international trade and investment </a:t>
            </a:r>
            <a:endParaRPr lang="th-TH" sz="1800" b="1" dirty="0" smtClean="0">
              <a:solidFill>
                <a:schemeClr val="tx2"/>
              </a:solidFill>
              <a:latin typeface="TH SarabunIT๙"/>
              <a:ea typeface="TH SarabunIT๙"/>
              <a:cs typeface="TH SarabunIT๙"/>
            </a:endParaRPr>
          </a:p>
          <a:p>
            <a:pPr lvl="1"/>
            <a:r>
              <a:rPr lang="th-TH" sz="1800" b="1" dirty="0" smtClean="0">
                <a:solidFill>
                  <a:schemeClr val="tx2"/>
                </a:solidFill>
                <a:latin typeface="TH SarabunIT๙"/>
                <a:ea typeface="TH SarabunIT๙"/>
                <a:cs typeface="TH SarabunIT๙"/>
              </a:rPr>
              <a:t> </a:t>
            </a:r>
            <a:r>
              <a:rPr lang="en-US" sz="1800" b="1" dirty="0" smtClean="0">
                <a:solidFill>
                  <a:schemeClr val="tx2"/>
                </a:solidFill>
                <a:latin typeface="TH SarabunIT๙"/>
                <a:ea typeface="TH SarabunIT๙"/>
                <a:cs typeface="TH SarabunIT๙"/>
              </a:rPr>
              <a:t>Strengthen economics’ value added for the country </a:t>
            </a:r>
            <a:endParaRPr lang="th-TH" sz="1800" b="1" dirty="0">
              <a:solidFill>
                <a:schemeClr val="tx2"/>
              </a:solidFill>
              <a:latin typeface="TH SarabunIT๙"/>
              <a:ea typeface="TH SarabunIT๙"/>
              <a:cs typeface="TH SarabunIT๙"/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2895600" y="2152648"/>
            <a:ext cx="1008063" cy="215900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800"/>
          </a:p>
        </p:txBody>
      </p:sp>
      <p:sp>
        <p:nvSpPr>
          <p:cNvPr id="12" name="Down Arrow 11"/>
          <p:cNvSpPr/>
          <p:nvPr/>
        </p:nvSpPr>
        <p:spPr>
          <a:xfrm>
            <a:off x="5562600" y="2152648"/>
            <a:ext cx="1008063" cy="215900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sp>
        <p:nvSpPr>
          <p:cNvPr id="12300" name="TextBox 12"/>
          <p:cNvSpPr txBox="1">
            <a:spLocks noChangeArrowheads="1"/>
          </p:cNvSpPr>
          <p:nvPr/>
        </p:nvSpPr>
        <p:spPr bwMode="auto">
          <a:xfrm>
            <a:off x="0" y="0"/>
            <a:ext cx="7416800" cy="707886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defTabSz="762000" eaLnBrk="0" hangingPunct="0">
              <a:defRPr/>
            </a:pP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Key factors for preparation </a:t>
            </a:r>
            <a:endParaRPr lang="th-TH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MS PGothic" pitchFamily="34" charset="-128"/>
              <a:cs typeface="Tahoma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79388" y="857232"/>
            <a:ext cx="288925" cy="2873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th-TH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Oval 14"/>
          <p:cNvSpPr/>
          <p:nvPr/>
        </p:nvSpPr>
        <p:spPr>
          <a:xfrm>
            <a:off x="179388" y="1352548"/>
            <a:ext cx="288925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h-TH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Oval 15"/>
          <p:cNvSpPr/>
          <p:nvPr/>
        </p:nvSpPr>
        <p:spPr>
          <a:xfrm>
            <a:off x="179388" y="1711323"/>
            <a:ext cx="288925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th-TH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925" y="3967467"/>
            <a:ext cx="41758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j-lt"/>
                <a:cs typeface="+mn-cs"/>
              </a:rPr>
              <a:t> Key Development </a:t>
            </a:r>
            <a:r>
              <a:rPr lang="en-US" sz="2400" b="1" dirty="0" smtClean="0">
                <a:latin typeface="+mj-lt"/>
                <a:cs typeface="+mn-cs"/>
              </a:rPr>
              <a:t>Approaches:</a:t>
            </a:r>
            <a:endParaRPr lang="th-TH" sz="2400" b="1" dirty="0">
              <a:latin typeface="+mj-lt"/>
              <a:ea typeface="+mj-ea"/>
              <a:cs typeface="+mn-cs"/>
            </a:endParaRPr>
          </a:p>
        </p:txBody>
      </p:sp>
      <p:sp>
        <p:nvSpPr>
          <p:cNvPr id="24" name="Down Arrow 23"/>
          <p:cNvSpPr/>
          <p:nvPr/>
        </p:nvSpPr>
        <p:spPr>
          <a:xfrm>
            <a:off x="2743200" y="3752848"/>
            <a:ext cx="1008063" cy="215900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sp>
        <p:nvSpPr>
          <p:cNvPr id="28" name="Down Arrow 27"/>
          <p:cNvSpPr/>
          <p:nvPr/>
        </p:nvSpPr>
        <p:spPr>
          <a:xfrm>
            <a:off x="5562600" y="3752848"/>
            <a:ext cx="1008063" cy="215900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800"/>
          </a:p>
        </p:txBody>
      </p:sp>
      <p:pic>
        <p:nvPicPr>
          <p:cNvPr id="1230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5456" y="6000768"/>
            <a:ext cx="1238543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1" name="Diagram 30"/>
          <p:cNvGraphicFramePr/>
          <p:nvPr/>
        </p:nvGraphicFramePr>
        <p:xfrm>
          <a:off x="928662" y="3714752"/>
          <a:ext cx="7143800" cy="3557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309" name="TextBox 49"/>
          <p:cNvSpPr txBox="1">
            <a:spLocks noChangeArrowheads="1"/>
          </p:cNvSpPr>
          <p:nvPr/>
        </p:nvSpPr>
        <p:spPr bwMode="auto">
          <a:xfrm>
            <a:off x="-32" y="5925941"/>
            <a:ext cx="30098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800" i="1" dirty="0" smtClean="0">
                <a:latin typeface="TH SarabunIT๙" pitchFamily="34" charset="-34"/>
                <a:cs typeface="TH SarabunIT๙" pitchFamily="34" charset="-34"/>
              </a:rPr>
              <a:t>Regulation </a:t>
            </a:r>
            <a:r>
              <a:rPr lang="en-US" sz="1800" i="1" dirty="0">
                <a:latin typeface="TH SarabunIT๙" pitchFamily="34" charset="-34"/>
                <a:cs typeface="TH SarabunIT๙" pitchFamily="34" charset="-34"/>
              </a:rPr>
              <a:t>and Standard </a:t>
            </a:r>
            <a:r>
              <a:rPr lang="en-US" sz="1800" i="1" dirty="0" smtClean="0">
                <a:latin typeface="TH SarabunIT๙" pitchFamily="34" charset="-34"/>
                <a:cs typeface="TH SarabunIT๙" pitchFamily="34" charset="-34"/>
              </a:rPr>
              <a:t>Harmonization</a:t>
            </a:r>
            <a:endParaRPr lang="th-TH" sz="1800" i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310" name="TextBox 48"/>
          <p:cNvSpPr txBox="1">
            <a:spLocks noChangeArrowheads="1"/>
          </p:cNvSpPr>
          <p:nvPr/>
        </p:nvSpPr>
        <p:spPr bwMode="auto">
          <a:xfrm>
            <a:off x="4286248" y="4214818"/>
            <a:ext cx="3276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 i="1" dirty="0" smtClean="0">
                <a:latin typeface="TH SarabunIT๙" pitchFamily="34" charset="-34"/>
                <a:cs typeface="TH SarabunIT๙" pitchFamily="34" charset="-34"/>
              </a:rPr>
              <a:t>Physical </a:t>
            </a:r>
            <a:r>
              <a:rPr lang="en-US" sz="1800" i="1" dirty="0">
                <a:latin typeface="TH SarabunIT๙" pitchFamily="34" charset="-34"/>
                <a:cs typeface="TH SarabunIT๙" pitchFamily="34" charset="-34"/>
              </a:rPr>
              <a:t>Connectivity </a:t>
            </a:r>
            <a:r>
              <a:rPr lang="en-US" sz="1800" i="1" dirty="0" smtClean="0">
                <a:latin typeface="TH SarabunIT๙" pitchFamily="34" charset="-34"/>
                <a:cs typeface="TH SarabunIT๙" pitchFamily="34" charset="-34"/>
              </a:rPr>
              <a:t>Improvement</a:t>
            </a:r>
            <a:endParaRPr lang="th-TH" sz="1800" i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311" name="TextBox 51"/>
          <p:cNvSpPr txBox="1">
            <a:spLocks noChangeArrowheads="1"/>
          </p:cNvSpPr>
          <p:nvPr/>
        </p:nvSpPr>
        <p:spPr bwMode="auto">
          <a:xfrm>
            <a:off x="5643570" y="5643578"/>
            <a:ext cx="2438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 i="1" dirty="0" smtClean="0">
                <a:latin typeface="TH SarabunIT๙" pitchFamily="34" charset="-34"/>
                <a:cs typeface="TH SarabunIT๙" pitchFamily="34" charset="-34"/>
              </a:rPr>
              <a:t>Capacity Building</a:t>
            </a:r>
            <a:endParaRPr lang="th-TH" sz="1800" i="1" dirty="0"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4526573" y="1176338"/>
            <a:ext cx="4349262" cy="3357562"/>
          </a:xfrm>
          <a:prstGeom prst="roundRect">
            <a:avLst>
              <a:gd name="adj" fmla="val 6032"/>
            </a:avLst>
          </a:prstGeom>
          <a:solidFill>
            <a:schemeClr val="tx2">
              <a:lumMod val="60000"/>
              <a:lumOff val="40000"/>
              <a:alpha val="30000"/>
            </a:schemeClr>
          </a:solidFill>
          <a:ln w="31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/>
          <a:lstStyle/>
          <a:p>
            <a:endParaRPr lang="th-TH" sz="160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78883" name="Rectangle 3"/>
          <p:cNvSpPr>
            <a:spLocks noGrp="1" noChangeArrowheads="1"/>
          </p:cNvSpPr>
          <p:nvPr>
            <p:ph type="title"/>
          </p:nvPr>
        </p:nvSpPr>
        <p:spPr>
          <a:xfrm>
            <a:off x="-32" y="15875"/>
            <a:ext cx="8858312" cy="769919"/>
          </a:xfrm>
          <a:solidFill>
            <a:schemeClr val="tx2">
              <a:lumMod val="7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algn="l" defTabSz="762000" eaLnBrk="0" hangingPunct="0">
              <a:defRPr/>
            </a:pP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Thailand: Partnership for Development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725866" y="1427164"/>
            <a:ext cx="1439008" cy="2835275"/>
            <a:chOff x="4068" y="947"/>
            <a:chExt cx="906" cy="1786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6401" name="Freeform 5"/>
            <p:cNvSpPr>
              <a:spLocks noEditPoints="1"/>
            </p:cNvSpPr>
            <p:nvPr/>
          </p:nvSpPr>
          <p:spPr bwMode="auto">
            <a:xfrm rot="12938">
              <a:off x="4068" y="947"/>
              <a:ext cx="906" cy="1786"/>
            </a:xfrm>
            <a:custGeom>
              <a:avLst/>
              <a:gdLst>
                <a:gd name="T0" fmla="*/ 209 w 345"/>
                <a:gd name="T1" fmla="*/ 449 h 779"/>
                <a:gd name="T2" fmla="*/ 171 w 345"/>
                <a:gd name="T3" fmla="*/ 419 h 779"/>
                <a:gd name="T4" fmla="*/ 130 w 345"/>
                <a:gd name="T5" fmla="*/ 373 h 779"/>
                <a:gd name="T6" fmla="*/ 89 w 345"/>
                <a:gd name="T7" fmla="*/ 373 h 779"/>
                <a:gd name="T8" fmla="*/ 87 w 345"/>
                <a:gd name="T9" fmla="*/ 444 h 779"/>
                <a:gd name="T10" fmla="*/ 60 w 345"/>
                <a:gd name="T11" fmla="*/ 507 h 779"/>
                <a:gd name="T12" fmla="*/ 49 w 345"/>
                <a:gd name="T13" fmla="*/ 594 h 779"/>
                <a:gd name="T14" fmla="*/ 87 w 345"/>
                <a:gd name="T15" fmla="*/ 635 h 779"/>
                <a:gd name="T16" fmla="*/ 106 w 345"/>
                <a:gd name="T17" fmla="*/ 697 h 779"/>
                <a:gd name="T18" fmla="*/ 147 w 345"/>
                <a:gd name="T19" fmla="*/ 719 h 779"/>
                <a:gd name="T20" fmla="*/ 171 w 345"/>
                <a:gd name="T21" fmla="*/ 765 h 779"/>
                <a:gd name="T22" fmla="*/ 133 w 345"/>
                <a:gd name="T23" fmla="*/ 779 h 779"/>
                <a:gd name="T24" fmla="*/ 122 w 345"/>
                <a:gd name="T25" fmla="*/ 738 h 779"/>
                <a:gd name="T26" fmla="*/ 89 w 345"/>
                <a:gd name="T27" fmla="*/ 744 h 779"/>
                <a:gd name="T28" fmla="*/ 19 w 345"/>
                <a:gd name="T29" fmla="*/ 648 h 779"/>
                <a:gd name="T30" fmla="*/ 2 w 345"/>
                <a:gd name="T31" fmla="*/ 610 h 779"/>
                <a:gd name="T32" fmla="*/ 35 w 345"/>
                <a:gd name="T33" fmla="*/ 509 h 779"/>
                <a:gd name="T34" fmla="*/ 68 w 345"/>
                <a:gd name="T35" fmla="*/ 457 h 779"/>
                <a:gd name="T36" fmla="*/ 49 w 345"/>
                <a:gd name="T37" fmla="*/ 348 h 779"/>
                <a:gd name="T38" fmla="*/ 16 w 345"/>
                <a:gd name="T39" fmla="*/ 305 h 779"/>
                <a:gd name="T40" fmla="*/ 32 w 345"/>
                <a:gd name="T41" fmla="*/ 269 h 779"/>
                <a:gd name="T42" fmla="*/ 43 w 345"/>
                <a:gd name="T43" fmla="*/ 234 h 779"/>
                <a:gd name="T44" fmla="*/ 35 w 345"/>
                <a:gd name="T45" fmla="*/ 185 h 779"/>
                <a:gd name="T46" fmla="*/ 0 w 345"/>
                <a:gd name="T47" fmla="*/ 120 h 779"/>
                <a:gd name="T48" fmla="*/ 8 w 345"/>
                <a:gd name="T49" fmla="*/ 92 h 779"/>
                <a:gd name="T50" fmla="*/ 60 w 345"/>
                <a:gd name="T51" fmla="*/ 51 h 779"/>
                <a:gd name="T52" fmla="*/ 111 w 345"/>
                <a:gd name="T53" fmla="*/ 19 h 779"/>
                <a:gd name="T54" fmla="*/ 122 w 345"/>
                <a:gd name="T55" fmla="*/ 11 h 779"/>
                <a:gd name="T56" fmla="*/ 138 w 345"/>
                <a:gd name="T57" fmla="*/ 22 h 779"/>
                <a:gd name="T58" fmla="*/ 133 w 345"/>
                <a:gd name="T59" fmla="*/ 49 h 779"/>
                <a:gd name="T60" fmla="*/ 160 w 345"/>
                <a:gd name="T61" fmla="*/ 101 h 779"/>
                <a:gd name="T62" fmla="*/ 147 w 345"/>
                <a:gd name="T63" fmla="*/ 163 h 779"/>
                <a:gd name="T64" fmla="*/ 204 w 345"/>
                <a:gd name="T65" fmla="*/ 131 h 779"/>
                <a:gd name="T66" fmla="*/ 223 w 345"/>
                <a:gd name="T67" fmla="*/ 144 h 779"/>
                <a:gd name="T68" fmla="*/ 247 w 345"/>
                <a:gd name="T69" fmla="*/ 122 h 779"/>
                <a:gd name="T70" fmla="*/ 274 w 345"/>
                <a:gd name="T71" fmla="*/ 120 h 779"/>
                <a:gd name="T72" fmla="*/ 312 w 345"/>
                <a:gd name="T73" fmla="*/ 180 h 779"/>
                <a:gd name="T74" fmla="*/ 323 w 345"/>
                <a:gd name="T75" fmla="*/ 237 h 779"/>
                <a:gd name="T76" fmla="*/ 345 w 345"/>
                <a:gd name="T77" fmla="*/ 264 h 779"/>
                <a:gd name="T78" fmla="*/ 340 w 345"/>
                <a:gd name="T79" fmla="*/ 321 h 779"/>
                <a:gd name="T80" fmla="*/ 321 w 345"/>
                <a:gd name="T81" fmla="*/ 338 h 779"/>
                <a:gd name="T82" fmla="*/ 274 w 345"/>
                <a:gd name="T83" fmla="*/ 335 h 779"/>
                <a:gd name="T84" fmla="*/ 209 w 345"/>
                <a:gd name="T85" fmla="*/ 359 h 779"/>
                <a:gd name="T86" fmla="*/ 201 w 345"/>
                <a:gd name="T87" fmla="*/ 419 h 779"/>
                <a:gd name="T88" fmla="*/ 223 w 345"/>
                <a:gd name="T89" fmla="*/ 471 h 779"/>
                <a:gd name="T90" fmla="*/ 2 w 345"/>
                <a:gd name="T91" fmla="*/ 667 h 779"/>
                <a:gd name="T92" fmla="*/ 2 w 345"/>
                <a:gd name="T93" fmla="*/ 656 h 77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45"/>
                <a:gd name="T142" fmla="*/ 0 h 779"/>
                <a:gd name="T143" fmla="*/ 345 w 345"/>
                <a:gd name="T144" fmla="*/ 779 h 77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45" h="779">
                  <a:moveTo>
                    <a:pt x="223" y="471"/>
                  </a:moveTo>
                  <a:lnTo>
                    <a:pt x="209" y="449"/>
                  </a:lnTo>
                  <a:lnTo>
                    <a:pt x="193" y="441"/>
                  </a:lnTo>
                  <a:lnTo>
                    <a:pt x="171" y="419"/>
                  </a:lnTo>
                  <a:lnTo>
                    <a:pt x="130" y="419"/>
                  </a:lnTo>
                  <a:lnTo>
                    <a:pt x="130" y="373"/>
                  </a:lnTo>
                  <a:lnTo>
                    <a:pt x="100" y="373"/>
                  </a:lnTo>
                  <a:lnTo>
                    <a:pt x="89" y="373"/>
                  </a:lnTo>
                  <a:lnTo>
                    <a:pt x="89" y="400"/>
                  </a:lnTo>
                  <a:lnTo>
                    <a:pt x="87" y="444"/>
                  </a:lnTo>
                  <a:lnTo>
                    <a:pt x="68" y="471"/>
                  </a:lnTo>
                  <a:lnTo>
                    <a:pt x="60" y="507"/>
                  </a:lnTo>
                  <a:lnTo>
                    <a:pt x="43" y="542"/>
                  </a:lnTo>
                  <a:lnTo>
                    <a:pt x="49" y="594"/>
                  </a:lnTo>
                  <a:lnTo>
                    <a:pt x="76" y="594"/>
                  </a:lnTo>
                  <a:lnTo>
                    <a:pt x="87" y="635"/>
                  </a:lnTo>
                  <a:lnTo>
                    <a:pt x="98" y="651"/>
                  </a:lnTo>
                  <a:lnTo>
                    <a:pt x="106" y="697"/>
                  </a:lnTo>
                  <a:lnTo>
                    <a:pt x="119" y="714"/>
                  </a:lnTo>
                  <a:lnTo>
                    <a:pt x="147" y="719"/>
                  </a:lnTo>
                  <a:lnTo>
                    <a:pt x="176" y="754"/>
                  </a:lnTo>
                  <a:lnTo>
                    <a:pt x="171" y="765"/>
                  </a:lnTo>
                  <a:lnTo>
                    <a:pt x="152" y="763"/>
                  </a:lnTo>
                  <a:lnTo>
                    <a:pt x="133" y="779"/>
                  </a:lnTo>
                  <a:lnTo>
                    <a:pt x="130" y="754"/>
                  </a:lnTo>
                  <a:lnTo>
                    <a:pt x="122" y="738"/>
                  </a:lnTo>
                  <a:lnTo>
                    <a:pt x="87" y="725"/>
                  </a:lnTo>
                  <a:lnTo>
                    <a:pt x="89" y="744"/>
                  </a:lnTo>
                  <a:lnTo>
                    <a:pt x="41" y="667"/>
                  </a:lnTo>
                  <a:lnTo>
                    <a:pt x="19" y="648"/>
                  </a:lnTo>
                  <a:lnTo>
                    <a:pt x="2" y="648"/>
                  </a:lnTo>
                  <a:lnTo>
                    <a:pt x="2" y="610"/>
                  </a:lnTo>
                  <a:lnTo>
                    <a:pt x="21" y="550"/>
                  </a:lnTo>
                  <a:lnTo>
                    <a:pt x="35" y="509"/>
                  </a:lnTo>
                  <a:lnTo>
                    <a:pt x="51" y="490"/>
                  </a:lnTo>
                  <a:lnTo>
                    <a:pt x="68" y="457"/>
                  </a:lnTo>
                  <a:lnTo>
                    <a:pt x="49" y="395"/>
                  </a:lnTo>
                  <a:lnTo>
                    <a:pt x="49" y="348"/>
                  </a:lnTo>
                  <a:lnTo>
                    <a:pt x="19" y="321"/>
                  </a:lnTo>
                  <a:lnTo>
                    <a:pt x="16" y="305"/>
                  </a:lnTo>
                  <a:lnTo>
                    <a:pt x="16" y="291"/>
                  </a:lnTo>
                  <a:lnTo>
                    <a:pt x="32" y="269"/>
                  </a:lnTo>
                  <a:lnTo>
                    <a:pt x="35" y="256"/>
                  </a:lnTo>
                  <a:lnTo>
                    <a:pt x="43" y="234"/>
                  </a:lnTo>
                  <a:lnTo>
                    <a:pt x="35" y="226"/>
                  </a:lnTo>
                  <a:lnTo>
                    <a:pt x="35" y="185"/>
                  </a:lnTo>
                  <a:lnTo>
                    <a:pt x="11" y="163"/>
                  </a:lnTo>
                  <a:lnTo>
                    <a:pt x="0" y="120"/>
                  </a:lnTo>
                  <a:lnTo>
                    <a:pt x="8" y="114"/>
                  </a:lnTo>
                  <a:lnTo>
                    <a:pt x="8" y="92"/>
                  </a:lnTo>
                  <a:lnTo>
                    <a:pt x="21" y="57"/>
                  </a:lnTo>
                  <a:lnTo>
                    <a:pt x="60" y="51"/>
                  </a:lnTo>
                  <a:lnTo>
                    <a:pt x="89" y="27"/>
                  </a:lnTo>
                  <a:lnTo>
                    <a:pt x="111" y="19"/>
                  </a:lnTo>
                  <a:lnTo>
                    <a:pt x="125" y="0"/>
                  </a:lnTo>
                  <a:lnTo>
                    <a:pt x="122" y="11"/>
                  </a:lnTo>
                  <a:lnTo>
                    <a:pt x="130" y="11"/>
                  </a:lnTo>
                  <a:lnTo>
                    <a:pt x="138" y="22"/>
                  </a:lnTo>
                  <a:lnTo>
                    <a:pt x="138" y="43"/>
                  </a:lnTo>
                  <a:lnTo>
                    <a:pt x="133" y="49"/>
                  </a:lnTo>
                  <a:lnTo>
                    <a:pt x="166" y="57"/>
                  </a:lnTo>
                  <a:lnTo>
                    <a:pt x="160" y="101"/>
                  </a:lnTo>
                  <a:lnTo>
                    <a:pt x="144" y="147"/>
                  </a:lnTo>
                  <a:lnTo>
                    <a:pt x="147" y="163"/>
                  </a:lnTo>
                  <a:lnTo>
                    <a:pt x="193" y="131"/>
                  </a:lnTo>
                  <a:lnTo>
                    <a:pt x="204" y="131"/>
                  </a:lnTo>
                  <a:lnTo>
                    <a:pt x="209" y="139"/>
                  </a:lnTo>
                  <a:lnTo>
                    <a:pt x="223" y="144"/>
                  </a:lnTo>
                  <a:lnTo>
                    <a:pt x="236" y="133"/>
                  </a:lnTo>
                  <a:lnTo>
                    <a:pt x="247" y="122"/>
                  </a:lnTo>
                  <a:lnTo>
                    <a:pt x="263" y="120"/>
                  </a:lnTo>
                  <a:lnTo>
                    <a:pt x="274" y="120"/>
                  </a:lnTo>
                  <a:lnTo>
                    <a:pt x="307" y="163"/>
                  </a:lnTo>
                  <a:lnTo>
                    <a:pt x="312" y="180"/>
                  </a:lnTo>
                  <a:lnTo>
                    <a:pt x="312" y="226"/>
                  </a:lnTo>
                  <a:lnTo>
                    <a:pt x="323" y="237"/>
                  </a:lnTo>
                  <a:lnTo>
                    <a:pt x="334" y="242"/>
                  </a:lnTo>
                  <a:lnTo>
                    <a:pt x="345" y="264"/>
                  </a:lnTo>
                  <a:lnTo>
                    <a:pt x="345" y="280"/>
                  </a:lnTo>
                  <a:lnTo>
                    <a:pt x="340" y="321"/>
                  </a:lnTo>
                  <a:lnTo>
                    <a:pt x="329" y="335"/>
                  </a:lnTo>
                  <a:lnTo>
                    <a:pt x="321" y="338"/>
                  </a:lnTo>
                  <a:lnTo>
                    <a:pt x="312" y="327"/>
                  </a:lnTo>
                  <a:lnTo>
                    <a:pt x="274" y="335"/>
                  </a:lnTo>
                  <a:lnTo>
                    <a:pt x="236" y="327"/>
                  </a:lnTo>
                  <a:lnTo>
                    <a:pt x="209" y="359"/>
                  </a:lnTo>
                  <a:lnTo>
                    <a:pt x="193" y="392"/>
                  </a:lnTo>
                  <a:lnTo>
                    <a:pt x="201" y="419"/>
                  </a:lnTo>
                  <a:lnTo>
                    <a:pt x="217" y="444"/>
                  </a:lnTo>
                  <a:lnTo>
                    <a:pt x="223" y="471"/>
                  </a:lnTo>
                  <a:close/>
                  <a:moveTo>
                    <a:pt x="2" y="656"/>
                  </a:moveTo>
                  <a:lnTo>
                    <a:pt x="2" y="667"/>
                  </a:lnTo>
                  <a:lnTo>
                    <a:pt x="8" y="656"/>
                  </a:lnTo>
                  <a:lnTo>
                    <a:pt x="2" y="656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402" name="Text Box 6"/>
            <p:cNvSpPr txBox="1">
              <a:spLocks noChangeArrowheads="1"/>
            </p:cNvSpPr>
            <p:nvPr/>
          </p:nvSpPr>
          <p:spPr bwMode="auto">
            <a:xfrm>
              <a:off x="4214" y="1313"/>
              <a:ext cx="70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solidFill>
                    <a:srgbClr val="000000"/>
                  </a:solidFill>
                  <a:cs typeface="Tahoma" pitchFamily="34" charset="0"/>
                </a:rPr>
                <a:t>Thailand</a:t>
              </a:r>
            </a:p>
            <a:p>
              <a:r>
                <a:rPr lang="en-US" sz="1400" b="1" dirty="0" smtClean="0">
                  <a:solidFill>
                    <a:srgbClr val="000000"/>
                  </a:solidFill>
                  <a:cs typeface="Tahoma" pitchFamily="34" charset="0"/>
                </a:rPr>
                <a:t>Government</a:t>
              </a:r>
              <a:endParaRPr lang="th-TH" sz="1400" b="1" dirty="0">
                <a:solidFill>
                  <a:srgbClr val="000000"/>
                </a:solidFill>
                <a:cs typeface="Tahoma" pitchFamily="34" charset="0"/>
              </a:endParaRPr>
            </a:p>
          </p:txBody>
        </p:sp>
      </p:grpSp>
      <p:sp>
        <p:nvSpPr>
          <p:cNvPr id="6149" name="AutoShape 7"/>
          <p:cNvSpPr>
            <a:spLocks noChangeArrowheads="1"/>
          </p:cNvSpPr>
          <p:nvPr/>
        </p:nvSpPr>
        <p:spPr bwMode="auto">
          <a:xfrm>
            <a:off x="2310912" y="1924050"/>
            <a:ext cx="2202473" cy="1136650"/>
          </a:xfrm>
          <a:prstGeom prst="leftRightArrow">
            <a:avLst>
              <a:gd name="adj1" fmla="val 67037"/>
              <a:gd name="adj2" fmla="val 32391"/>
            </a:avLst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US" sz="1600" b="1" dirty="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Partnership for Development</a:t>
            </a:r>
            <a:endParaRPr lang="en-US" sz="1600" b="1" dirty="0">
              <a:solidFill>
                <a:srgbClr val="000000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6150" name="AutoShape 8"/>
          <p:cNvSpPr>
            <a:spLocks noChangeArrowheads="1"/>
          </p:cNvSpPr>
          <p:nvPr/>
        </p:nvSpPr>
        <p:spPr bwMode="auto">
          <a:xfrm>
            <a:off x="128954" y="1176338"/>
            <a:ext cx="2215662" cy="3357562"/>
          </a:xfrm>
          <a:prstGeom prst="roundRect">
            <a:avLst>
              <a:gd name="adj" fmla="val 6032"/>
            </a:avLst>
          </a:prstGeom>
          <a:solidFill>
            <a:srgbClr val="0070C0">
              <a:alpha val="30000"/>
            </a:srgbClr>
          </a:solidFill>
          <a:ln w="31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/>
          <a:lstStyle/>
          <a:p>
            <a:endParaRPr lang="th-TH" sz="1600">
              <a:latin typeface="Browallia New" pitchFamily="34" charset="-34"/>
              <a:cs typeface="Browallia New" pitchFamily="34" charset="-34"/>
            </a:endParaRP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57908" y="2578101"/>
            <a:ext cx="1957754" cy="1203325"/>
            <a:chOff x="1389" y="404"/>
            <a:chExt cx="1181" cy="572"/>
          </a:xfrm>
          <a:solidFill>
            <a:schemeClr val="accent1">
              <a:lumMod val="75000"/>
            </a:schemeClr>
          </a:solidFill>
        </p:grpSpPr>
        <p:sp>
          <p:nvSpPr>
            <p:cNvPr id="6156" name="Freeform 10"/>
            <p:cNvSpPr>
              <a:spLocks/>
            </p:cNvSpPr>
            <p:nvPr/>
          </p:nvSpPr>
          <p:spPr bwMode="auto">
            <a:xfrm>
              <a:off x="1720" y="712"/>
              <a:ext cx="5" cy="2"/>
            </a:xfrm>
            <a:custGeom>
              <a:avLst/>
              <a:gdLst>
                <a:gd name="T0" fmla="*/ 0 w 46"/>
                <a:gd name="T1" fmla="*/ 0 h 15"/>
                <a:gd name="T2" fmla="*/ 4 w 46"/>
                <a:gd name="T3" fmla="*/ 15 h 15"/>
                <a:gd name="T4" fmla="*/ 46 w 46"/>
                <a:gd name="T5" fmla="*/ 10 h 15"/>
                <a:gd name="T6" fmla="*/ 0 w 46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6"/>
                <a:gd name="T13" fmla="*/ 0 h 15"/>
                <a:gd name="T14" fmla="*/ 46 w 46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6" h="15">
                  <a:moveTo>
                    <a:pt x="0" y="0"/>
                  </a:moveTo>
                  <a:lnTo>
                    <a:pt x="4" y="15"/>
                  </a:lnTo>
                  <a:lnTo>
                    <a:pt x="46" y="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57" name="Freeform 11"/>
            <p:cNvSpPr>
              <a:spLocks/>
            </p:cNvSpPr>
            <p:nvPr/>
          </p:nvSpPr>
          <p:spPr bwMode="auto">
            <a:xfrm>
              <a:off x="2141" y="641"/>
              <a:ext cx="46" cy="34"/>
            </a:xfrm>
            <a:custGeom>
              <a:avLst/>
              <a:gdLst>
                <a:gd name="T0" fmla="*/ 0 w 428"/>
                <a:gd name="T1" fmla="*/ 147 h 309"/>
                <a:gd name="T2" fmla="*/ 2 w 428"/>
                <a:gd name="T3" fmla="*/ 230 h 309"/>
                <a:gd name="T4" fmla="*/ 33 w 428"/>
                <a:gd name="T5" fmla="*/ 253 h 309"/>
                <a:gd name="T6" fmla="*/ 8 w 428"/>
                <a:gd name="T7" fmla="*/ 293 h 309"/>
                <a:gd name="T8" fmla="*/ 56 w 428"/>
                <a:gd name="T9" fmla="*/ 309 h 309"/>
                <a:gd name="T10" fmla="*/ 167 w 428"/>
                <a:gd name="T11" fmla="*/ 293 h 309"/>
                <a:gd name="T12" fmla="*/ 189 w 428"/>
                <a:gd name="T13" fmla="*/ 247 h 309"/>
                <a:gd name="T14" fmla="*/ 266 w 428"/>
                <a:gd name="T15" fmla="*/ 224 h 309"/>
                <a:gd name="T16" fmla="*/ 271 w 428"/>
                <a:gd name="T17" fmla="*/ 185 h 309"/>
                <a:gd name="T18" fmla="*/ 297 w 428"/>
                <a:gd name="T19" fmla="*/ 176 h 309"/>
                <a:gd name="T20" fmla="*/ 285 w 428"/>
                <a:gd name="T21" fmla="*/ 157 h 309"/>
                <a:gd name="T22" fmla="*/ 313 w 428"/>
                <a:gd name="T23" fmla="*/ 155 h 309"/>
                <a:gd name="T24" fmla="*/ 332 w 428"/>
                <a:gd name="T25" fmla="*/ 116 h 309"/>
                <a:gd name="T26" fmla="*/ 324 w 428"/>
                <a:gd name="T27" fmla="*/ 78 h 309"/>
                <a:gd name="T28" fmla="*/ 425 w 428"/>
                <a:gd name="T29" fmla="*/ 50 h 309"/>
                <a:gd name="T30" fmla="*/ 428 w 428"/>
                <a:gd name="T31" fmla="*/ 43 h 309"/>
                <a:gd name="T32" fmla="*/ 391 w 428"/>
                <a:gd name="T33" fmla="*/ 37 h 309"/>
                <a:gd name="T34" fmla="*/ 336 w 428"/>
                <a:gd name="T35" fmla="*/ 61 h 309"/>
                <a:gd name="T36" fmla="*/ 312 w 428"/>
                <a:gd name="T37" fmla="*/ 0 h 309"/>
                <a:gd name="T38" fmla="*/ 266 w 428"/>
                <a:gd name="T39" fmla="*/ 47 h 309"/>
                <a:gd name="T40" fmla="*/ 132 w 428"/>
                <a:gd name="T41" fmla="*/ 43 h 309"/>
                <a:gd name="T42" fmla="*/ 64 w 428"/>
                <a:gd name="T43" fmla="*/ 114 h 309"/>
                <a:gd name="T44" fmla="*/ 18 w 428"/>
                <a:gd name="T45" fmla="*/ 91 h 309"/>
                <a:gd name="T46" fmla="*/ 0 w 428"/>
                <a:gd name="T47" fmla="*/ 147 h 30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28"/>
                <a:gd name="T73" fmla="*/ 0 h 309"/>
                <a:gd name="T74" fmla="*/ 428 w 428"/>
                <a:gd name="T75" fmla="*/ 309 h 30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28" h="309">
                  <a:moveTo>
                    <a:pt x="0" y="147"/>
                  </a:moveTo>
                  <a:lnTo>
                    <a:pt x="2" y="230"/>
                  </a:lnTo>
                  <a:lnTo>
                    <a:pt x="33" y="253"/>
                  </a:lnTo>
                  <a:lnTo>
                    <a:pt x="8" y="293"/>
                  </a:lnTo>
                  <a:lnTo>
                    <a:pt x="56" y="309"/>
                  </a:lnTo>
                  <a:lnTo>
                    <a:pt x="167" y="293"/>
                  </a:lnTo>
                  <a:lnTo>
                    <a:pt x="189" y="247"/>
                  </a:lnTo>
                  <a:lnTo>
                    <a:pt x="266" y="224"/>
                  </a:lnTo>
                  <a:lnTo>
                    <a:pt x="271" y="185"/>
                  </a:lnTo>
                  <a:lnTo>
                    <a:pt x="297" y="176"/>
                  </a:lnTo>
                  <a:lnTo>
                    <a:pt x="285" y="157"/>
                  </a:lnTo>
                  <a:lnTo>
                    <a:pt x="313" y="155"/>
                  </a:lnTo>
                  <a:lnTo>
                    <a:pt x="332" y="116"/>
                  </a:lnTo>
                  <a:lnTo>
                    <a:pt x="324" y="78"/>
                  </a:lnTo>
                  <a:lnTo>
                    <a:pt x="425" y="50"/>
                  </a:lnTo>
                  <a:lnTo>
                    <a:pt x="428" y="43"/>
                  </a:lnTo>
                  <a:lnTo>
                    <a:pt x="391" y="37"/>
                  </a:lnTo>
                  <a:lnTo>
                    <a:pt x="336" y="61"/>
                  </a:lnTo>
                  <a:lnTo>
                    <a:pt x="312" y="0"/>
                  </a:lnTo>
                  <a:lnTo>
                    <a:pt x="266" y="47"/>
                  </a:lnTo>
                  <a:lnTo>
                    <a:pt x="132" y="43"/>
                  </a:lnTo>
                  <a:lnTo>
                    <a:pt x="64" y="114"/>
                  </a:lnTo>
                  <a:lnTo>
                    <a:pt x="18" y="91"/>
                  </a:lnTo>
                  <a:lnTo>
                    <a:pt x="0" y="147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58" name="Freeform 12"/>
            <p:cNvSpPr>
              <a:spLocks/>
            </p:cNvSpPr>
            <p:nvPr/>
          </p:nvSpPr>
          <p:spPr bwMode="auto">
            <a:xfrm>
              <a:off x="2004" y="625"/>
              <a:ext cx="6" cy="12"/>
            </a:xfrm>
            <a:custGeom>
              <a:avLst/>
              <a:gdLst>
                <a:gd name="T0" fmla="*/ 0 w 57"/>
                <a:gd name="T1" fmla="*/ 75 h 102"/>
                <a:gd name="T2" fmla="*/ 4 w 57"/>
                <a:gd name="T3" fmla="*/ 23 h 102"/>
                <a:gd name="T4" fmla="*/ 28 w 57"/>
                <a:gd name="T5" fmla="*/ 0 h 102"/>
                <a:gd name="T6" fmla="*/ 57 w 57"/>
                <a:gd name="T7" fmla="*/ 61 h 102"/>
                <a:gd name="T8" fmla="*/ 31 w 57"/>
                <a:gd name="T9" fmla="*/ 102 h 102"/>
                <a:gd name="T10" fmla="*/ 0 w 57"/>
                <a:gd name="T11" fmla="*/ 75 h 1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102"/>
                <a:gd name="T20" fmla="*/ 57 w 57"/>
                <a:gd name="T21" fmla="*/ 102 h 1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102">
                  <a:moveTo>
                    <a:pt x="0" y="75"/>
                  </a:moveTo>
                  <a:lnTo>
                    <a:pt x="4" y="23"/>
                  </a:lnTo>
                  <a:lnTo>
                    <a:pt x="28" y="0"/>
                  </a:lnTo>
                  <a:lnTo>
                    <a:pt x="57" y="61"/>
                  </a:lnTo>
                  <a:lnTo>
                    <a:pt x="31" y="102"/>
                  </a:lnTo>
                  <a:lnTo>
                    <a:pt x="0" y="7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59" name="Freeform 13"/>
            <p:cNvSpPr>
              <a:spLocks/>
            </p:cNvSpPr>
            <p:nvPr/>
          </p:nvSpPr>
          <p:spPr bwMode="auto">
            <a:xfrm>
              <a:off x="1913" y="647"/>
              <a:ext cx="67" cy="63"/>
            </a:xfrm>
            <a:custGeom>
              <a:avLst/>
              <a:gdLst>
                <a:gd name="T0" fmla="*/ 0 w 616"/>
                <a:gd name="T1" fmla="*/ 314 h 587"/>
                <a:gd name="T2" fmla="*/ 2 w 616"/>
                <a:gd name="T3" fmla="*/ 325 h 587"/>
                <a:gd name="T4" fmla="*/ 114 w 616"/>
                <a:gd name="T5" fmla="*/ 399 h 587"/>
                <a:gd name="T6" fmla="*/ 359 w 616"/>
                <a:gd name="T7" fmla="*/ 560 h 587"/>
                <a:gd name="T8" fmla="*/ 360 w 616"/>
                <a:gd name="T9" fmla="*/ 587 h 587"/>
                <a:gd name="T10" fmla="*/ 386 w 616"/>
                <a:gd name="T11" fmla="*/ 583 h 587"/>
                <a:gd name="T12" fmla="*/ 432 w 616"/>
                <a:gd name="T13" fmla="*/ 572 h 587"/>
                <a:gd name="T14" fmla="*/ 616 w 616"/>
                <a:gd name="T15" fmla="*/ 445 h 587"/>
                <a:gd name="T16" fmla="*/ 545 w 616"/>
                <a:gd name="T17" fmla="*/ 361 h 587"/>
                <a:gd name="T18" fmla="*/ 547 w 616"/>
                <a:gd name="T19" fmla="*/ 225 h 587"/>
                <a:gd name="T20" fmla="*/ 537 w 616"/>
                <a:gd name="T21" fmla="*/ 166 h 587"/>
                <a:gd name="T22" fmla="*/ 486 w 616"/>
                <a:gd name="T23" fmla="*/ 104 h 587"/>
                <a:gd name="T24" fmla="*/ 513 w 616"/>
                <a:gd name="T25" fmla="*/ 82 h 587"/>
                <a:gd name="T26" fmla="*/ 524 w 616"/>
                <a:gd name="T27" fmla="*/ 0 h 587"/>
                <a:gd name="T28" fmla="*/ 308 w 616"/>
                <a:gd name="T29" fmla="*/ 13 h 587"/>
                <a:gd name="T30" fmla="*/ 194 w 616"/>
                <a:gd name="T31" fmla="*/ 63 h 587"/>
                <a:gd name="T32" fmla="*/ 222 w 616"/>
                <a:gd name="T33" fmla="*/ 162 h 587"/>
                <a:gd name="T34" fmla="*/ 175 w 616"/>
                <a:gd name="T35" fmla="*/ 166 h 587"/>
                <a:gd name="T36" fmla="*/ 148 w 616"/>
                <a:gd name="T37" fmla="*/ 177 h 587"/>
                <a:gd name="T38" fmla="*/ 154 w 616"/>
                <a:gd name="T39" fmla="*/ 202 h 587"/>
                <a:gd name="T40" fmla="*/ 14 w 616"/>
                <a:gd name="T41" fmla="*/ 263 h 587"/>
                <a:gd name="T42" fmla="*/ 0 w 616"/>
                <a:gd name="T43" fmla="*/ 314 h 5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16"/>
                <a:gd name="T67" fmla="*/ 0 h 587"/>
                <a:gd name="T68" fmla="*/ 616 w 616"/>
                <a:gd name="T69" fmla="*/ 587 h 5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16" h="587">
                  <a:moveTo>
                    <a:pt x="0" y="314"/>
                  </a:moveTo>
                  <a:lnTo>
                    <a:pt x="2" y="325"/>
                  </a:lnTo>
                  <a:lnTo>
                    <a:pt x="114" y="399"/>
                  </a:lnTo>
                  <a:lnTo>
                    <a:pt x="359" y="560"/>
                  </a:lnTo>
                  <a:lnTo>
                    <a:pt x="360" y="587"/>
                  </a:lnTo>
                  <a:lnTo>
                    <a:pt x="386" y="583"/>
                  </a:lnTo>
                  <a:lnTo>
                    <a:pt x="432" y="572"/>
                  </a:lnTo>
                  <a:lnTo>
                    <a:pt x="616" y="445"/>
                  </a:lnTo>
                  <a:lnTo>
                    <a:pt x="545" y="361"/>
                  </a:lnTo>
                  <a:lnTo>
                    <a:pt x="547" y="225"/>
                  </a:lnTo>
                  <a:lnTo>
                    <a:pt x="537" y="166"/>
                  </a:lnTo>
                  <a:lnTo>
                    <a:pt x="486" y="104"/>
                  </a:lnTo>
                  <a:lnTo>
                    <a:pt x="513" y="82"/>
                  </a:lnTo>
                  <a:lnTo>
                    <a:pt x="524" y="0"/>
                  </a:lnTo>
                  <a:lnTo>
                    <a:pt x="308" y="13"/>
                  </a:lnTo>
                  <a:lnTo>
                    <a:pt x="194" y="63"/>
                  </a:lnTo>
                  <a:lnTo>
                    <a:pt x="222" y="162"/>
                  </a:lnTo>
                  <a:lnTo>
                    <a:pt x="175" y="166"/>
                  </a:lnTo>
                  <a:lnTo>
                    <a:pt x="148" y="177"/>
                  </a:lnTo>
                  <a:lnTo>
                    <a:pt x="154" y="202"/>
                  </a:lnTo>
                  <a:lnTo>
                    <a:pt x="14" y="263"/>
                  </a:lnTo>
                  <a:lnTo>
                    <a:pt x="0" y="31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60" name="Freeform 14"/>
            <p:cNvSpPr>
              <a:spLocks/>
            </p:cNvSpPr>
            <p:nvPr/>
          </p:nvSpPr>
          <p:spPr bwMode="auto">
            <a:xfrm>
              <a:off x="1700" y="845"/>
              <a:ext cx="65" cy="116"/>
            </a:xfrm>
            <a:custGeom>
              <a:avLst/>
              <a:gdLst>
                <a:gd name="T0" fmla="*/ 0 w 599"/>
                <a:gd name="T1" fmla="*/ 989 h 1068"/>
                <a:gd name="T2" fmla="*/ 6 w 599"/>
                <a:gd name="T3" fmla="*/ 1012 h 1068"/>
                <a:gd name="T4" fmla="*/ 33 w 599"/>
                <a:gd name="T5" fmla="*/ 1005 h 1068"/>
                <a:gd name="T6" fmla="*/ 41 w 599"/>
                <a:gd name="T7" fmla="*/ 1058 h 1068"/>
                <a:gd name="T8" fmla="*/ 152 w 599"/>
                <a:gd name="T9" fmla="*/ 1068 h 1068"/>
                <a:gd name="T10" fmla="*/ 120 w 599"/>
                <a:gd name="T11" fmla="*/ 1041 h 1068"/>
                <a:gd name="T12" fmla="*/ 143 w 599"/>
                <a:gd name="T13" fmla="*/ 969 h 1068"/>
                <a:gd name="T14" fmla="*/ 165 w 599"/>
                <a:gd name="T15" fmla="*/ 983 h 1068"/>
                <a:gd name="T16" fmla="*/ 234 w 599"/>
                <a:gd name="T17" fmla="*/ 881 h 1068"/>
                <a:gd name="T18" fmla="*/ 181 w 599"/>
                <a:gd name="T19" fmla="*/ 824 h 1068"/>
                <a:gd name="T20" fmla="*/ 242 w 599"/>
                <a:gd name="T21" fmla="*/ 791 h 1068"/>
                <a:gd name="T22" fmla="*/ 249 w 599"/>
                <a:gd name="T23" fmla="*/ 735 h 1068"/>
                <a:gd name="T24" fmla="*/ 277 w 599"/>
                <a:gd name="T25" fmla="*/ 712 h 1068"/>
                <a:gd name="T26" fmla="*/ 252 w 599"/>
                <a:gd name="T27" fmla="*/ 704 h 1068"/>
                <a:gd name="T28" fmla="*/ 299 w 599"/>
                <a:gd name="T29" fmla="*/ 704 h 1068"/>
                <a:gd name="T30" fmla="*/ 293 w 599"/>
                <a:gd name="T31" fmla="*/ 677 h 1068"/>
                <a:gd name="T32" fmla="*/ 273 w 599"/>
                <a:gd name="T33" fmla="*/ 695 h 1068"/>
                <a:gd name="T34" fmla="*/ 252 w 599"/>
                <a:gd name="T35" fmla="*/ 676 h 1068"/>
                <a:gd name="T36" fmla="*/ 250 w 599"/>
                <a:gd name="T37" fmla="*/ 638 h 1068"/>
                <a:gd name="T38" fmla="*/ 331 w 599"/>
                <a:gd name="T39" fmla="*/ 642 h 1068"/>
                <a:gd name="T40" fmla="*/ 339 w 599"/>
                <a:gd name="T41" fmla="*/ 562 h 1068"/>
                <a:gd name="T42" fmla="*/ 468 w 599"/>
                <a:gd name="T43" fmla="*/ 550 h 1068"/>
                <a:gd name="T44" fmla="*/ 506 w 599"/>
                <a:gd name="T45" fmla="*/ 495 h 1068"/>
                <a:gd name="T46" fmla="*/ 454 w 599"/>
                <a:gd name="T47" fmla="*/ 398 h 1068"/>
                <a:gd name="T48" fmla="*/ 481 w 599"/>
                <a:gd name="T49" fmla="*/ 272 h 1068"/>
                <a:gd name="T50" fmla="*/ 599 w 599"/>
                <a:gd name="T51" fmla="*/ 170 h 1068"/>
                <a:gd name="T52" fmla="*/ 595 w 599"/>
                <a:gd name="T53" fmla="*/ 123 h 1068"/>
                <a:gd name="T54" fmla="*/ 570 w 599"/>
                <a:gd name="T55" fmla="*/ 121 h 1068"/>
                <a:gd name="T56" fmla="*/ 539 w 599"/>
                <a:gd name="T57" fmla="*/ 177 h 1068"/>
                <a:gd name="T58" fmla="*/ 458 w 599"/>
                <a:gd name="T59" fmla="*/ 173 h 1068"/>
                <a:gd name="T60" fmla="*/ 476 w 599"/>
                <a:gd name="T61" fmla="*/ 110 h 1068"/>
                <a:gd name="T62" fmla="*/ 329 w 599"/>
                <a:gd name="T63" fmla="*/ 15 h 1068"/>
                <a:gd name="T64" fmla="*/ 280 w 599"/>
                <a:gd name="T65" fmla="*/ 8 h 1068"/>
                <a:gd name="T66" fmla="*/ 275 w 599"/>
                <a:gd name="T67" fmla="*/ 28 h 1068"/>
                <a:gd name="T68" fmla="*/ 220 w 599"/>
                <a:gd name="T69" fmla="*/ 0 h 1068"/>
                <a:gd name="T70" fmla="*/ 187 w 599"/>
                <a:gd name="T71" fmla="*/ 34 h 1068"/>
                <a:gd name="T72" fmla="*/ 183 w 599"/>
                <a:gd name="T73" fmla="*/ 71 h 1068"/>
                <a:gd name="T74" fmla="*/ 152 w 599"/>
                <a:gd name="T75" fmla="*/ 88 h 1068"/>
                <a:gd name="T76" fmla="*/ 152 w 599"/>
                <a:gd name="T77" fmla="*/ 160 h 1068"/>
                <a:gd name="T78" fmla="*/ 115 w 599"/>
                <a:gd name="T79" fmla="*/ 204 h 1068"/>
                <a:gd name="T80" fmla="*/ 87 w 599"/>
                <a:gd name="T81" fmla="*/ 307 h 1068"/>
                <a:gd name="T82" fmla="*/ 108 w 599"/>
                <a:gd name="T83" fmla="*/ 406 h 1068"/>
                <a:gd name="T84" fmla="*/ 69 w 599"/>
                <a:gd name="T85" fmla="*/ 490 h 1068"/>
                <a:gd name="T86" fmla="*/ 41 w 599"/>
                <a:gd name="T87" fmla="*/ 699 h 1068"/>
                <a:gd name="T88" fmla="*/ 62 w 599"/>
                <a:gd name="T89" fmla="*/ 774 h 1068"/>
                <a:gd name="T90" fmla="*/ 43 w 599"/>
                <a:gd name="T91" fmla="*/ 781 h 1068"/>
                <a:gd name="T92" fmla="*/ 54 w 599"/>
                <a:gd name="T93" fmla="*/ 849 h 1068"/>
                <a:gd name="T94" fmla="*/ 0 w 599"/>
                <a:gd name="T95" fmla="*/ 989 h 106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99"/>
                <a:gd name="T145" fmla="*/ 0 h 1068"/>
                <a:gd name="T146" fmla="*/ 599 w 599"/>
                <a:gd name="T147" fmla="*/ 1068 h 106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99" h="1068">
                  <a:moveTo>
                    <a:pt x="0" y="989"/>
                  </a:moveTo>
                  <a:lnTo>
                    <a:pt x="6" y="1012"/>
                  </a:lnTo>
                  <a:lnTo>
                    <a:pt x="33" y="1005"/>
                  </a:lnTo>
                  <a:lnTo>
                    <a:pt x="41" y="1058"/>
                  </a:lnTo>
                  <a:lnTo>
                    <a:pt x="152" y="1068"/>
                  </a:lnTo>
                  <a:lnTo>
                    <a:pt x="120" y="1041"/>
                  </a:lnTo>
                  <a:lnTo>
                    <a:pt x="143" y="969"/>
                  </a:lnTo>
                  <a:lnTo>
                    <a:pt x="165" y="983"/>
                  </a:lnTo>
                  <a:lnTo>
                    <a:pt x="234" y="881"/>
                  </a:lnTo>
                  <a:lnTo>
                    <a:pt x="181" y="824"/>
                  </a:lnTo>
                  <a:lnTo>
                    <a:pt x="242" y="791"/>
                  </a:lnTo>
                  <a:lnTo>
                    <a:pt x="249" y="735"/>
                  </a:lnTo>
                  <a:lnTo>
                    <a:pt x="277" y="712"/>
                  </a:lnTo>
                  <a:lnTo>
                    <a:pt x="252" y="704"/>
                  </a:lnTo>
                  <a:lnTo>
                    <a:pt x="299" y="704"/>
                  </a:lnTo>
                  <a:lnTo>
                    <a:pt x="293" y="677"/>
                  </a:lnTo>
                  <a:lnTo>
                    <a:pt x="273" y="695"/>
                  </a:lnTo>
                  <a:lnTo>
                    <a:pt x="252" y="676"/>
                  </a:lnTo>
                  <a:lnTo>
                    <a:pt x="250" y="638"/>
                  </a:lnTo>
                  <a:lnTo>
                    <a:pt x="331" y="642"/>
                  </a:lnTo>
                  <a:lnTo>
                    <a:pt x="339" y="562"/>
                  </a:lnTo>
                  <a:lnTo>
                    <a:pt x="468" y="550"/>
                  </a:lnTo>
                  <a:lnTo>
                    <a:pt x="506" y="495"/>
                  </a:lnTo>
                  <a:lnTo>
                    <a:pt x="454" y="398"/>
                  </a:lnTo>
                  <a:lnTo>
                    <a:pt x="481" y="272"/>
                  </a:lnTo>
                  <a:lnTo>
                    <a:pt x="599" y="170"/>
                  </a:lnTo>
                  <a:lnTo>
                    <a:pt x="595" y="123"/>
                  </a:lnTo>
                  <a:lnTo>
                    <a:pt x="570" y="121"/>
                  </a:lnTo>
                  <a:lnTo>
                    <a:pt x="539" y="177"/>
                  </a:lnTo>
                  <a:lnTo>
                    <a:pt x="458" y="173"/>
                  </a:lnTo>
                  <a:lnTo>
                    <a:pt x="476" y="110"/>
                  </a:lnTo>
                  <a:lnTo>
                    <a:pt x="329" y="15"/>
                  </a:lnTo>
                  <a:lnTo>
                    <a:pt x="280" y="8"/>
                  </a:lnTo>
                  <a:lnTo>
                    <a:pt x="275" y="28"/>
                  </a:lnTo>
                  <a:lnTo>
                    <a:pt x="220" y="0"/>
                  </a:lnTo>
                  <a:lnTo>
                    <a:pt x="187" y="34"/>
                  </a:lnTo>
                  <a:lnTo>
                    <a:pt x="183" y="71"/>
                  </a:lnTo>
                  <a:lnTo>
                    <a:pt x="152" y="88"/>
                  </a:lnTo>
                  <a:lnTo>
                    <a:pt x="152" y="160"/>
                  </a:lnTo>
                  <a:lnTo>
                    <a:pt x="115" y="204"/>
                  </a:lnTo>
                  <a:lnTo>
                    <a:pt x="87" y="307"/>
                  </a:lnTo>
                  <a:lnTo>
                    <a:pt x="108" y="406"/>
                  </a:lnTo>
                  <a:lnTo>
                    <a:pt x="69" y="490"/>
                  </a:lnTo>
                  <a:lnTo>
                    <a:pt x="41" y="699"/>
                  </a:lnTo>
                  <a:lnTo>
                    <a:pt x="62" y="774"/>
                  </a:lnTo>
                  <a:lnTo>
                    <a:pt x="43" y="781"/>
                  </a:lnTo>
                  <a:lnTo>
                    <a:pt x="54" y="849"/>
                  </a:lnTo>
                  <a:lnTo>
                    <a:pt x="0" y="989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61" name="Freeform 15"/>
            <p:cNvSpPr>
              <a:spLocks/>
            </p:cNvSpPr>
            <p:nvPr/>
          </p:nvSpPr>
          <p:spPr bwMode="auto">
            <a:xfrm>
              <a:off x="1715" y="963"/>
              <a:ext cx="12" cy="10"/>
            </a:xfrm>
            <a:custGeom>
              <a:avLst/>
              <a:gdLst>
                <a:gd name="T0" fmla="*/ 0 w 107"/>
                <a:gd name="T1" fmla="*/ 0 h 92"/>
                <a:gd name="T2" fmla="*/ 4 w 107"/>
                <a:gd name="T3" fmla="*/ 92 h 92"/>
                <a:gd name="T4" fmla="*/ 107 w 107"/>
                <a:gd name="T5" fmla="*/ 84 h 92"/>
                <a:gd name="T6" fmla="*/ 26 w 107"/>
                <a:gd name="T7" fmla="*/ 45 h 92"/>
                <a:gd name="T8" fmla="*/ 0 w 107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92"/>
                <a:gd name="T17" fmla="*/ 107 w 107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92">
                  <a:moveTo>
                    <a:pt x="0" y="0"/>
                  </a:moveTo>
                  <a:lnTo>
                    <a:pt x="4" y="92"/>
                  </a:lnTo>
                  <a:lnTo>
                    <a:pt x="107" y="84"/>
                  </a:lnTo>
                  <a:lnTo>
                    <a:pt x="26" y="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62" name="Freeform 16"/>
            <p:cNvSpPr>
              <a:spLocks/>
            </p:cNvSpPr>
            <p:nvPr/>
          </p:nvSpPr>
          <p:spPr bwMode="auto">
            <a:xfrm>
              <a:off x="2313" y="808"/>
              <a:ext cx="133" cy="99"/>
            </a:xfrm>
            <a:custGeom>
              <a:avLst/>
              <a:gdLst>
                <a:gd name="T0" fmla="*/ 23 w 1231"/>
                <a:gd name="T1" fmla="*/ 494 h 920"/>
                <a:gd name="T2" fmla="*/ 32 w 1231"/>
                <a:gd name="T3" fmla="*/ 481 h 920"/>
                <a:gd name="T4" fmla="*/ 23 w 1231"/>
                <a:gd name="T5" fmla="*/ 347 h 920"/>
                <a:gd name="T6" fmla="*/ 108 w 1231"/>
                <a:gd name="T7" fmla="*/ 305 h 920"/>
                <a:gd name="T8" fmla="*/ 278 w 1231"/>
                <a:gd name="T9" fmla="*/ 226 h 920"/>
                <a:gd name="T10" fmla="*/ 296 w 1231"/>
                <a:gd name="T11" fmla="*/ 175 h 920"/>
                <a:gd name="T12" fmla="*/ 316 w 1231"/>
                <a:gd name="T13" fmla="*/ 171 h 920"/>
                <a:gd name="T14" fmla="*/ 344 w 1231"/>
                <a:gd name="T15" fmla="*/ 148 h 920"/>
                <a:gd name="T16" fmla="*/ 440 w 1231"/>
                <a:gd name="T17" fmla="*/ 108 h 920"/>
                <a:gd name="T18" fmla="*/ 470 w 1231"/>
                <a:gd name="T19" fmla="*/ 125 h 920"/>
                <a:gd name="T20" fmla="*/ 492 w 1231"/>
                <a:gd name="T21" fmla="*/ 112 h 920"/>
                <a:gd name="T22" fmla="*/ 594 w 1231"/>
                <a:gd name="T23" fmla="*/ 44 h 920"/>
                <a:gd name="T24" fmla="*/ 713 w 1231"/>
                <a:gd name="T25" fmla="*/ 51 h 920"/>
                <a:gd name="T26" fmla="*/ 823 w 1231"/>
                <a:gd name="T27" fmla="*/ 218 h 920"/>
                <a:gd name="T28" fmla="*/ 870 w 1231"/>
                <a:gd name="T29" fmla="*/ 44 h 920"/>
                <a:gd name="T30" fmla="*/ 932 w 1231"/>
                <a:gd name="T31" fmla="*/ 110 h 920"/>
                <a:gd name="T32" fmla="*/ 1012 w 1231"/>
                <a:gd name="T33" fmla="*/ 259 h 920"/>
                <a:gd name="T34" fmla="*/ 1113 w 1231"/>
                <a:gd name="T35" fmla="*/ 368 h 920"/>
                <a:gd name="T36" fmla="*/ 1148 w 1231"/>
                <a:gd name="T37" fmla="*/ 401 h 920"/>
                <a:gd name="T38" fmla="*/ 1231 w 1231"/>
                <a:gd name="T39" fmla="*/ 552 h 920"/>
                <a:gd name="T40" fmla="*/ 1160 w 1231"/>
                <a:gd name="T41" fmla="*/ 727 h 920"/>
                <a:gd name="T42" fmla="*/ 1052 w 1231"/>
                <a:gd name="T43" fmla="*/ 880 h 920"/>
                <a:gd name="T44" fmla="*/ 1015 w 1231"/>
                <a:gd name="T45" fmla="*/ 920 h 920"/>
                <a:gd name="T46" fmla="*/ 921 w 1231"/>
                <a:gd name="T47" fmla="*/ 908 h 920"/>
                <a:gd name="T48" fmla="*/ 819 w 1231"/>
                <a:gd name="T49" fmla="*/ 861 h 920"/>
                <a:gd name="T50" fmla="*/ 762 w 1231"/>
                <a:gd name="T51" fmla="*/ 799 h 920"/>
                <a:gd name="T52" fmla="*/ 750 w 1231"/>
                <a:gd name="T53" fmla="*/ 782 h 920"/>
                <a:gd name="T54" fmla="*/ 750 w 1231"/>
                <a:gd name="T55" fmla="*/ 692 h 920"/>
                <a:gd name="T56" fmla="*/ 671 w 1231"/>
                <a:gd name="T57" fmla="*/ 761 h 920"/>
                <a:gd name="T58" fmla="*/ 554 w 1231"/>
                <a:gd name="T59" fmla="*/ 657 h 920"/>
                <a:gd name="T60" fmla="*/ 323 w 1231"/>
                <a:gd name="T61" fmla="*/ 735 h 920"/>
                <a:gd name="T62" fmla="*/ 147 w 1231"/>
                <a:gd name="T63" fmla="*/ 781 h 920"/>
                <a:gd name="T64" fmla="*/ 80 w 1231"/>
                <a:gd name="T65" fmla="*/ 662 h 92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231"/>
                <a:gd name="T100" fmla="*/ 0 h 920"/>
                <a:gd name="T101" fmla="*/ 1231 w 1231"/>
                <a:gd name="T102" fmla="*/ 920 h 92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231" h="920">
                  <a:moveTo>
                    <a:pt x="0" y="487"/>
                  </a:moveTo>
                  <a:lnTo>
                    <a:pt x="23" y="494"/>
                  </a:lnTo>
                  <a:lnTo>
                    <a:pt x="9" y="465"/>
                  </a:lnTo>
                  <a:lnTo>
                    <a:pt x="32" y="481"/>
                  </a:lnTo>
                  <a:lnTo>
                    <a:pt x="9" y="429"/>
                  </a:lnTo>
                  <a:lnTo>
                    <a:pt x="23" y="347"/>
                  </a:lnTo>
                  <a:lnTo>
                    <a:pt x="32" y="368"/>
                  </a:lnTo>
                  <a:lnTo>
                    <a:pt x="108" y="305"/>
                  </a:lnTo>
                  <a:lnTo>
                    <a:pt x="236" y="275"/>
                  </a:lnTo>
                  <a:lnTo>
                    <a:pt x="278" y="226"/>
                  </a:lnTo>
                  <a:lnTo>
                    <a:pt x="278" y="197"/>
                  </a:lnTo>
                  <a:lnTo>
                    <a:pt x="296" y="175"/>
                  </a:lnTo>
                  <a:lnTo>
                    <a:pt x="316" y="210"/>
                  </a:lnTo>
                  <a:lnTo>
                    <a:pt x="316" y="171"/>
                  </a:lnTo>
                  <a:lnTo>
                    <a:pt x="342" y="179"/>
                  </a:lnTo>
                  <a:lnTo>
                    <a:pt x="344" y="148"/>
                  </a:lnTo>
                  <a:lnTo>
                    <a:pt x="392" y="105"/>
                  </a:lnTo>
                  <a:lnTo>
                    <a:pt x="440" y="108"/>
                  </a:lnTo>
                  <a:lnTo>
                    <a:pt x="450" y="152"/>
                  </a:lnTo>
                  <a:lnTo>
                    <a:pt x="470" y="125"/>
                  </a:lnTo>
                  <a:lnTo>
                    <a:pt x="505" y="140"/>
                  </a:lnTo>
                  <a:lnTo>
                    <a:pt x="492" y="112"/>
                  </a:lnTo>
                  <a:lnTo>
                    <a:pt x="521" y="62"/>
                  </a:lnTo>
                  <a:lnTo>
                    <a:pt x="594" y="44"/>
                  </a:lnTo>
                  <a:lnTo>
                    <a:pt x="574" y="12"/>
                  </a:lnTo>
                  <a:lnTo>
                    <a:pt x="713" y="51"/>
                  </a:lnTo>
                  <a:lnTo>
                    <a:pt x="682" y="133"/>
                  </a:lnTo>
                  <a:lnTo>
                    <a:pt x="823" y="218"/>
                  </a:lnTo>
                  <a:lnTo>
                    <a:pt x="856" y="185"/>
                  </a:lnTo>
                  <a:lnTo>
                    <a:pt x="870" y="44"/>
                  </a:lnTo>
                  <a:lnTo>
                    <a:pt x="906" y="0"/>
                  </a:lnTo>
                  <a:lnTo>
                    <a:pt x="932" y="110"/>
                  </a:lnTo>
                  <a:lnTo>
                    <a:pt x="982" y="133"/>
                  </a:lnTo>
                  <a:lnTo>
                    <a:pt x="1012" y="259"/>
                  </a:lnTo>
                  <a:lnTo>
                    <a:pt x="1089" y="299"/>
                  </a:lnTo>
                  <a:lnTo>
                    <a:pt x="1113" y="368"/>
                  </a:lnTo>
                  <a:lnTo>
                    <a:pt x="1143" y="363"/>
                  </a:lnTo>
                  <a:lnTo>
                    <a:pt x="1148" y="401"/>
                  </a:lnTo>
                  <a:lnTo>
                    <a:pt x="1210" y="454"/>
                  </a:lnTo>
                  <a:lnTo>
                    <a:pt x="1231" y="552"/>
                  </a:lnTo>
                  <a:lnTo>
                    <a:pt x="1216" y="646"/>
                  </a:lnTo>
                  <a:lnTo>
                    <a:pt x="1160" y="727"/>
                  </a:lnTo>
                  <a:lnTo>
                    <a:pt x="1123" y="866"/>
                  </a:lnTo>
                  <a:lnTo>
                    <a:pt x="1052" y="880"/>
                  </a:lnTo>
                  <a:lnTo>
                    <a:pt x="1011" y="904"/>
                  </a:lnTo>
                  <a:lnTo>
                    <a:pt x="1015" y="920"/>
                  </a:lnTo>
                  <a:lnTo>
                    <a:pt x="970" y="874"/>
                  </a:lnTo>
                  <a:lnTo>
                    <a:pt x="921" y="908"/>
                  </a:lnTo>
                  <a:lnTo>
                    <a:pt x="863" y="892"/>
                  </a:lnTo>
                  <a:lnTo>
                    <a:pt x="819" y="861"/>
                  </a:lnTo>
                  <a:lnTo>
                    <a:pt x="796" y="789"/>
                  </a:lnTo>
                  <a:lnTo>
                    <a:pt x="762" y="799"/>
                  </a:lnTo>
                  <a:lnTo>
                    <a:pt x="761" y="753"/>
                  </a:lnTo>
                  <a:lnTo>
                    <a:pt x="750" y="782"/>
                  </a:lnTo>
                  <a:lnTo>
                    <a:pt x="725" y="782"/>
                  </a:lnTo>
                  <a:lnTo>
                    <a:pt x="750" y="692"/>
                  </a:lnTo>
                  <a:lnTo>
                    <a:pt x="697" y="778"/>
                  </a:lnTo>
                  <a:lnTo>
                    <a:pt x="671" y="761"/>
                  </a:lnTo>
                  <a:lnTo>
                    <a:pt x="646" y="693"/>
                  </a:lnTo>
                  <a:lnTo>
                    <a:pt x="554" y="657"/>
                  </a:lnTo>
                  <a:lnTo>
                    <a:pt x="390" y="687"/>
                  </a:lnTo>
                  <a:lnTo>
                    <a:pt x="323" y="735"/>
                  </a:lnTo>
                  <a:lnTo>
                    <a:pt x="211" y="738"/>
                  </a:lnTo>
                  <a:lnTo>
                    <a:pt x="147" y="781"/>
                  </a:lnTo>
                  <a:lnTo>
                    <a:pt x="61" y="750"/>
                  </a:lnTo>
                  <a:lnTo>
                    <a:pt x="80" y="662"/>
                  </a:lnTo>
                  <a:lnTo>
                    <a:pt x="0" y="487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63" name="Freeform 17"/>
            <p:cNvSpPr>
              <a:spLocks/>
            </p:cNvSpPr>
            <p:nvPr/>
          </p:nvSpPr>
          <p:spPr bwMode="auto">
            <a:xfrm>
              <a:off x="2417" y="914"/>
              <a:ext cx="12" cy="11"/>
            </a:xfrm>
            <a:custGeom>
              <a:avLst/>
              <a:gdLst>
                <a:gd name="T0" fmla="*/ 0 w 105"/>
                <a:gd name="T1" fmla="*/ 18 h 103"/>
                <a:gd name="T2" fmla="*/ 1 w 105"/>
                <a:gd name="T3" fmla="*/ 0 h 103"/>
                <a:gd name="T4" fmla="*/ 54 w 105"/>
                <a:gd name="T5" fmla="*/ 14 h 103"/>
                <a:gd name="T6" fmla="*/ 96 w 105"/>
                <a:gd name="T7" fmla="*/ 2 h 103"/>
                <a:gd name="T8" fmla="*/ 105 w 105"/>
                <a:gd name="T9" fmla="*/ 27 h 103"/>
                <a:gd name="T10" fmla="*/ 105 w 105"/>
                <a:gd name="T11" fmla="*/ 58 h 103"/>
                <a:gd name="T12" fmla="*/ 67 w 105"/>
                <a:gd name="T13" fmla="*/ 103 h 103"/>
                <a:gd name="T14" fmla="*/ 39 w 105"/>
                <a:gd name="T15" fmla="*/ 101 h 103"/>
                <a:gd name="T16" fmla="*/ 0 w 105"/>
                <a:gd name="T17" fmla="*/ 18 h 1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5"/>
                <a:gd name="T28" fmla="*/ 0 h 103"/>
                <a:gd name="T29" fmla="*/ 105 w 105"/>
                <a:gd name="T30" fmla="*/ 103 h 1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5" h="103">
                  <a:moveTo>
                    <a:pt x="0" y="18"/>
                  </a:moveTo>
                  <a:lnTo>
                    <a:pt x="1" y="0"/>
                  </a:lnTo>
                  <a:lnTo>
                    <a:pt x="54" y="14"/>
                  </a:lnTo>
                  <a:lnTo>
                    <a:pt x="96" y="2"/>
                  </a:lnTo>
                  <a:lnTo>
                    <a:pt x="105" y="27"/>
                  </a:lnTo>
                  <a:lnTo>
                    <a:pt x="105" y="58"/>
                  </a:lnTo>
                  <a:lnTo>
                    <a:pt x="67" y="103"/>
                  </a:lnTo>
                  <a:lnTo>
                    <a:pt x="39" y="101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64" name="Freeform 18"/>
            <p:cNvSpPr>
              <a:spLocks/>
            </p:cNvSpPr>
            <p:nvPr/>
          </p:nvSpPr>
          <p:spPr bwMode="auto">
            <a:xfrm>
              <a:off x="1972" y="600"/>
              <a:ext cx="25" cy="10"/>
            </a:xfrm>
            <a:custGeom>
              <a:avLst/>
              <a:gdLst>
                <a:gd name="T0" fmla="*/ 0 w 232"/>
                <a:gd name="T1" fmla="*/ 50 h 89"/>
                <a:gd name="T2" fmla="*/ 5 w 232"/>
                <a:gd name="T3" fmla="*/ 54 h 89"/>
                <a:gd name="T4" fmla="*/ 5 w 232"/>
                <a:gd name="T5" fmla="*/ 71 h 89"/>
                <a:gd name="T6" fmla="*/ 32 w 232"/>
                <a:gd name="T7" fmla="*/ 75 h 89"/>
                <a:gd name="T8" fmla="*/ 78 w 232"/>
                <a:gd name="T9" fmla="*/ 66 h 89"/>
                <a:gd name="T10" fmla="*/ 129 w 232"/>
                <a:gd name="T11" fmla="*/ 89 h 89"/>
                <a:gd name="T12" fmla="*/ 201 w 232"/>
                <a:gd name="T13" fmla="*/ 73 h 89"/>
                <a:gd name="T14" fmla="*/ 232 w 232"/>
                <a:gd name="T15" fmla="*/ 28 h 89"/>
                <a:gd name="T16" fmla="*/ 221 w 232"/>
                <a:gd name="T17" fmla="*/ 0 h 89"/>
                <a:gd name="T18" fmla="*/ 131 w 232"/>
                <a:gd name="T19" fmla="*/ 2 h 89"/>
                <a:gd name="T20" fmla="*/ 102 w 232"/>
                <a:gd name="T21" fmla="*/ 48 h 89"/>
                <a:gd name="T22" fmla="*/ 0 w 232"/>
                <a:gd name="T23" fmla="*/ 50 h 8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32"/>
                <a:gd name="T37" fmla="*/ 0 h 89"/>
                <a:gd name="T38" fmla="*/ 232 w 232"/>
                <a:gd name="T39" fmla="*/ 89 h 8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32" h="89">
                  <a:moveTo>
                    <a:pt x="0" y="50"/>
                  </a:moveTo>
                  <a:lnTo>
                    <a:pt x="5" y="54"/>
                  </a:lnTo>
                  <a:lnTo>
                    <a:pt x="5" y="71"/>
                  </a:lnTo>
                  <a:lnTo>
                    <a:pt x="32" y="75"/>
                  </a:lnTo>
                  <a:lnTo>
                    <a:pt x="78" y="66"/>
                  </a:lnTo>
                  <a:lnTo>
                    <a:pt x="129" y="89"/>
                  </a:lnTo>
                  <a:lnTo>
                    <a:pt x="201" y="73"/>
                  </a:lnTo>
                  <a:lnTo>
                    <a:pt x="232" y="28"/>
                  </a:lnTo>
                  <a:lnTo>
                    <a:pt x="221" y="0"/>
                  </a:lnTo>
                  <a:lnTo>
                    <a:pt x="131" y="2"/>
                  </a:lnTo>
                  <a:lnTo>
                    <a:pt x="102" y="48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65" name="Freeform 19"/>
            <p:cNvSpPr>
              <a:spLocks/>
            </p:cNvSpPr>
            <p:nvPr/>
          </p:nvSpPr>
          <p:spPr bwMode="auto">
            <a:xfrm>
              <a:off x="2230" y="685"/>
              <a:ext cx="16" cy="19"/>
            </a:xfrm>
            <a:custGeom>
              <a:avLst/>
              <a:gdLst>
                <a:gd name="T0" fmla="*/ 0 w 146"/>
                <a:gd name="T1" fmla="*/ 54 h 180"/>
                <a:gd name="T2" fmla="*/ 22 w 146"/>
                <a:gd name="T3" fmla="*/ 73 h 180"/>
                <a:gd name="T4" fmla="*/ 33 w 146"/>
                <a:gd name="T5" fmla="*/ 157 h 180"/>
                <a:gd name="T6" fmla="*/ 71 w 146"/>
                <a:gd name="T7" fmla="*/ 151 h 180"/>
                <a:gd name="T8" fmla="*/ 90 w 146"/>
                <a:gd name="T9" fmla="*/ 114 h 180"/>
                <a:gd name="T10" fmla="*/ 117 w 146"/>
                <a:gd name="T11" fmla="*/ 123 h 180"/>
                <a:gd name="T12" fmla="*/ 134 w 146"/>
                <a:gd name="T13" fmla="*/ 180 h 180"/>
                <a:gd name="T14" fmla="*/ 146 w 146"/>
                <a:gd name="T15" fmla="*/ 147 h 180"/>
                <a:gd name="T16" fmla="*/ 130 w 146"/>
                <a:gd name="T17" fmla="*/ 89 h 180"/>
                <a:gd name="T18" fmla="*/ 117 w 146"/>
                <a:gd name="T19" fmla="*/ 111 h 180"/>
                <a:gd name="T20" fmla="*/ 96 w 146"/>
                <a:gd name="T21" fmla="*/ 83 h 180"/>
                <a:gd name="T22" fmla="*/ 134 w 146"/>
                <a:gd name="T23" fmla="*/ 46 h 180"/>
                <a:gd name="T24" fmla="*/ 65 w 146"/>
                <a:gd name="T25" fmla="*/ 41 h 180"/>
                <a:gd name="T26" fmla="*/ 21 w 146"/>
                <a:gd name="T27" fmla="*/ 0 h 180"/>
                <a:gd name="T28" fmla="*/ 6 w 146"/>
                <a:gd name="T29" fmla="*/ 23 h 180"/>
                <a:gd name="T30" fmla="*/ 22 w 146"/>
                <a:gd name="T31" fmla="*/ 41 h 180"/>
                <a:gd name="T32" fmla="*/ 0 w 146"/>
                <a:gd name="T33" fmla="*/ 54 h 18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6"/>
                <a:gd name="T52" fmla="*/ 0 h 180"/>
                <a:gd name="T53" fmla="*/ 146 w 146"/>
                <a:gd name="T54" fmla="*/ 180 h 18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6" h="180">
                  <a:moveTo>
                    <a:pt x="0" y="54"/>
                  </a:moveTo>
                  <a:lnTo>
                    <a:pt x="22" y="73"/>
                  </a:lnTo>
                  <a:lnTo>
                    <a:pt x="33" y="157"/>
                  </a:lnTo>
                  <a:lnTo>
                    <a:pt x="71" y="151"/>
                  </a:lnTo>
                  <a:lnTo>
                    <a:pt x="90" y="114"/>
                  </a:lnTo>
                  <a:lnTo>
                    <a:pt x="117" y="123"/>
                  </a:lnTo>
                  <a:lnTo>
                    <a:pt x="134" y="180"/>
                  </a:lnTo>
                  <a:lnTo>
                    <a:pt x="146" y="147"/>
                  </a:lnTo>
                  <a:lnTo>
                    <a:pt x="130" y="89"/>
                  </a:lnTo>
                  <a:lnTo>
                    <a:pt x="117" y="111"/>
                  </a:lnTo>
                  <a:lnTo>
                    <a:pt x="96" y="83"/>
                  </a:lnTo>
                  <a:lnTo>
                    <a:pt x="134" y="46"/>
                  </a:lnTo>
                  <a:lnTo>
                    <a:pt x="65" y="41"/>
                  </a:lnTo>
                  <a:lnTo>
                    <a:pt x="21" y="0"/>
                  </a:lnTo>
                  <a:lnTo>
                    <a:pt x="6" y="23"/>
                  </a:lnTo>
                  <a:lnTo>
                    <a:pt x="22" y="41"/>
                  </a:lnTo>
                  <a:lnTo>
                    <a:pt x="0" y="5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66" name="Freeform 20"/>
            <p:cNvSpPr>
              <a:spLocks/>
            </p:cNvSpPr>
            <p:nvPr/>
          </p:nvSpPr>
          <p:spPr bwMode="auto">
            <a:xfrm>
              <a:off x="1951" y="589"/>
              <a:ext cx="10" cy="8"/>
            </a:xfrm>
            <a:custGeom>
              <a:avLst/>
              <a:gdLst>
                <a:gd name="T0" fmla="*/ 0 w 98"/>
                <a:gd name="T1" fmla="*/ 15 h 72"/>
                <a:gd name="T2" fmla="*/ 23 w 98"/>
                <a:gd name="T3" fmla="*/ 4 h 72"/>
                <a:gd name="T4" fmla="*/ 67 w 98"/>
                <a:gd name="T5" fmla="*/ 0 h 72"/>
                <a:gd name="T6" fmla="*/ 97 w 98"/>
                <a:gd name="T7" fmla="*/ 27 h 72"/>
                <a:gd name="T8" fmla="*/ 98 w 98"/>
                <a:gd name="T9" fmla="*/ 50 h 72"/>
                <a:gd name="T10" fmla="*/ 88 w 98"/>
                <a:gd name="T11" fmla="*/ 72 h 72"/>
                <a:gd name="T12" fmla="*/ 0 w 98"/>
                <a:gd name="T13" fmla="*/ 15 h 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8"/>
                <a:gd name="T22" fmla="*/ 0 h 72"/>
                <a:gd name="T23" fmla="*/ 98 w 98"/>
                <a:gd name="T24" fmla="*/ 72 h 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8" h="72">
                  <a:moveTo>
                    <a:pt x="0" y="15"/>
                  </a:moveTo>
                  <a:lnTo>
                    <a:pt x="23" y="4"/>
                  </a:lnTo>
                  <a:lnTo>
                    <a:pt x="67" y="0"/>
                  </a:lnTo>
                  <a:lnTo>
                    <a:pt x="97" y="27"/>
                  </a:lnTo>
                  <a:lnTo>
                    <a:pt x="98" y="50"/>
                  </a:lnTo>
                  <a:lnTo>
                    <a:pt x="88" y="72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67" name="Freeform 21"/>
            <p:cNvSpPr>
              <a:spLocks/>
            </p:cNvSpPr>
            <p:nvPr/>
          </p:nvSpPr>
          <p:spPr bwMode="auto">
            <a:xfrm>
              <a:off x="2234" y="678"/>
              <a:ext cx="9" cy="6"/>
            </a:xfrm>
            <a:custGeom>
              <a:avLst/>
              <a:gdLst>
                <a:gd name="T0" fmla="*/ 0 w 92"/>
                <a:gd name="T1" fmla="*/ 31 h 51"/>
                <a:gd name="T2" fmla="*/ 12 w 92"/>
                <a:gd name="T3" fmla="*/ 51 h 51"/>
                <a:gd name="T4" fmla="*/ 92 w 92"/>
                <a:gd name="T5" fmla="*/ 43 h 51"/>
                <a:gd name="T6" fmla="*/ 86 w 92"/>
                <a:gd name="T7" fmla="*/ 16 h 51"/>
                <a:gd name="T8" fmla="*/ 30 w 92"/>
                <a:gd name="T9" fmla="*/ 0 h 51"/>
                <a:gd name="T10" fmla="*/ 0 w 92"/>
                <a:gd name="T11" fmla="*/ 31 h 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2"/>
                <a:gd name="T19" fmla="*/ 0 h 51"/>
                <a:gd name="T20" fmla="*/ 92 w 92"/>
                <a:gd name="T21" fmla="*/ 51 h 5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2" h="51">
                  <a:moveTo>
                    <a:pt x="0" y="31"/>
                  </a:moveTo>
                  <a:lnTo>
                    <a:pt x="12" y="51"/>
                  </a:lnTo>
                  <a:lnTo>
                    <a:pt x="92" y="43"/>
                  </a:lnTo>
                  <a:lnTo>
                    <a:pt x="86" y="16"/>
                  </a:lnTo>
                  <a:lnTo>
                    <a:pt x="30" y="0"/>
                  </a:lnTo>
                  <a:lnTo>
                    <a:pt x="0" y="31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68" name="Freeform 22"/>
            <p:cNvSpPr>
              <a:spLocks/>
            </p:cNvSpPr>
            <p:nvPr/>
          </p:nvSpPr>
          <p:spPr bwMode="auto">
            <a:xfrm>
              <a:off x="1712" y="805"/>
              <a:ext cx="39" cy="44"/>
            </a:xfrm>
            <a:custGeom>
              <a:avLst/>
              <a:gdLst>
                <a:gd name="T0" fmla="*/ 0 w 363"/>
                <a:gd name="T1" fmla="*/ 41 h 412"/>
                <a:gd name="T2" fmla="*/ 27 w 363"/>
                <a:gd name="T3" fmla="*/ 85 h 412"/>
                <a:gd name="T4" fmla="*/ 6 w 363"/>
                <a:gd name="T5" fmla="*/ 180 h 412"/>
                <a:gd name="T6" fmla="*/ 27 w 363"/>
                <a:gd name="T7" fmla="*/ 190 h 412"/>
                <a:gd name="T8" fmla="*/ 17 w 363"/>
                <a:gd name="T9" fmla="*/ 204 h 412"/>
                <a:gd name="T10" fmla="*/ 1 w 363"/>
                <a:gd name="T11" fmla="*/ 243 h 412"/>
                <a:gd name="T12" fmla="*/ 33 w 363"/>
                <a:gd name="T13" fmla="*/ 298 h 412"/>
                <a:gd name="T14" fmla="*/ 51 w 363"/>
                <a:gd name="T15" fmla="*/ 409 h 412"/>
                <a:gd name="T16" fmla="*/ 73 w 363"/>
                <a:gd name="T17" fmla="*/ 412 h 412"/>
                <a:gd name="T18" fmla="*/ 106 w 363"/>
                <a:gd name="T19" fmla="*/ 378 h 412"/>
                <a:gd name="T20" fmla="*/ 161 w 363"/>
                <a:gd name="T21" fmla="*/ 406 h 412"/>
                <a:gd name="T22" fmla="*/ 166 w 363"/>
                <a:gd name="T23" fmla="*/ 386 h 412"/>
                <a:gd name="T24" fmla="*/ 215 w 363"/>
                <a:gd name="T25" fmla="*/ 393 h 412"/>
                <a:gd name="T26" fmla="*/ 233 w 363"/>
                <a:gd name="T27" fmla="*/ 312 h 412"/>
                <a:gd name="T28" fmla="*/ 323 w 363"/>
                <a:gd name="T29" fmla="*/ 298 h 412"/>
                <a:gd name="T30" fmla="*/ 352 w 363"/>
                <a:gd name="T31" fmla="*/ 324 h 412"/>
                <a:gd name="T32" fmla="*/ 363 w 363"/>
                <a:gd name="T33" fmla="*/ 262 h 412"/>
                <a:gd name="T34" fmla="*/ 344 w 363"/>
                <a:gd name="T35" fmla="*/ 209 h 412"/>
                <a:gd name="T36" fmla="*/ 293 w 363"/>
                <a:gd name="T37" fmla="*/ 205 h 412"/>
                <a:gd name="T38" fmla="*/ 271 w 363"/>
                <a:gd name="T39" fmla="*/ 124 h 412"/>
                <a:gd name="T40" fmla="*/ 135 w 363"/>
                <a:gd name="T41" fmla="*/ 69 h 412"/>
                <a:gd name="T42" fmla="*/ 129 w 363"/>
                <a:gd name="T43" fmla="*/ 0 h 412"/>
                <a:gd name="T44" fmla="*/ 38 w 363"/>
                <a:gd name="T45" fmla="*/ 45 h 412"/>
                <a:gd name="T46" fmla="*/ 0 w 363"/>
                <a:gd name="T47" fmla="*/ 41 h 41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63"/>
                <a:gd name="T73" fmla="*/ 0 h 412"/>
                <a:gd name="T74" fmla="*/ 363 w 363"/>
                <a:gd name="T75" fmla="*/ 412 h 41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63" h="412">
                  <a:moveTo>
                    <a:pt x="0" y="41"/>
                  </a:moveTo>
                  <a:lnTo>
                    <a:pt x="27" y="85"/>
                  </a:lnTo>
                  <a:lnTo>
                    <a:pt x="6" y="180"/>
                  </a:lnTo>
                  <a:lnTo>
                    <a:pt x="27" y="190"/>
                  </a:lnTo>
                  <a:lnTo>
                    <a:pt x="17" y="204"/>
                  </a:lnTo>
                  <a:lnTo>
                    <a:pt x="1" y="243"/>
                  </a:lnTo>
                  <a:lnTo>
                    <a:pt x="33" y="298"/>
                  </a:lnTo>
                  <a:lnTo>
                    <a:pt x="51" y="409"/>
                  </a:lnTo>
                  <a:lnTo>
                    <a:pt x="73" y="412"/>
                  </a:lnTo>
                  <a:lnTo>
                    <a:pt x="106" y="378"/>
                  </a:lnTo>
                  <a:lnTo>
                    <a:pt x="161" y="406"/>
                  </a:lnTo>
                  <a:lnTo>
                    <a:pt x="166" y="386"/>
                  </a:lnTo>
                  <a:lnTo>
                    <a:pt x="215" y="393"/>
                  </a:lnTo>
                  <a:lnTo>
                    <a:pt x="233" y="312"/>
                  </a:lnTo>
                  <a:lnTo>
                    <a:pt x="323" y="298"/>
                  </a:lnTo>
                  <a:lnTo>
                    <a:pt x="352" y="324"/>
                  </a:lnTo>
                  <a:lnTo>
                    <a:pt x="363" y="262"/>
                  </a:lnTo>
                  <a:lnTo>
                    <a:pt x="344" y="209"/>
                  </a:lnTo>
                  <a:lnTo>
                    <a:pt x="293" y="205"/>
                  </a:lnTo>
                  <a:lnTo>
                    <a:pt x="271" y="124"/>
                  </a:lnTo>
                  <a:lnTo>
                    <a:pt x="135" y="69"/>
                  </a:lnTo>
                  <a:lnTo>
                    <a:pt x="129" y="0"/>
                  </a:lnTo>
                  <a:lnTo>
                    <a:pt x="38" y="45"/>
                  </a:lnTo>
                  <a:lnTo>
                    <a:pt x="0" y="41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69" name="Freeform 23"/>
            <p:cNvSpPr>
              <a:spLocks/>
            </p:cNvSpPr>
            <p:nvPr/>
          </p:nvSpPr>
          <p:spPr bwMode="auto">
            <a:xfrm>
              <a:off x="1698" y="757"/>
              <a:ext cx="129" cy="130"/>
            </a:xfrm>
            <a:custGeom>
              <a:avLst/>
              <a:gdLst>
                <a:gd name="T0" fmla="*/ 25 w 1186"/>
                <a:gd name="T1" fmla="*/ 439 h 1210"/>
                <a:gd name="T2" fmla="*/ 100 w 1186"/>
                <a:gd name="T3" fmla="*/ 436 h 1210"/>
                <a:gd name="T4" fmla="*/ 127 w 1186"/>
                <a:gd name="T5" fmla="*/ 485 h 1210"/>
                <a:gd name="T6" fmla="*/ 256 w 1186"/>
                <a:gd name="T7" fmla="*/ 444 h 1210"/>
                <a:gd name="T8" fmla="*/ 398 w 1186"/>
                <a:gd name="T9" fmla="*/ 568 h 1210"/>
                <a:gd name="T10" fmla="*/ 471 w 1186"/>
                <a:gd name="T11" fmla="*/ 653 h 1210"/>
                <a:gd name="T12" fmla="*/ 479 w 1186"/>
                <a:gd name="T13" fmla="*/ 768 h 1210"/>
                <a:gd name="T14" fmla="*/ 548 w 1186"/>
                <a:gd name="T15" fmla="*/ 841 h 1210"/>
                <a:gd name="T16" fmla="*/ 589 w 1186"/>
                <a:gd name="T17" fmla="*/ 891 h 1210"/>
                <a:gd name="T18" fmla="*/ 608 w 1186"/>
                <a:gd name="T19" fmla="*/ 945 h 1210"/>
                <a:gd name="T20" fmla="*/ 494 w 1186"/>
                <a:gd name="T21" fmla="*/ 1094 h 1210"/>
                <a:gd name="T22" fmla="*/ 608 w 1186"/>
                <a:gd name="T23" fmla="*/ 1152 h 1210"/>
                <a:gd name="T24" fmla="*/ 620 w 1186"/>
                <a:gd name="T25" fmla="*/ 1210 h 1210"/>
                <a:gd name="T26" fmla="*/ 773 w 1186"/>
                <a:gd name="T27" fmla="*/ 938 h 1210"/>
                <a:gd name="T28" fmla="*/ 963 w 1186"/>
                <a:gd name="T29" fmla="*/ 856 h 1210"/>
                <a:gd name="T30" fmla="*/ 1052 w 1186"/>
                <a:gd name="T31" fmla="*/ 691 h 1210"/>
                <a:gd name="T32" fmla="*/ 1174 w 1186"/>
                <a:gd name="T33" fmla="*/ 427 h 1210"/>
                <a:gd name="T34" fmla="*/ 1167 w 1186"/>
                <a:gd name="T35" fmla="*/ 313 h 1210"/>
                <a:gd name="T36" fmla="*/ 1043 w 1186"/>
                <a:gd name="T37" fmla="*/ 248 h 1210"/>
                <a:gd name="T38" fmla="*/ 882 w 1186"/>
                <a:gd name="T39" fmla="*/ 203 h 1210"/>
                <a:gd name="T40" fmla="*/ 786 w 1186"/>
                <a:gd name="T41" fmla="*/ 176 h 1210"/>
                <a:gd name="T42" fmla="*/ 746 w 1186"/>
                <a:gd name="T43" fmla="*/ 209 h 1210"/>
                <a:gd name="T44" fmla="*/ 708 w 1186"/>
                <a:gd name="T45" fmla="*/ 208 h 1210"/>
                <a:gd name="T46" fmla="*/ 729 w 1186"/>
                <a:gd name="T47" fmla="*/ 108 h 1210"/>
                <a:gd name="T48" fmla="*/ 636 w 1186"/>
                <a:gd name="T49" fmla="*/ 92 h 1210"/>
                <a:gd name="T50" fmla="*/ 528 w 1186"/>
                <a:gd name="T51" fmla="*/ 97 h 1210"/>
                <a:gd name="T52" fmla="*/ 424 w 1186"/>
                <a:gd name="T53" fmla="*/ 78 h 1210"/>
                <a:gd name="T54" fmla="*/ 404 w 1186"/>
                <a:gd name="T55" fmla="*/ 0 h 1210"/>
                <a:gd name="T56" fmla="*/ 275 w 1186"/>
                <a:gd name="T57" fmla="*/ 24 h 1210"/>
                <a:gd name="T58" fmla="*/ 320 w 1186"/>
                <a:gd name="T59" fmla="*/ 89 h 1210"/>
                <a:gd name="T60" fmla="*/ 212 w 1186"/>
                <a:gd name="T61" fmla="*/ 118 h 1210"/>
                <a:gd name="T62" fmla="*/ 123 w 1186"/>
                <a:gd name="T63" fmla="*/ 107 h 1210"/>
                <a:gd name="T64" fmla="*/ 116 w 1186"/>
                <a:gd name="T65" fmla="*/ 140 h 1210"/>
                <a:gd name="T66" fmla="*/ 120 w 1186"/>
                <a:gd name="T67" fmla="*/ 279 h 1210"/>
                <a:gd name="T68" fmla="*/ 0 w 1186"/>
                <a:gd name="T69" fmla="*/ 382 h 121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86"/>
                <a:gd name="T106" fmla="*/ 0 h 1210"/>
                <a:gd name="T107" fmla="*/ 1186 w 1186"/>
                <a:gd name="T108" fmla="*/ 1210 h 121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86" h="1210">
                  <a:moveTo>
                    <a:pt x="0" y="382"/>
                  </a:moveTo>
                  <a:lnTo>
                    <a:pt x="25" y="439"/>
                  </a:lnTo>
                  <a:lnTo>
                    <a:pt x="67" y="459"/>
                  </a:lnTo>
                  <a:lnTo>
                    <a:pt x="100" y="436"/>
                  </a:lnTo>
                  <a:lnTo>
                    <a:pt x="100" y="485"/>
                  </a:lnTo>
                  <a:lnTo>
                    <a:pt x="127" y="485"/>
                  </a:lnTo>
                  <a:lnTo>
                    <a:pt x="165" y="489"/>
                  </a:lnTo>
                  <a:lnTo>
                    <a:pt x="256" y="444"/>
                  </a:lnTo>
                  <a:lnTo>
                    <a:pt x="262" y="513"/>
                  </a:lnTo>
                  <a:lnTo>
                    <a:pt x="398" y="568"/>
                  </a:lnTo>
                  <a:lnTo>
                    <a:pt x="420" y="649"/>
                  </a:lnTo>
                  <a:lnTo>
                    <a:pt x="471" y="653"/>
                  </a:lnTo>
                  <a:lnTo>
                    <a:pt x="490" y="706"/>
                  </a:lnTo>
                  <a:lnTo>
                    <a:pt x="479" y="768"/>
                  </a:lnTo>
                  <a:lnTo>
                    <a:pt x="486" y="830"/>
                  </a:lnTo>
                  <a:lnTo>
                    <a:pt x="548" y="841"/>
                  </a:lnTo>
                  <a:lnTo>
                    <a:pt x="558" y="884"/>
                  </a:lnTo>
                  <a:lnTo>
                    <a:pt x="589" y="891"/>
                  </a:lnTo>
                  <a:lnTo>
                    <a:pt x="583" y="943"/>
                  </a:lnTo>
                  <a:lnTo>
                    <a:pt x="608" y="945"/>
                  </a:lnTo>
                  <a:lnTo>
                    <a:pt x="612" y="992"/>
                  </a:lnTo>
                  <a:lnTo>
                    <a:pt x="494" y="1094"/>
                  </a:lnTo>
                  <a:lnTo>
                    <a:pt x="517" y="1089"/>
                  </a:lnTo>
                  <a:lnTo>
                    <a:pt x="608" y="1152"/>
                  </a:lnTo>
                  <a:lnTo>
                    <a:pt x="627" y="1177"/>
                  </a:lnTo>
                  <a:lnTo>
                    <a:pt x="620" y="1210"/>
                  </a:lnTo>
                  <a:lnTo>
                    <a:pt x="764" y="1030"/>
                  </a:lnTo>
                  <a:lnTo>
                    <a:pt x="773" y="938"/>
                  </a:lnTo>
                  <a:lnTo>
                    <a:pt x="890" y="856"/>
                  </a:lnTo>
                  <a:lnTo>
                    <a:pt x="963" y="856"/>
                  </a:lnTo>
                  <a:lnTo>
                    <a:pt x="991" y="829"/>
                  </a:lnTo>
                  <a:lnTo>
                    <a:pt x="1052" y="691"/>
                  </a:lnTo>
                  <a:lnTo>
                    <a:pt x="1060" y="555"/>
                  </a:lnTo>
                  <a:lnTo>
                    <a:pt x="1174" y="427"/>
                  </a:lnTo>
                  <a:lnTo>
                    <a:pt x="1186" y="370"/>
                  </a:lnTo>
                  <a:lnTo>
                    <a:pt x="1167" y="313"/>
                  </a:lnTo>
                  <a:lnTo>
                    <a:pt x="1120" y="306"/>
                  </a:lnTo>
                  <a:lnTo>
                    <a:pt x="1043" y="248"/>
                  </a:lnTo>
                  <a:lnTo>
                    <a:pt x="896" y="236"/>
                  </a:lnTo>
                  <a:lnTo>
                    <a:pt x="882" y="203"/>
                  </a:lnTo>
                  <a:lnTo>
                    <a:pt x="813" y="176"/>
                  </a:lnTo>
                  <a:lnTo>
                    <a:pt x="786" y="176"/>
                  </a:lnTo>
                  <a:lnTo>
                    <a:pt x="746" y="228"/>
                  </a:lnTo>
                  <a:lnTo>
                    <a:pt x="746" y="209"/>
                  </a:lnTo>
                  <a:lnTo>
                    <a:pt x="682" y="217"/>
                  </a:lnTo>
                  <a:lnTo>
                    <a:pt x="708" y="208"/>
                  </a:lnTo>
                  <a:lnTo>
                    <a:pt x="682" y="166"/>
                  </a:lnTo>
                  <a:lnTo>
                    <a:pt x="729" y="108"/>
                  </a:lnTo>
                  <a:lnTo>
                    <a:pt x="679" y="34"/>
                  </a:lnTo>
                  <a:lnTo>
                    <a:pt x="636" y="92"/>
                  </a:lnTo>
                  <a:lnTo>
                    <a:pt x="592" y="89"/>
                  </a:lnTo>
                  <a:lnTo>
                    <a:pt x="528" y="97"/>
                  </a:lnTo>
                  <a:lnTo>
                    <a:pt x="443" y="109"/>
                  </a:lnTo>
                  <a:lnTo>
                    <a:pt x="424" y="78"/>
                  </a:lnTo>
                  <a:lnTo>
                    <a:pt x="432" y="20"/>
                  </a:lnTo>
                  <a:lnTo>
                    <a:pt x="404" y="0"/>
                  </a:lnTo>
                  <a:lnTo>
                    <a:pt x="329" y="35"/>
                  </a:lnTo>
                  <a:lnTo>
                    <a:pt x="275" y="24"/>
                  </a:lnTo>
                  <a:lnTo>
                    <a:pt x="292" y="81"/>
                  </a:lnTo>
                  <a:lnTo>
                    <a:pt x="320" y="89"/>
                  </a:lnTo>
                  <a:lnTo>
                    <a:pt x="247" y="131"/>
                  </a:lnTo>
                  <a:lnTo>
                    <a:pt x="212" y="118"/>
                  </a:lnTo>
                  <a:lnTo>
                    <a:pt x="194" y="95"/>
                  </a:lnTo>
                  <a:lnTo>
                    <a:pt x="123" y="107"/>
                  </a:lnTo>
                  <a:lnTo>
                    <a:pt x="144" y="138"/>
                  </a:lnTo>
                  <a:lnTo>
                    <a:pt x="116" y="140"/>
                  </a:lnTo>
                  <a:lnTo>
                    <a:pt x="132" y="193"/>
                  </a:lnTo>
                  <a:lnTo>
                    <a:pt x="120" y="279"/>
                  </a:lnTo>
                  <a:lnTo>
                    <a:pt x="42" y="312"/>
                  </a:lnTo>
                  <a:lnTo>
                    <a:pt x="0" y="38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70" name="Freeform 24"/>
            <p:cNvSpPr>
              <a:spLocks/>
            </p:cNvSpPr>
            <p:nvPr/>
          </p:nvSpPr>
          <p:spPr bwMode="auto">
            <a:xfrm>
              <a:off x="1648" y="712"/>
              <a:ext cx="2" cy="9"/>
            </a:xfrm>
            <a:custGeom>
              <a:avLst/>
              <a:gdLst>
                <a:gd name="T0" fmla="*/ 0 w 23"/>
                <a:gd name="T1" fmla="*/ 18 h 80"/>
                <a:gd name="T2" fmla="*/ 10 w 23"/>
                <a:gd name="T3" fmla="*/ 80 h 80"/>
                <a:gd name="T4" fmla="*/ 23 w 23"/>
                <a:gd name="T5" fmla="*/ 0 h 80"/>
                <a:gd name="T6" fmla="*/ 0 w 23"/>
                <a:gd name="T7" fmla="*/ 18 h 8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0"/>
                <a:gd name="T14" fmla="*/ 23 w 23"/>
                <a:gd name="T15" fmla="*/ 80 h 8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0">
                  <a:moveTo>
                    <a:pt x="0" y="18"/>
                  </a:moveTo>
                  <a:lnTo>
                    <a:pt x="10" y="80"/>
                  </a:lnTo>
                  <a:lnTo>
                    <a:pt x="23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71" name="Freeform 25"/>
            <p:cNvSpPr>
              <a:spLocks/>
            </p:cNvSpPr>
            <p:nvPr/>
          </p:nvSpPr>
          <p:spPr bwMode="auto">
            <a:xfrm>
              <a:off x="2316" y="757"/>
              <a:ext cx="4" cy="3"/>
            </a:xfrm>
            <a:custGeom>
              <a:avLst/>
              <a:gdLst>
                <a:gd name="T0" fmla="*/ 0 w 38"/>
                <a:gd name="T1" fmla="*/ 15 h 33"/>
                <a:gd name="T2" fmla="*/ 21 w 38"/>
                <a:gd name="T3" fmla="*/ 33 h 33"/>
                <a:gd name="T4" fmla="*/ 38 w 38"/>
                <a:gd name="T5" fmla="*/ 0 h 33"/>
                <a:gd name="T6" fmla="*/ 0 w 38"/>
                <a:gd name="T7" fmla="*/ 15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3"/>
                <a:gd name="T14" fmla="*/ 38 w 38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3">
                  <a:moveTo>
                    <a:pt x="0" y="15"/>
                  </a:moveTo>
                  <a:lnTo>
                    <a:pt x="21" y="33"/>
                  </a:lnTo>
                  <a:lnTo>
                    <a:pt x="38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72" name="Freeform 26"/>
            <p:cNvSpPr>
              <a:spLocks/>
            </p:cNvSpPr>
            <p:nvPr/>
          </p:nvSpPr>
          <p:spPr bwMode="auto">
            <a:xfrm>
              <a:off x="2015" y="619"/>
              <a:ext cx="20" cy="11"/>
            </a:xfrm>
            <a:custGeom>
              <a:avLst/>
              <a:gdLst>
                <a:gd name="T0" fmla="*/ 0 w 191"/>
                <a:gd name="T1" fmla="*/ 72 h 105"/>
                <a:gd name="T2" fmla="*/ 11 w 191"/>
                <a:gd name="T3" fmla="*/ 0 h 105"/>
                <a:gd name="T4" fmla="*/ 191 w 191"/>
                <a:gd name="T5" fmla="*/ 15 h 105"/>
                <a:gd name="T6" fmla="*/ 157 w 191"/>
                <a:gd name="T7" fmla="*/ 61 h 105"/>
                <a:gd name="T8" fmla="*/ 170 w 191"/>
                <a:gd name="T9" fmla="*/ 84 h 105"/>
                <a:gd name="T10" fmla="*/ 123 w 191"/>
                <a:gd name="T11" fmla="*/ 88 h 105"/>
                <a:gd name="T12" fmla="*/ 95 w 191"/>
                <a:gd name="T13" fmla="*/ 105 h 105"/>
                <a:gd name="T14" fmla="*/ 21 w 191"/>
                <a:gd name="T15" fmla="*/ 105 h 105"/>
                <a:gd name="T16" fmla="*/ 0 w 191"/>
                <a:gd name="T17" fmla="*/ 72 h 10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1"/>
                <a:gd name="T28" fmla="*/ 0 h 105"/>
                <a:gd name="T29" fmla="*/ 191 w 191"/>
                <a:gd name="T30" fmla="*/ 105 h 10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1" h="105">
                  <a:moveTo>
                    <a:pt x="0" y="72"/>
                  </a:moveTo>
                  <a:lnTo>
                    <a:pt x="11" y="0"/>
                  </a:lnTo>
                  <a:lnTo>
                    <a:pt x="191" y="15"/>
                  </a:lnTo>
                  <a:lnTo>
                    <a:pt x="157" y="61"/>
                  </a:lnTo>
                  <a:lnTo>
                    <a:pt x="170" y="84"/>
                  </a:lnTo>
                  <a:lnTo>
                    <a:pt x="123" y="88"/>
                  </a:lnTo>
                  <a:lnTo>
                    <a:pt x="95" y="105"/>
                  </a:lnTo>
                  <a:lnTo>
                    <a:pt x="21" y="105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73" name="Freeform 27"/>
            <p:cNvSpPr>
              <a:spLocks/>
            </p:cNvSpPr>
            <p:nvPr/>
          </p:nvSpPr>
          <p:spPr bwMode="auto">
            <a:xfrm>
              <a:off x="2245" y="679"/>
              <a:ext cx="29" cy="61"/>
            </a:xfrm>
            <a:custGeom>
              <a:avLst/>
              <a:gdLst>
                <a:gd name="T0" fmla="*/ 0 w 273"/>
                <a:gd name="T1" fmla="*/ 231 h 563"/>
                <a:gd name="T2" fmla="*/ 12 w 273"/>
                <a:gd name="T3" fmla="*/ 198 h 563"/>
                <a:gd name="T4" fmla="*/ 91 w 273"/>
                <a:gd name="T5" fmla="*/ 51 h 563"/>
                <a:gd name="T6" fmla="*/ 145 w 273"/>
                <a:gd name="T7" fmla="*/ 32 h 563"/>
                <a:gd name="T8" fmla="*/ 157 w 273"/>
                <a:gd name="T9" fmla="*/ 0 h 563"/>
                <a:gd name="T10" fmla="*/ 196 w 273"/>
                <a:gd name="T11" fmla="*/ 20 h 563"/>
                <a:gd name="T12" fmla="*/ 196 w 273"/>
                <a:gd name="T13" fmla="*/ 46 h 563"/>
                <a:gd name="T14" fmla="*/ 165 w 273"/>
                <a:gd name="T15" fmla="*/ 138 h 563"/>
                <a:gd name="T16" fmla="*/ 200 w 273"/>
                <a:gd name="T17" fmla="*/ 130 h 563"/>
                <a:gd name="T18" fmla="*/ 216 w 273"/>
                <a:gd name="T19" fmla="*/ 192 h 563"/>
                <a:gd name="T20" fmla="*/ 273 w 273"/>
                <a:gd name="T21" fmla="*/ 208 h 563"/>
                <a:gd name="T22" fmla="*/ 246 w 273"/>
                <a:gd name="T23" fmla="*/ 236 h 563"/>
                <a:gd name="T24" fmla="*/ 181 w 273"/>
                <a:gd name="T25" fmla="*/ 274 h 563"/>
                <a:gd name="T26" fmla="*/ 165 w 273"/>
                <a:gd name="T27" fmla="*/ 310 h 563"/>
                <a:gd name="T28" fmla="*/ 200 w 273"/>
                <a:gd name="T29" fmla="*/ 379 h 563"/>
                <a:gd name="T30" fmla="*/ 185 w 273"/>
                <a:gd name="T31" fmla="*/ 418 h 563"/>
                <a:gd name="T32" fmla="*/ 229 w 273"/>
                <a:gd name="T33" fmla="*/ 509 h 563"/>
                <a:gd name="T34" fmla="*/ 196 w 273"/>
                <a:gd name="T35" fmla="*/ 563 h 563"/>
                <a:gd name="T36" fmla="*/ 165 w 273"/>
                <a:gd name="T37" fmla="*/ 370 h 563"/>
                <a:gd name="T38" fmla="*/ 139 w 273"/>
                <a:gd name="T39" fmla="*/ 340 h 563"/>
                <a:gd name="T40" fmla="*/ 96 w 273"/>
                <a:gd name="T41" fmla="*/ 391 h 563"/>
                <a:gd name="T42" fmla="*/ 62 w 273"/>
                <a:gd name="T43" fmla="*/ 381 h 563"/>
                <a:gd name="T44" fmla="*/ 68 w 273"/>
                <a:gd name="T45" fmla="*/ 312 h 563"/>
                <a:gd name="T46" fmla="*/ 0 w 273"/>
                <a:gd name="T47" fmla="*/ 231 h 5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73"/>
                <a:gd name="T73" fmla="*/ 0 h 563"/>
                <a:gd name="T74" fmla="*/ 273 w 273"/>
                <a:gd name="T75" fmla="*/ 563 h 56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73" h="563">
                  <a:moveTo>
                    <a:pt x="0" y="231"/>
                  </a:moveTo>
                  <a:lnTo>
                    <a:pt x="12" y="198"/>
                  </a:lnTo>
                  <a:lnTo>
                    <a:pt x="91" y="51"/>
                  </a:lnTo>
                  <a:lnTo>
                    <a:pt x="145" y="32"/>
                  </a:lnTo>
                  <a:lnTo>
                    <a:pt x="157" y="0"/>
                  </a:lnTo>
                  <a:lnTo>
                    <a:pt x="196" y="20"/>
                  </a:lnTo>
                  <a:lnTo>
                    <a:pt x="196" y="46"/>
                  </a:lnTo>
                  <a:lnTo>
                    <a:pt x="165" y="138"/>
                  </a:lnTo>
                  <a:lnTo>
                    <a:pt x="200" y="130"/>
                  </a:lnTo>
                  <a:lnTo>
                    <a:pt x="216" y="192"/>
                  </a:lnTo>
                  <a:lnTo>
                    <a:pt x="273" y="208"/>
                  </a:lnTo>
                  <a:lnTo>
                    <a:pt x="246" y="236"/>
                  </a:lnTo>
                  <a:lnTo>
                    <a:pt x="181" y="274"/>
                  </a:lnTo>
                  <a:lnTo>
                    <a:pt x="165" y="310"/>
                  </a:lnTo>
                  <a:lnTo>
                    <a:pt x="200" y="379"/>
                  </a:lnTo>
                  <a:lnTo>
                    <a:pt x="185" y="418"/>
                  </a:lnTo>
                  <a:lnTo>
                    <a:pt x="229" y="509"/>
                  </a:lnTo>
                  <a:lnTo>
                    <a:pt x="196" y="563"/>
                  </a:lnTo>
                  <a:lnTo>
                    <a:pt x="165" y="370"/>
                  </a:lnTo>
                  <a:lnTo>
                    <a:pt x="139" y="340"/>
                  </a:lnTo>
                  <a:lnTo>
                    <a:pt x="96" y="391"/>
                  </a:lnTo>
                  <a:lnTo>
                    <a:pt x="62" y="381"/>
                  </a:lnTo>
                  <a:lnTo>
                    <a:pt x="68" y="312"/>
                  </a:lnTo>
                  <a:lnTo>
                    <a:pt x="0" y="231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74" name="Freeform 28"/>
            <p:cNvSpPr>
              <a:spLocks/>
            </p:cNvSpPr>
            <p:nvPr/>
          </p:nvSpPr>
          <p:spPr bwMode="auto">
            <a:xfrm>
              <a:off x="2279" y="725"/>
              <a:ext cx="16" cy="14"/>
            </a:xfrm>
            <a:custGeom>
              <a:avLst/>
              <a:gdLst>
                <a:gd name="T0" fmla="*/ 0 w 151"/>
                <a:gd name="T1" fmla="*/ 25 h 128"/>
                <a:gd name="T2" fmla="*/ 11 w 151"/>
                <a:gd name="T3" fmla="*/ 91 h 128"/>
                <a:gd name="T4" fmla="*/ 30 w 151"/>
                <a:gd name="T5" fmla="*/ 125 h 128"/>
                <a:gd name="T6" fmla="*/ 61 w 151"/>
                <a:gd name="T7" fmla="*/ 128 h 128"/>
                <a:gd name="T8" fmla="*/ 151 w 151"/>
                <a:gd name="T9" fmla="*/ 70 h 128"/>
                <a:gd name="T10" fmla="*/ 149 w 151"/>
                <a:gd name="T11" fmla="*/ 0 h 128"/>
                <a:gd name="T12" fmla="*/ 80 w 151"/>
                <a:gd name="T13" fmla="*/ 10 h 128"/>
                <a:gd name="T14" fmla="*/ 22 w 151"/>
                <a:gd name="T15" fmla="*/ 8 h 128"/>
                <a:gd name="T16" fmla="*/ 0 w 151"/>
                <a:gd name="T17" fmla="*/ 25 h 1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128"/>
                <a:gd name="T29" fmla="*/ 151 w 151"/>
                <a:gd name="T30" fmla="*/ 128 h 1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128">
                  <a:moveTo>
                    <a:pt x="0" y="25"/>
                  </a:moveTo>
                  <a:lnTo>
                    <a:pt x="11" y="91"/>
                  </a:lnTo>
                  <a:lnTo>
                    <a:pt x="30" y="125"/>
                  </a:lnTo>
                  <a:lnTo>
                    <a:pt x="61" y="128"/>
                  </a:lnTo>
                  <a:lnTo>
                    <a:pt x="151" y="70"/>
                  </a:lnTo>
                  <a:lnTo>
                    <a:pt x="149" y="0"/>
                  </a:lnTo>
                  <a:lnTo>
                    <a:pt x="80" y="10"/>
                  </a:lnTo>
                  <a:lnTo>
                    <a:pt x="22" y="8"/>
                  </a:lnTo>
                  <a:lnTo>
                    <a:pt x="0" y="2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75" name="Freeform 29"/>
            <p:cNvSpPr>
              <a:spLocks/>
            </p:cNvSpPr>
            <p:nvPr/>
          </p:nvSpPr>
          <p:spPr bwMode="auto">
            <a:xfrm>
              <a:off x="1477" y="485"/>
              <a:ext cx="281" cy="143"/>
            </a:xfrm>
            <a:custGeom>
              <a:avLst/>
              <a:gdLst>
                <a:gd name="T0" fmla="*/ 196 w 2597"/>
                <a:gd name="T1" fmla="*/ 159 h 1322"/>
                <a:gd name="T2" fmla="*/ 304 w 2597"/>
                <a:gd name="T3" fmla="*/ 138 h 1322"/>
                <a:gd name="T4" fmla="*/ 464 w 2597"/>
                <a:gd name="T5" fmla="*/ 143 h 1322"/>
                <a:gd name="T6" fmla="*/ 711 w 2597"/>
                <a:gd name="T7" fmla="*/ 163 h 1322"/>
                <a:gd name="T8" fmla="*/ 802 w 2597"/>
                <a:gd name="T9" fmla="*/ 223 h 1322"/>
                <a:gd name="T10" fmla="*/ 1027 w 2597"/>
                <a:gd name="T11" fmla="*/ 258 h 1322"/>
                <a:gd name="T12" fmla="*/ 981 w 2597"/>
                <a:gd name="T13" fmla="*/ 194 h 1322"/>
                <a:gd name="T14" fmla="*/ 1177 w 2597"/>
                <a:gd name="T15" fmla="*/ 228 h 1322"/>
                <a:gd name="T16" fmla="*/ 1334 w 2597"/>
                <a:gd name="T17" fmla="*/ 212 h 1322"/>
                <a:gd name="T18" fmla="*/ 1350 w 2597"/>
                <a:gd name="T19" fmla="*/ 211 h 1322"/>
                <a:gd name="T20" fmla="*/ 1383 w 2597"/>
                <a:gd name="T21" fmla="*/ 209 h 1322"/>
                <a:gd name="T22" fmla="*/ 1442 w 2597"/>
                <a:gd name="T23" fmla="*/ 136 h 1322"/>
                <a:gd name="T24" fmla="*/ 1396 w 2597"/>
                <a:gd name="T25" fmla="*/ 0 h 1322"/>
                <a:gd name="T26" fmla="*/ 1479 w 2597"/>
                <a:gd name="T27" fmla="*/ 97 h 1322"/>
                <a:gd name="T28" fmla="*/ 1511 w 2597"/>
                <a:gd name="T29" fmla="*/ 143 h 1322"/>
                <a:gd name="T30" fmla="*/ 1619 w 2597"/>
                <a:gd name="T31" fmla="*/ 204 h 1322"/>
                <a:gd name="T32" fmla="*/ 1684 w 2597"/>
                <a:gd name="T33" fmla="*/ 181 h 1322"/>
                <a:gd name="T34" fmla="*/ 1814 w 2597"/>
                <a:gd name="T35" fmla="*/ 155 h 1322"/>
                <a:gd name="T36" fmla="*/ 1812 w 2597"/>
                <a:gd name="T37" fmla="*/ 261 h 1322"/>
                <a:gd name="T38" fmla="*/ 1658 w 2597"/>
                <a:gd name="T39" fmla="*/ 286 h 1322"/>
                <a:gd name="T40" fmla="*/ 1584 w 2597"/>
                <a:gd name="T41" fmla="*/ 347 h 1322"/>
                <a:gd name="T42" fmla="*/ 1534 w 2597"/>
                <a:gd name="T43" fmla="*/ 439 h 1322"/>
                <a:gd name="T44" fmla="*/ 1479 w 2597"/>
                <a:gd name="T45" fmla="*/ 472 h 1322"/>
                <a:gd name="T46" fmla="*/ 1411 w 2597"/>
                <a:gd name="T47" fmla="*/ 536 h 1322"/>
                <a:gd name="T48" fmla="*/ 1470 w 2597"/>
                <a:gd name="T49" fmla="*/ 734 h 1322"/>
                <a:gd name="T50" fmla="*/ 1684 w 2597"/>
                <a:gd name="T51" fmla="*/ 823 h 1322"/>
                <a:gd name="T52" fmla="*/ 1812 w 2597"/>
                <a:gd name="T53" fmla="*/ 928 h 1322"/>
                <a:gd name="T54" fmla="*/ 1864 w 2597"/>
                <a:gd name="T55" fmla="*/ 978 h 1322"/>
                <a:gd name="T56" fmla="*/ 1973 w 2597"/>
                <a:gd name="T57" fmla="*/ 761 h 1322"/>
                <a:gd name="T58" fmla="*/ 1945 w 2597"/>
                <a:gd name="T59" fmla="*/ 615 h 1322"/>
                <a:gd name="T60" fmla="*/ 1937 w 2597"/>
                <a:gd name="T61" fmla="*/ 529 h 1322"/>
                <a:gd name="T62" fmla="*/ 2045 w 2597"/>
                <a:gd name="T63" fmla="*/ 485 h 1322"/>
                <a:gd name="T64" fmla="*/ 2177 w 2597"/>
                <a:gd name="T65" fmla="*/ 597 h 1322"/>
                <a:gd name="T66" fmla="*/ 2137 w 2597"/>
                <a:gd name="T67" fmla="*/ 667 h 1322"/>
                <a:gd name="T68" fmla="*/ 2224 w 2597"/>
                <a:gd name="T69" fmla="*/ 661 h 1322"/>
                <a:gd name="T70" fmla="*/ 2307 w 2597"/>
                <a:gd name="T71" fmla="*/ 621 h 1322"/>
                <a:gd name="T72" fmla="*/ 2335 w 2597"/>
                <a:gd name="T73" fmla="*/ 648 h 1322"/>
                <a:gd name="T74" fmla="*/ 2388 w 2597"/>
                <a:gd name="T75" fmla="*/ 671 h 1322"/>
                <a:gd name="T76" fmla="*/ 2395 w 2597"/>
                <a:gd name="T77" fmla="*/ 713 h 1322"/>
                <a:gd name="T78" fmla="*/ 2405 w 2597"/>
                <a:gd name="T79" fmla="*/ 767 h 1322"/>
                <a:gd name="T80" fmla="*/ 2546 w 2597"/>
                <a:gd name="T81" fmla="*/ 835 h 1322"/>
                <a:gd name="T82" fmla="*/ 2551 w 2597"/>
                <a:gd name="T83" fmla="*/ 881 h 1322"/>
                <a:gd name="T84" fmla="*/ 2597 w 2597"/>
                <a:gd name="T85" fmla="*/ 931 h 1322"/>
                <a:gd name="T86" fmla="*/ 2131 w 2597"/>
                <a:gd name="T87" fmla="*/ 1142 h 1322"/>
                <a:gd name="T88" fmla="*/ 2269 w 2597"/>
                <a:gd name="T89" fmla="*/ 1096 h 1322"/>
                <a:gd name="T90" fmla="*/ 2428 w 2597"/>
                <a:gd name="T91" fmla="*/ 1192 h 1322"/>
                <a:gd name="T92" fmla="*/ 2432 w 2597"/>
                <a:gd name="T93" fmla="*/ 1200 h 1322"/>
                <a:gd name="T94" fmla="*/ 2369 w 2597"/>
                <a:gd name="T95" fmla="*/ 1197 h 1322"/>
                <a:gd name="T96" fmla="*/ 2230 w 2597"/>
                <a:gd name="T97" fmla="*/ 1183 h 1322"/>
                <a:gd name="T98" fmla="*/ 1985 w 2597"/>
                <a:gd name="T99" fmla="*/ 1229 h 1322"/>
                <a:gd name="T100" fmla="*/ 1893 w 2597"/>
                <a:gd name="T101" fmla="*/ 1290 h 1322"/>
                <a:gd name="T102" fmla="*/ 1784 w 2597"/>
                <a:gd name="T103" fmla="*/ 1281 h 1322"/>
                <a:gd name="T104" fmla="*/ 1868 w 2597"/>
                <a:gd name="T105" fmla="*/ 1216 h 1322"/>
                <a:gd name="T106" fmla="*/ 1707 w 2597"/>
                <a:gd name="T107" fmla="*/ 1098 h 1322"/>
                <a:gd name="T108" fmla="*/ 1641 w 2597"/>
                <a:gd name="T109" fmla="*/ 1086 h 1322"/>
                <a:gd name="T110" fmla="*/ 1396 w 2597"/>
                <a:gd name="T111" fmla="*/ 1042 h 1322"/>
                <a:gd name="T112" fmla="*/ 500 w 2597"/>
                <a:gd name="T113" fmla="*/ 1022 h 1322"/>
                <a:gd name="T114" fmla="*/ 398 w 2597"/>
                <a:gd name="T115" fmla="*/ 922 h 1322"/>
                <a:gd name="T116" fmla="*/ 334 w 2597"/>
                <a:gd name="T117" fmla="*/ 772 h 1322"/>
                <a:gd name="T118" fmla="*/ 91 w 2597"/>
                <a:gd name="T119" fmla="*/ 630 h 132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597"/>
                <a:gd name="T181" fmla="*/ 0 h 1322"/>
                <a:gd name="T182" fmla="*/ 2597 w 2597"/>
                <a:gd name="T183" fmla="*/ 1322 h 132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597" h="1322">
                  <a:moveTo>
                    <a:pt x="0" y="587"/>
                  </a:moveTo>
                  <a:lnTo>
                    <a:pt x="0" y="124"/>
                  </a:lnTo>
                  <a:lnTo>
                    <a:pt x="209" y="184"/>
                  </a:lnTo>
                  <a:lnTo>
                    <a:pt x="196" y="159"/>
                  </a:lnTo>
                  <a:lnTo>
                    <a:pt x="217" y="145"/>
                  </a:lnTo>
                  <a:lnTo>
                    <a:pt x="345" y="93"/>
                  </a:lnTo>
                  <a:lnTo>
                    <a:pt x="248" y="155"/>
                  </a:lnTo>
                  <a:lnTo>
                    <a:pt x="304" y="138"/>
                  </a:lnTo>
                  <a:lnTo>
                    <a:pt x="304" y="150"/>
                  </a:lnTo>
                  <a:lnTo>
                    <a:pt x="409" y="96"/>
                  </a:lnTo>
                  <a:lnTo>
                    <a:pt x="395" y="78"/>
                  </a:lnTo>
                  <a:lnTo>
                    <a:pt x="464" y="143"/>
                  </a:lnTo>
                  <a:lnTo>
                    <a:pt x="508" y="104"/>
                  </a:lnTo>
                  <a:lnTo>
                    <a:pt x="504" y="143"/>
                  </a:lnTo>
                  <a:lnTo>
                    <a:pt x="560" y="115"/>
                  </a:lnTo>
                  <a:lnTo>
                    <a:pt x="711" y="163"/>
                  </a:lnTo>
                  <a:lnTo>
                    <a:pt x="783" y="161"/>
                  </a:lnTo>
                  <a:lnTo>
                    <a:pt x="823" y="189"/>
                  </a:lnTo>
                  <a:lnTo>
                    <a:pt x="776" y="212"/>
                  </a:lnTo>
                  <a:lnTo>
                    <a:pt x="802" y="223"/>
                  </a:lnTo>
                  <a:lnTo>
                    <a:pt x="942" y="211"/>
                  </a:lnTo>
                  <a:lnTo>
                    <a:pt x="1004" y="250"/>
                  </a:lnTo>
                  <a:lnTo>
                    <a:pt x="1011" y="275"/>
                  </a:lnTo>
                  <a:lnTo>
                    <a:pt x="1027" y="258"/>
                  </a:lnTo>
                  <a:lnTo>
                    <a:pt x="1004" y="223"/>
                  </a:lnTo>
                  <a:lnTo>
                    <a:pt x="1068" y="178"/>
                  </a:lnTo>
                  <a:lnTo>
                    <a:pt x="1004" y="207"/>
                  </a:lnTo>
                  <a:lnTo>
                    <a:pt x="981" y="194"/>
                  </a:lnTo>
                  <a:lnTo>
                    <a:pt x="1061" y="159"/>
                  </a:lnTo>
                  <a:lnTo>
                    <a:pt x="1103" y="209"/>
                  </a:lnTo>
                  <a:lnTo>
                    <a:pt x="1149" y="207"/>
                  </a:lnTo>
                  <a:lnTo>
                    <a:pt x="1177" y="228"/>
                  </a:lnTo>
                  <a:lnTo>
                    <a:pt x="1298" y="223"/>
                  </a:lnTo>
                  <a:lnTo>
                    <a:pt x="1295" y="209"/>
                  </a:lnTo>
                  <a:lnTo>
                    <a:pt x="1329" y="235"/>
                  </a:lnTo>
                  <a:lnTo>
                    <a:pt x="1334" y="212"/>
                  </a:lnTo>
                  <a:lnTo>
                    <a:pt x="1307" y="220"/>
                  </a:lnTo>
                  <a:lnTo>
                    <a:pt x="1285" y="193"/>
                  </a:lnTo>
                  <a:lnTo>
                    <a:pt x="1331" y="189"/>
                  </a:lnTo>
                  <a:lnTo>
                    <a:pt x="1350" y="211"/>
                  </a:lnTo>
                  <a:lnTo>
                    <a:pt x="1368" y="205"/>
                  </a:lnTo>
                  <a:lnTo>
                    <a:pt x="1360" y="238"/>
                  </a:lnTo>
                  <a:lnTo>
                    <a:pt x="1392" y="255"/>
                  </a:lnTo>
                  <a:lnTo>
                    <a:pt x="1383" y="209"/>
                  </a:lnTo>
                  <a:lnTo>
                    <a:pt x="1445" y="182"/>
                  </a:lnTo>
                  <a:lnTo>
                    <a:pt x="1427" y="159"/>
                  </a:lnTo>
                  <a:lnTo>
                    <a:pt x="1410" y="176"/>
                  </a:lnTo>
                  <a:lnTo>
                    <a:pt x="1442" y="136"/>
                  </a:lnTo>
                  <a:lnTo>
                    <a:pt x="1353" y="107"/>
                  </a:lnTo>
                  <a:lnTo>
                    <a:pt x="1362" y="39"/>
                  </a:lnTo>
                  <a:lnTo>
                    <a:pt x="1383" y="41"/>
                  </a:lnTo>
                  <a:lnTo>
                    <a:pt x="1396" y="0"/>
                  </a:lnTo>
                  <a:lnTo>
                    <a:pt x="1461" y="39"/>
                  </a:lnTo>
                  <a:lnTo>
                    <a:pt x="1462" y="64"/>
                  </a:lnTo>
                  <a:lnTo>
                    <a:pt x="1507" y="99"/>
                  </a:lnTo>
                  <a:lnTo>
                    <a:pt x="1479" y="97"/>
                  </a:lnTo>
                  <a:lnTo>
                    <a:pt x="1491" y="109"/>
                  </a:lnTo>
                  <a:lnTo>
                    <a:pt x="1473" y="126"/>
                  </a:lnTo>
                  <a:lnTo>
                    <a:pt x="1529" y="136"/>
                  </a:lnTo>
                  <a:lnTo>
                    <a:pt x="1511" y="143"/>
                  </a:lnTo>
                  <a:lnTo>
                    <a:pt x="1542" y="200"/>
                  </a:lnTo>
                  <a:lnTo>
                    <a:pt x="1569" y="149"/>
                  </a:lnTo>
                  <a:lnTo>
                    <a:pt x="1608" y="167"/>
                  </a:lnTo>
                  <a:lnTo>
                    <a:pt x="1619" y="204"/>
                  </a:lnTo>
                  <a:lnTo>
                    <a:pt x="1599" y="212"/>
                  </a:lnTo>
                  <a:lnTo>
                    <a:pt x="1635" y="255"/>
                  </a:lnTo>
                  <a:lnTo>
                    <a:pt x="1656" y="244"/>
                  </a:lnTo>
                  <a:lnTo>
                    <a:pt x="1684" y="181"/>
                  </a:lnTo>
                  <a:lnTo>
                    <a:pt x="1716" y="173"/>
                  </a:lnTo>
                  <a:lnTo>
                    <a:pt x="1692" y="119"/>
                  </a:lnTo>
                  <a:lnTo>
                    <a:pt x="1779" y="124"/>
                  </a:lnTo>
                  <a:lnTo>
                    <a:pt x="1814" y="155"/>
                  </a:lnTo>
                  <a:lnTo>
                    <a:pt x="1800" y="172"/>
                  </a:lnTo>
                  <a:lnTo>
                    <a:pt x="1818" y="181"/>
                  </a:lnTo>
                  <a:lnTo>
                    <a:pt x="1780" y="192"/>
                  </a:lnTo>
                  <a:lnTo>
                    <a:pt x="1812" y="261"/>
                  </a:lnTo>
                  <a:lnTo>
                    <a:pt x="1757" y="297"/>
                  </a:lnTo>
                  <a:lnTo>
                    <a:pt x="1735" y="279"/>
                  </a:lnTo>
                  <a:lnTo>
                    <a:pt x="1745" y="306"/>
                  </a:lnTo>
                  <a:lnTo>
                    <a:pt x="1658" y="286"/>
                  </a:lnTo>
                  <a:lnTo>
                    <a:pt x="1676" y="312"/>
                  </a:lnTo>
                  <a:lnTo>
                    <a:pt x="1641" y="347"/>
                  </a:lnTo>
                  <a:lnTo>
                    <a:pt x="1552" y="319"/>
                  </a:lnTo>
                  <a:lnTo>
                    <a:pt x="1584" y="347"/>
                  </a:lnTo>
                  <a:lnTo>
                    <a:pt x="1647" y="354"/>
                  </a:lnTo>
                  <a:lnTo>
                    <a:pt x="1603" y="410"/>
                  </a:lnTo>
                  <a:lnTo>
                    <a:pt x="1557" y="408"/>
                  </a:lnTo>
                  <a:lnTo>
                    <a:pt x="1534" y="439"/>
                  </a:lnTo>
                  <a:lnTo>
                    <a:pt x="1450" y="412"/>
                  </a:lnTo>
                  <a:lnTo>
                    <a:pt x="1529" y="439"/>
                  </a:lnTo>
                  <a:lnTo>
                    <a:pt x="1535" y="464"/>
                  </a:lnTo>
                  <a:lnTo>
                    <a:pt x="1479" y="472"/>
                  </a:lnTo>
                  <a:lnTo>
                    <a:pt x="1491" y="479"/>
                  </a:lnTo>
                  <a:lnTo>
                    <a:pt x="1473" y="479"/>
                  </a:lnTo>
                  <a:lnTo>
                    <a:pt x="1473" y="505"/>
                  </a:lnTo>
                  <a:lnTo>
                    <a:pt x="1411" y="536"/>
                  </a:lnTo>
                  <a:lnTo>
                    <a:pt x="1402" y="642"/>
                  </a:lnTo>
                  <a:lnTo>
                    <a:pt x="1425" y="665"/>
                  </a:lnTo>
                  <a:lnTo>
                    <a:pt x="1456" y="653"/>
                  </a:lnTo>
                  <a:lnTo>
                    <a:pt x="1470" y="734"/>
                  </a:lnTo>
                  <a:lnTo>
                    <a:pt x="1519" y="718"/>
                  </a:lnTo>
                  <a:lnTo>
                    <a:pt x="1576" y="740"/>
                  </a:lnTo>
                  <a:lnTo>
                    <a:pt x="1693" y="798"/>
                  </a:lnTo>
                  <a:lnTo>
                    <a:pt x="1684" y="823"/>
                  </a:lnTo>
                  <a:lnTo>
                    <a:pt x="1697" y="806"/>
                  </a:lnTo>
                  <a:lnTo>
                    <a:pt x="1785" y="811"/>
                  </a:lnTo>
                  <a:lnTo>
                    <a:pt x="1785" y="899"/>
                  </a:lnTo>
                  <a:lnTo>
                    <a:pt x="1812" y="928"/>
                  </a:lnTo>
                  <a:lnTo>
                    <a:pt x="1791" y="934"/>
                  </a:lnTo>
                  <a:lnTo>
                    <a:pt x="1835" y="953"/>
                  </a:lnTo>
                  <a:lnTo>
                    <a:pt x="1823" y="981"/>
                  </a:lnTo>
                  <a:lnTo>
                    <a:pt x="1864" y="978"/>
                  </a:lnTo>
                  <a:lnTo>
                    <a:pt x="1922" y="931"/>
                  </a:lnTo>
                  <a:lnTo>
                    <a:pt x="1897" y="919"/>
                  </a:lnTo>
                  <a:lnTo>
                    <a:pt x="1864" y="835"/>
                  </a:lnTo>
                  <a:lnTo>
                    <a:pt x="1973" y="761"/>
                  </a:lnTo>
                  <a:lnTo>
                    <a:pt x="1957" y="761"/>
                  </a:lnTo>
                  <a:lnTo>
                    <a:pt x="1933" y="675"/>
                  </a:lnTo>
                  <a:lnTo>
                    <a:pt x="1893" y="653"/>
                  </a:lnTo>
                  <a:lnTo>
                    <a:pt x="1945" y="615"/>
                  </a:lnTo>
                  <a:lnTo>
                    <a:pt x="1926" y="598"/>
                  </a:lnTo>
                  <a:lnTo>
                    <a:pt x="1937" y="567"/>
                  </a:lnTo>
                  <a:lnTo>
                    <a:pt x="1914" y="561"/>
                  </a:lnTo>
                  <a:lnTo>
                    <a:pt x="1937" y="529"/>
                  </a:lnTo>
                  <a:lnTo>
                    <a:pt x="1911" y="510"/>
                  </a:lnTo>
                  <a:lnTo>
                    <a:pt x="1923" y="482"/>
                  </a:lnTo>
                  <a:lnTo>
                    <a:pt x="2007" y="501"/>
                  </a:lnTo>
                  <a:lnTo>
                    <a:pt x="2045" y="485"/>
                  </a:lnTo>
                  <a:lnTo>
                    <a:pt x="2114" y="529"/>
                  </a:lnTo>
                  <a:lnTo>
                    <a:pt x="2114" y="547"/>
                  </a:lnTo>
                  <a:lnTo>
                    <a:pt x="2173" y="552"/>
                  </a:lnTo>
                  <a:lnTo>
                    <a:pt x="2177" y="597"/>
                  </a:lnTo>
                  <a:lnTo>
                    <a:pt x="2124" y="598"/>
                  </a:lnTo>
                  <a:lnTo>
                    <a:pt x="2172" y="603"/>
                  </a:lnTo>
                  <a:lnTo>
                    <a:pt x="2187" y="630"/>
                  </a:lnTo>
                  <a:lnTo>
                    <a:pt x="2137" y="667"/>
                  </a:lnTo>
                  <a:lnTo>
                    <a:pt x="2210" y="649"/>
                  </a:lnTo>
                  <a:lnTo>
                    <a:pt x="2212" y="682"/>
                  </a:lnTo>
                  <a:lnTo>
                    <a:pt x="2181" y="695"/>
                  </a:lnTo>
                  <a:lnTo>
                    <a:pt x="2224" y="661"/>
                  </a:lnTo>
                  <a:lnTo>
                    <a:pt x="2230" y="683"/>
                  </a:lnTo>
                  <a:lnTo>
                    <a:pt x="2272" y="652"/>
                  </a:lnTo>
                  <a:lnTo>
                    <a:pt x="2278" y="667"/>
                  </a:lnTo>
                  <a:lnTo>
                    <a:pt x="2307" y="621"/>
                  </a:lnTo>
                  <a:lnTo>
                    <a:pt x="2297" y="613"/>
                  </a:lnTo>
                  <a:lnTo>
                    <a:pt x="2330" y="587"/>
                  </a:lnTo>
                  <a:lnTo>
                    <a:pt x="2366" y="636"/>
                  </a:lnTo>
                  <a:lnTo>
                    <a:pt x="2335" y="648"/>
                  </a:lnTo>
                  <a:lnTo>
                    <a:pt x="2369" y="641"/>
                  </a:lnTo>
                  <a:lnTo>
                    <a:pt x="2381" y="661"/>
                  </a:lnTo>
                  <a:lnTo>
                    <a:pt x="2360" y="665"/>
                  </a:lnTo>
                  <a:lnTo>
                    <a:pt x="2388" y="671"/>
                  </a:lnTo>
                  <a:lnTo>
                    <a:pt x="2369" y="684"/>
                  </a:lnTo>
                  <a:lnTo>
                    <a:pt x="2389" y="682"/>
                  </a:lnTo>
                  <a:lnTo>
                    <a:pt x="2405" y="703"/>
                  </a:lnTo>
                  <a:lnTo>
                    <a:pt x="2395" y="713"/>
                  </a:lnTo>
                  <a:lnTo>
                    <a:pt x="2426" y="729"/>
                  </a:lnTo>
                  <a:lnTo>
                    <a:pt x="2377" y="749"/>
                  </a:lnTo>
                  <a:lnTo>
                    <a:pt x="2412" y="749"/>
                  </a:lnTo>
                  <a:lnTo>
                    <a:pt x="2405" y="767"/>
                  </a:lnTo>
                  <a:lnTo>
                    <a:pt x="2457" y="783"/>
                  </a:lnTo>
                  <a:lnTo>
                    <a:pt x="2474" y="821"/>
                  </a:lnTo>
                  <a:lnTo>
                    <a:pt x="2495" y="807"/>
                  </a:lnTo>
                  <a:lnTo>
                    <a:pt x="2546" y="835"/>
                  </a:lnTo>
                  <a:lnTo>
                    <a:pt x="2434" y="869"/>
                  </a:lnTo>
                  <a:lnTo>
                    <a:pt x="2457" y="888"/>
                  </a:lnTo>
                  <a:lnTo>
                    <a:pt x="2551" y="849"/>
                  </a:lnTo>
                  <a:lnTo>
                    <a:pt x="2551" y="881"/>
                  </a:lnTo>
                  <a:lnTo>
                    <a:pt x="2593" y="876"/>
                  </a:lnTo>
                  <a:lnTo>
                    <a:pt x="2597" y="892"/>
                  </a:lnTo>
                  <a:lnTo>
                    <a:pt x="2577" y="892"/>
                  </a:lnTo>
                  <a:lnTo>
                    <a:pt x="2597" y="931"/>
                  </a:lnTo>
                  <a:lnTo>
                    <a:pt x="2466" y="1009"/>
                  </a:lnTo>
                  <a:lnTo>
                    <a:pt x="2276" y="1009"/>
                  </a:lnTo>
                  <a:lnTo>
                    <a:pt x="2196" y="1063"/>
                  </a:lnTo>
                  <a:lnTo>
                    <a:pt x="2131" y="1142"/>
                  </a:lnTo>
                  <a:lnTo>
                    <a:pt x="2196" y="1081"/>
                  </a:lnTo>
                  <a:lnTo>
                    <a:pt x="2300" y="1047"/>
                  </a:lnTo>
                  <a:lnTo>
                    <a:pt x="2335" y="1074"/>
                  </a:lnTo>
                  <a:lnTo>
                    <a:pt x="2269" y="1096"/>
                  </a:lnTo>
                  <a:lnTo>
                    <a:pt x="2320" y="1108"/>
                  </a:lnTo>
                  <a:lnTo>
                    <a:pt x="2307" y="1131"/>
                  </a:lnTo>
                  <a:lnTo>
                    <a:pt x="2347" y="1175"/>
                  </a:lnTo>
                  <a:lnTo>
                    <a:pt x="2428" y="1192"/>
                  </a:lnTo>
                  <a:lnTo>
                    <a:pt x="2449" y="1136"/>
                  </a:lnTo>
                  <a:lnTo>
                    <a:pt x="2449" y="1170"/>
                  </a:lnTo>
                  <a:lnTo>
                    <a:pt x="2469" y="1166"/>
                  </a:lnTo>
                  <a:lnTo>
                    <a:pt x="2432" y="1200"/>
                  </a:lnTo>
                  <a:lnTo>
                    <a:pt x="2338" y="1225"/>
                  </a:lnTo>
                  <a:lnTo>
                    <a:pt x="2304" y="1266"/>
                  </a:lnTo>
                  <a:lnTo>
                    <a:pt x="2278" y="1229"/>
                  </a:lnTo>
                  <a:lnTo>
                    <a:pt x="2369" y="1197"/>
                  </a:lnTo>
                  <a:lnTo>
                    <a:pt x="2320" y="1198"/>
                  </a:lnTo>
                  <a:lnTo>
                    <a:pt x="2330" y="1175"/>
                  </a:lnTo>
                  <a:lnTo>
                    <a:pt x="2251" y="1201"/>
                  </a:lnTo>
                  <a:lnTo>
                    <a:pt x="2230" y="1183"/>
                  </a:lnTo>
                  <a:lnTo>
                    <a:pt x="2230" y="1136"/>
                  </a:lnTo>
                  <a:lnTo>
                    <a:pt x="2178" y="1119"/>
                  </a:lnTo>
                  <a:lnTo>
                    <a:pt x="2142" y="1200"/>
                  </a:lnTo>
                  <a:lnTo>
                    <a:pt x="1985" y="1229"/>
                  </a:lnTo>
                  <a:lnTo>
                    <a:pt x="1881" y="1258"/>
                  </a:lnTo>
                  <a:lnTo>
                    <a:pt x="1862" y="1274"/>
                  </a:lnTo>
                  <a:lnTo>
                    <a:pt x="1887" y="1278"/>
                  </a:lnTo>
                  <a:lnTo>
                    <a:pt x="1893" y="1290"/>
                  </a:lnTo>
                  <a:lnTo>
                    <a:pt x="1762" y="1322"/>
                  </a:lnTo>
                  <a:lnTo>
                    <a:pt x="1772" y="1306"/>
                  </a:lnTo>
                  <a:lnTo>
                    <a:pt x="1780" y="1297"/>
                  </a:lnTo>
                  <a:lnTo>
                    <a:pt x="1784" y="1281"/>
                  </a:lnTo>
                  <a:lnTo>
                    <a:pt x="1803" y="1271"/>
                  </a:lnTo>
                  <a:lnTo>
                    <a:pt x="1807" y="1200"/>
                  </a:lnTo>
                  <a:lnTo>
                    <a:pt x="1830" y="1225"/>
                  </a:lnTo>
                  <a:lnTo>
                    <a:pt x="1868" y="1216"/>
                  </a:lnTo>
                  <a:lnTo>
                    <a:pt x="1835" y="1175"/>
                  </a:lnTo>
                  <a:lnTo>
                    <a:pt x="1723" y="1154"/>
                  </a:lnTo>
                  <a:lnTo>
                    <a:pt x="1718" y="1154"/>
                  </a:lnTo>
                  <a:lnTo>
                    <a:pt x="1707" y="1098"/>
                  </a:lnTo>
                  <a:lnTo>
                    <a:pt x="1684" y="1103"/>
                  </a:lnTo>
                  <a:lnTo>
                    <a:pt x="1664" y="1069"/>
                  </a:lnTo>
                  <a:lnTo>
                    <a:pt x="1641" y="1067"/>
                  </a:lnTo>
                  <a:lnTo>
                    <a:pt x="1641" y="1086"/>
                  </a:lnTo>
                  <a:lnTo>
                    <a:pt x="1612" y="1058"/>
                  </a:lnTo>
                  <a:lnTo>
                    <a:pt x="1558" y="1098"/>
                  </a:lnTo>
                  <a:lnTo>
                    <a:pt x="1415" y="1069"/>
                  </a:lnTo>
                  <a:lnTo>
                    <a:pt x="1396" y="1042"/>
                  </a:lnTo>
                  <a:lnTo>
                    <a:pt x="1396" y="1058"/>
                  </a:lnTo>
                  <a:lnTo>
                    <a:pt x="557" y="1058"/>
                  </a:lnTo>
                  <a:lnTo>
                    <a:pt x="545" y="1030"/>
                  </a:lnTo>
                  <a:lnTo>
                    <a:pt x="500" y="1022"/>
                  </a:lnTo>
                  <a:lnTo>
                    <a:pt x="503" y="1000"/>
                  </a:lnTo>
                  <a:lnTo>
                    <a:pt x="409" y="976"/>
                  </a:lnTo>
                  <a:lnTo>
                    <a:pt x="419" y="961"/>
                  </a:lnTo>
                  <a:lnTo>
                    <a:pt x="398" y="922"/>
                  </a:lnTo>
                  <a:lnTo>
                    <a:pt x="375" y="919"/>
                  </a:lnTo>
                  <a:lnTo>
                    <a:pt x="322" y="841"/>
                  </a:lnTo>
                  <a:lnTo>
                    <a:pt x="333" y="816"/>
                  </a:lnTo>
                  <a:lnTo>
                    <a:pt x="334" y="772"/>
                  </a:lnTo>
                  <a:lnTo>
                    <a:pt x="277" y="749"/>
                  </a:lnTo>
                  <a:lnTo>
                    <a:pt x="169" y="607"/>
                  </a:lnTo>
                  <a:lnTo>
                    <a:pt x="107" y="648"/>
                  </a:lnTo>
                  <a:lnTo>
                    <a:pt x="91" y="630"/>
                  </a:lnTo>
                  <a:lnTo>
                    <a:pt x="88" y="625"/>
                  </a:lnTo>
                  <a:lnTo>
                    <a:pt x="57" y="587"/>
                  </a:lnTo>
                  <a:lnTo>
                    <a:pt x="0" y="587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76" name="Freeform 30"/>
            <p:cNvSpPr>
              <a:spLocks/>
            </p:cNvSpPr>
            <p:nvPr/>
          </p:nvSpPr>
          <p:spPr bwMode="auto">
            <a:xfrm>
              <a:off x="1519" y="592"/>
              <a:ext cx="17" cy="9"/>
            </a:xfrm>
            <a:custGeom>
              <a:avLst/>
              <a:gdLst>
                <a:gd name="T0" fmla="*/ 0 w 154"/>
                <a:gd name="T1" fmla="*/ 0 h 87"/>
                <a:gd name="T2" fmla="*/ 84 w 154"/>
                <a:gd name="T3" fmla="*/ 18 h 87"/>
                <a:gd name="T4" fmla="*/ 154 w 154"/>
                <a:gd name="T5" fmla="*/ 87 h 87"/>
                <a:gd name="T6" fmla="*/ 113 w 154"/>
                <a:gd name="T7" fmla="*/ 74 h 87"/>
                <a:gd name="T8" fmla="*/ 0 w 154"/>
                <a:gd name="T9" fmla="*/ 0 h 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87"/>
                <a:gd name="T17" fmla="*/ 154 w 154"/>
                <a:gd name="T18" fmla="*/ 87 h 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87">
                  <a:moveTo>
                    <a:pt x="0" y="0"/>
                  </a:moveTo>
                  <a:lnTo>
                    <a:pt x="84" y="18"/>
                  </a:lnTo>
                  <a:lnTo>
                    <a:pt x="154" y="87"/>
                  </a:lnTo>
                  <a:lnTo>
                    <a:pt x="113" y="7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77" name="Freeform 31"/>
            <p:cNvSpPr>
              <a:spLocks/>
            </p:cNvSpPr>
            <p:nvPr/>
          </p:nvSpPr>
          <p:spPr bwMode="auto">
            <a:xfrm>
              <a:off x="1527" y="469"/>
              <a:ext cx="34" cy="21"/>
            </a:xfrm>
            <a:custGeom>
              <a:avLst/>
              <a:gdLst>
                <a:gd name="T0" fmla="*/ 0 w 319"/>
                <a:gd name="T1" fmla="*/ 151 h 198"/>
                <a:gd name="T2" fmla="*/ 15 w 319"/>
                <a:gd name="T3" fmla="*/ 124 h 198"/>
                <a:gd name="T4" fmla="*/ 58 w 319"/>
                <a:gd name="T5" fmla="*/ 43 h 198"/>
                <a:gd name="T6" fmla="*/ 39 w 319"/>
                <a:gd name="T7" fmla="*/ 9 h 198"/>
                <a:gd name="T8" fmla="*/ 136 w 319"/>
                <a:gd name="T9" fmla="*/ 0 h 198"/>
                <a:gd name="T10" fmla="*/ 205 w 319"/>
                <a:gd name="T11" fmla="*/ 34 h 198"/>
                <a:gd name="T12" fmla="*/ 250 w 319"/>
                <a:gd name="T13" fmla="*/ 15 h 198"/>
                <a:gd name="T14" fmla="*/ 319 w 319"/>
                <a:gd name="T15" fmla="*/ 61 h 198"/>
                <a:gd name="T16" fmla="*/ 174 w 319"/>
                <a:gd name="T17" fmla="*/ 134 h 198"/>
                <a:gd name="T18" fmla="*/ 159 w 319"/>
                <a:gd name="T19" fmla="*/ 178 h 198"/>
                <a:gd name="T20" fmla="*/ 89 w 319"/>
                <a:gd name="T21" fmla="*/ 198 h 198"/>
                <a:gd name="T22" fmla="*/ 55 w 319"/>
                <a:gd name="T23" fmla="*/ 165 h 198"/>
                <a:gd name="T24" fmla="*/ 0 w 319"/>
                <a:gd name="T25" fmla="*/ 151 h 1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9"/>
                <a:gd name="T40" fmla="*/ 0 h 198"/>
                <a:gd name="T41" fmla="*/ 319 w 319"/>
                <a:gd name="T42" fmla="*/ 198 h 1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9" h="198">
                  <a:moveTo>
                    <a:pt x="0" y="151"/>
                  </a:moveTo>
                  <a:lnTo>
                    <a:pt x="15" y="124"/>
                  </a:lnTo>
                  <a:lnTo>
                    <a:pt x="58" y="43"/>
                  </a:lnTo>
                  <a:lnTo>
                    <a:pt x="39" y="9"/>
                  </a:lnTo>
                  <a:lnTo>
                    <a:pt x="136" y="0"/>
                  </a:lnTo>
                  <a:lnTo>
                    <a:pt x="205" y="34"/>
                  </a:lnTo>
                  <a:lnTo>
                    <a:pt x="250" y="15"/>
                  </a:lnTo>
                  <a:lnTo>
                    <a:pt x="319" y="61"/>
                  </a:lnTo>
                  <a:lnTo>
                    <a:pt x="174" y="134"/>
                  </a:lnTo>
                  <a:lnTo>
                    <a:pt x="159" y="178"/>
                  </a:lnTo>
                  <a:lnTo>
                    <a:pt x="89" y="198"/>
                  </a:lnTo>
                  <a:lnTo>
                    <a:pt x="55" y="165"/>
                  </a:lnTo>
                  <a:lnTo>
                    <a:pt x="0" y="151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78" name="Freeform 32"/>
            <p:cNvSpPr>
              <a:spLocks/>
            </p:cNvSpPr>
            <p:nvPr/>
          </p:nvSpPr>
          <p:spPr bwMode="auto">
            <a:xfrm>
              <a:off x="1537" y="449"/>
              <a:ext cx="24" cy="12"/>
            </a:xfrm>
            <a:custGeom>
              <a:avLst/>
              <a:gdLst>
                <a:gd name="T0" fmla="*/ 0 w 224"/>
                <a:gd name="T1" fmla="*/ 85 h 112"/>
                <a:gd name="T2" fmla="*/ 51 w 224"/>
                <a:gd name="T3" fmla="*/ 101 h 112"/>
                <a:gd name="T4" fmla="*/ 65 w 224"/>
                <a:gd name="T5" fmla="*/ 83 h 112"/>
                <a:gd name="T6" fmla="*/ 77 w 224"/>
                <a:gd name="T7" fmla="*/ 112 h 112"/>
                <a:gd name="T8" fmla="*/ 100 w 224"/>
                <a:gd name="T9" fmla="*/ 98 h 112"/>
                <a:gd name="T10" fmla="*/ 94 w 224"/>
                <a:gd name="T11" fmla="*/ 74 h 112"/>
                <a:gd name="T12" fmla="*/ 119 w 224"/>
                <a:gd name="T13" fmla="*/ 89 h 112"/>
                <a:gd name="T14" fmla="*/ 133 w 224"/>
                <a:gd name="T15" fmla="*/ 47 h 112"/>
                <a:gd name="T16" fmla="*/ 152 w 224"/>
                <a:gd name="T17" fmla="*/ 45 h 112"/>
                <a:gd name="T18" fmla="*/ 159 w 224"/>
                <a:gd name="T19" fmla="*/ 83 h 112"/>
                <a:gd name="T20" fmla="*/ 209 w 224"/>
                <a:gd name="T21" fmla="*/ 55 h 112"/>
                <a:gd name="T22" fmla="*/ 193 w 224"/>
                <a:gd name="T23" fmla="*/ 24 h 112"/>
                <a:gd name="T24" fmla="*/ 224 w 224"/>
                <a:gd name="T25" fmla="*/ 16 h 112"/>
                <a:gd name="T26" fmla="*/ 192 w 224"/>
                <a:gd name="T27" fmla="*/ 0 h 112"/>
                <a:gd name="T28" fmla="*/ 111 w 224"/>
                <a:gd name="T29" fmla="*/ 16 h 112"/>
                <a:gd name="T30" fmla="*/ 0 w 224"/>
                <a:gd name="T31" fmla="*/ 85 h 11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24"/>
                <a:gd name="T49" fmla="*/ 0 h 112"/>
                <a:gd name="T50" fmla="*/ 224 w 224"/>
                <a:gd name="T51" fmla="*/ 112 h 11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24" h="112">
                  <a:moveTo>
                    <a:pt x="0" y="85"/>
                  </a:moveTo>
                  <a:lnTo>
                    <a:pt x="51" y="101"/>
                  </a:lnTo>
                  <a:lnTo>
                    <a:pt x="65" y="83"/>
                  </a:lnTo>
                  <a:lnTo>
                    <a:pt x="77" y="112"/>
                  </a:lnTo>
                  <a:lnTo>
                    <a:pt x="100" y="98"/>
                  </a:lnTo>
                  <a:lnTo>
                    <a:pt x="94" y="74"/>
                  </a:lnTo>
                  <a:lnTo>
                    <a:pt x="119" y="89"/>
                  </a:lnTo>
                  <a:lnTo>
                    <a:pt x="133" y="47"/>
                  </a:lnTo>
                  <a:lnTo>
                    <a:pt x="152" y="45"/>
                  </a:lnTo>
                  <a:lnTo>
                    <a:pt x="159" y="83"/>
                  </a:lnTo>
                  <a:lnTo>
                    <a:pt x="209" y="55"/>
                  </a:lnTo>
                  <a:lnTo>
                    <a:pt x="193" y="24"/>
                  </a:lnTo>
                  <a:lnTo>
                    <a:pt x="224" y="16"/>
                  </a:lnTo>
                  <a:lnTo>
                    <a:pt x="192" y="0"/>
                  </a:lnTo>
                  <a:lnTo>
                    <a:pt x="111" y="16"/>
                  </a:lnTo>
                  <a:lnTo>
                    <a:pt x="0" y="8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79" name="Freeform 33"/>
            <p:cNvSpPr>
              <a:spLocks/>
            </p:cNvSpPr>
            <p:nvPr/>
          </p:nvSpPr>
          <p:spPr bwMode="auto">
            <a:xfrm>
              <a:off x="1550" y="476"/>
              <a:ext cx="59" cy="29"/>
            </a:xfrm>
            <a:custGeom>
              <a:avLst/>
              <a:gdLst>
                <a:gd name="T0" fmla="*/ 0 w 547"/>
                <a:gd name="T1" fmla="*/ 86 h 268"/>
                <a:gd name="T2" fmla="*/ 28 w 547"/>
                <a:gd name="T3" fmla="*/ 64 h 268"/>
                <a:gd name="T4" fmla="*/ 14 w 547"/>
                <a:gd name="T5" fmla="*/ 52 h 268"/>
                <a:gd name="T6" fmla="*/ 79 w 547"/>
                <a:gd name="T7" fmla="*/ 16 h 268"/>
                <a:gd name="T8" fmla="*/ 133 w 547"/>
                <a:gd name="T9" fmla="*/ 0 h 268"/>
                <a:gd name="T10" fmla="*/ 151 w 547"/>
                <a:gd name="T11" fmla="*/ 28 h 268"/>
                <a:gd name="T12" fmla="*/ 131 w 547"/>
                <a:gd name="T13" fmla="*/ 41 h 268"/>
                <a:gd name="T14" fmla="*/ 181 w 547"/>
                <a:gd name="T15" fmla="*/ 21 h 268"/>
                <a:gd name="T16" fmla="*/ 233 w 547"/>
                <a:gd name="T17" fmla="*/ 39 h 268"/>
                <a:gd name="T18" fmla="*/ 214 w 547"/>
                <a:gd name="T19" fmla="*/ 59 h 268"/>
                <a:gd name="T20" fmla="*/ 278 w 547"/>
                <a:gd name="T21" fmla="*/ 45 h 268"/>
                <a:gd name="T22" fmla="*/ 259 w 547"/>
                <a:gd name="T23" fmla="*/ 24 h 268"/>
                <a:gd name="T24" fmla="*/ 285 w 547"/>
                <a:gd name="T25" fmla="*/ 27 h 268"/>
                <a:gd name="T26" fmla="*/ 333 w 547"/>
                <a:gd name="T27" fmla="*/ 98 h 268"/>
                <a:gd name="T28" fmla="*/ 351 w 547"/>
                <a:gd name="T29" fmla="*/ 81 h 268"/>
                <a:gd name="T30" fmla="*/ 331 w 547"/>
                <a:gd name="T31" fmla="*/ 1 h 268"/>
                <a:gd name="T32" fmla="*/ 370 w 547"/>
                <a:gd name="T33" fmla="*/ 2 h 268"/>
                <a:gd name="T34" fmla="*/ 414 w 547"/>
                <a:gd name="T35" fmla="*/ 31 h 268"/>
                <a:gd name="T36" fmla="*/ 439 w 547"/>
                <a:gd name="T37" fmla="*/ 129 h 268"/>
                <a:gd name="T38" fmla="*/ 547 w 547"/>
                <a:gd name="T39" fmla="*/ 176 h 268"/>
                <a:gd name="T40" fmla="*/ 547 w 547"/>
                <a:gd name="T41" fmla="*/ 203 h 268"/>
                <a:gd name="T42" fmla="*/ 517 w 547"/>
                <a:gd name="T43" fmla="*/ 193 h 268"/>
                <a:gd name="T44" fmla="*/ 483 w 547"/>
                <a:gd name="T45" fmla="*/ 210 h 268"/>
                <a:gd name="T46" fmla="*/ 532 w 547"/>
                <a:gd name="T47" fmla="*/ 229 h 268"/>
                <a:gd name="T48" fmla="*/ 487 w 547"/>
                <a:gd name="T49" fmla="*/ 252 h 268"/>
                <a:gd name="T50" fmla="*/ 418 w 547"/>
                <a:gd name="T51" fmla="*/ 242 h 268"/>
                <a:gd name="T52" fmla="*/ 378 w 547"/>
                <a:gd name="T53" fmla="*/ 215 h 268"/>
                <a:gd name="T54" fmla="*/ 287 w 547"/>
                <a:gd name="T55" fmla="*/ 260 h 268"/>
                <a:gd name="T56" fmla="*/ 174 w 547"/>
                <a:gd name="T57" fmla="*/ 268 h 268"/>
                <a:gd name="T58" fmla="*/ 152 w 547"/>
                <a:gd name="T59" fmla="*/ 226 h 268"/>
                <a:gd name="T60" fmla="*/ 90 w 547"/>
                <a:gd name="T61" fmla="*/ 224 h 268"/>
                <a:gd name="T62" fmla="*/ 50 w 547"/>
                <a:gd name="T63" fmla="*/ 187 h 268"/>
                <a:gd name="T64" fmla="*/ 209 w 547"/>
                <a:gd name="T65" fmla="*/ 164 h 268"/>
                <a:gd name="T66" fmla="*/ 43 w 547"/>
                <a:gd name="T67" fmla="*/ 153 h 268"/>
                <a:gd name="T68" fmla="*/ 21 w 547"/>
                <a:gd name="T69" fmla="*/ 130 h 268"/>
                <a:gd name="T70" fmla="*/ 106 w 547"/>
                <a:gd name="T71" fmla="*/ 106 h 268"/>
                <a:gd name="T72" fmla="*/ 28 w 547"/>
                <a:gd name="T73" fmla="*/ 109 h 268"/>
                <a:gd name="T74" fmla="*/ 33 w 547"/>
                <a:gd name="T75" fmla="*/ 98 h 268"/>
                <a:gd name="T76" fmla="*/ 0 w 547"/>
                <a:gd name="T77" fmla="*/ 86 h 26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47"/>
                <a:gd name="T118" fmla="*/ 0 h 268"/>
                <a:gd name="T119" fmla="*/ 547 w 547"/>
                <a:gd name="T120" fmla="*/ 268 h 26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47" h="268">
                  <a:moveTo>
                    <a:pt x="0" y="86"/>
                  </a:moveTo>
                  <a:lnTo>
                    <a:pt x="28" y="64"/>
                  </a:lnTo>
                  <a:lnTo>
                    <a:pt x="14" y="52"/>
                  </a:lnTo>
                  <a:lnTo>
                    <a:pt x="79" y="16"/>
                  </a:lnTo>
                  <a:lnTo>
                    <a:pt x="133" y="0"/>
                  </a:lnTo>
                  <a:lnTo>
                    <a:pt x="151" y="28"/>
                  </a:lnTo>
                  <a:lnTo>
                    <a:pt x="131" y="41"/>
                  </a:lnTo>
                  <a:lnTo>
                    <a:pt x="181" y="21"/>
                  </a:lnTo>
                  <a:lnTo>
                    <a:pt x="233" y="39"/>
                  </a:lnTo>
                  <a:lnTo>
                    <a:pt x="214" y="59"/>
                  </a:lnTo>
                  <a:lnTo>
                    <a:pt x="278" y="45"/>
                  </a:lnTo>
                  <a:lnTo>
                    <a:pt x="259" y="24"/>
                  </a:lnTo>
                  <a:lnTo>
                    <a:pt x="285" y="27"/>
                  </a:lnTo>
                  <a:lnTo>
                    <a:pt x="333" y="98"/>
                  </a:lnTo>
                  <a:lnTo>
                    <a:pt x="351" y="81"/>
                  </a:lnTo>
                  <a:lnTo>
                    <a:pt x="331" y="1"/>
                  </a:lnTo>
                  <a:lnTo>
                    <a:pt x="370" y="2"/>
                  </a:lnTo>
                  <a:lnTo>
                    <a:pt x="414" y="31"/>
                  </a:lnTo>
                  <a:lnTo>
                    <a:pt x="439" y="129"/>
                  </a:lnTo>
                  <a:lnTo>
                    <a:pt x="547" y="176"/>
                  </a:lnTo>
                  <a:lnTo>
                    <a:pt x="547" y="203"/>
                  </a:lnTo>
                  <a:lnTo>
                    <a:pt x="517" y="193"/>
                  </a:lnTo>
                  <a:lnTo>
                    <a:pt x="483" y="210"/>
                  </a:lnTo>
                  <a:lnTo>
                    <a:pt x="532" y="229"/>
                  </a:lnTo>
                  <a:lnTo>
                    <a:pt x="487" y="252"/>
                  </a:lnTo>
                  <a:lnTo>
                    <a:pt x="418" y="242"/>
                  </a:lnTo>
                  <a:lnTo>
                    <a:pt x="378" y="215"/>
                  </a:lnTo>
                  <a:lnTo>
                    <a:pt x="287" y="260"/>
                  </a:lnTo>
                  <a:lnTo>
                    <a:pt x="174" y="268"/>
                  </a:lnTo>
                  <a:lnTo>
                    <a:pt x="152" y="226"/>
                  </a:lnTo>
                  <a:lnTo>
                    <a:pt x="90" y="224"/>
                  </a:lnTo>
                  <a:lnTo>
                    <a:pt x="50" y="187"/>
                  </a:lnTo>
                  <a:lnTo>
                    <a:pt x="209" y="164"/>
                  </a:lnTo>
                  <a:lnTo>
                    <a:pt x="43" y="153"/>
                  </a:lnTo>
                  <a:lnTo>
                    <a:pt x="21" y="130"/>
                  </a:lnTo>
                  <a:lnTo>
                    <a:pt x="106" y="106"/>
                  </a:lnTo>
                  <a:lnTo>
                    <a:pt x="28" y="109"/>
                  </a:lnTo>
                  <a:lnTo>
                    <a:pt x="33" y="98"/>
                  </a:lnTo>
                  <a:lnTo>
                    <a:pt x="0" y="86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80" name="Freeform 34"/>
            <p:cNvSpPr>
              <a:spLocks/>
            </p:cNvSpPr>
            <p:nvPr/>
          </p:nvSpPr>
          <p:spPr bwMode="auto">
            <a:xfrm>
              <a:off x="1554" y="453"/>
              <a:ext cx="41" cy="17"/>
            </a:xfrm>
            <a:custGeom>
              <a:avLst/>
              <a:gdLst>
                <a:gd name="T0" fmla="*/ 0 w 373"/>
                <a:gd name="T1" fmla="*/ 99 h 150"/>
                <a:gd name="T2" fmla="*/ 14 w 373"/>
                <a:gd name="T3" fmla="*/ 88 h 150"/>
                <a:gd name="T4" fmla="*/ 77 w 373"/>
                <a:gd name="T5" fmla="*/ 73 h 150"/>
                <a:gd name="T6" fmla="*/ 14 w 373"/>
                <a:gd name="T7" fmla="*/ 76 h 150"/>
                <a:gd name="T8" fmla="*/ 88 w 373"/>
                <a:gd name="T9" fmla="*/ 61 h 150"/>
                <a:gd name="T10" fmla="*/ 27 w 373"/>
                <a:gd name="T11" fmla="*/ 61 h 150"/>
                <a:gd name="T12" fmla="*/ 33 w 373"/>
                <a:gd name="T13" fmla="*/ 45 h 150"/>
                <a:gd name="T14" fmla="*/ 91 w 373"/>
                <a:gd name="T15" fmla="*/ 44 h 150"/>
                <a:gd name="T16" fmla="*/ 50 w 373"/>
                <a:gd name="T17" fmla="*/ 40 h 150"/>
                <a:gd name="T18" fmla="*/ 83 w 373"/>
                <a:gd name="T19" fmla="*/ 25 h 150"/>
                <a:gd name="T20" fmla="*/ 157 w 373"/>
                <a:gd name="T21" fmla="*/ 44 h 150"/>
                <a:gd name="T22" fmla="*/ 193 w 373"/>
                <a:gd name="T23" fmla="*/ 80 h 150"/>
                <a:gd name="T24" fmla="*/ 265 w 373"/>
                <a:gd name="T25" fmla="*/ 84 h 150"/>
                <a:gd name="T26" fmla="*/ 238 w 373"/>
                <a:gd name="T27" fmla="*/ 61 h 150"/>
                <a:gd name="T28" fmla="*/ 253 w 373"/>
                <a:gd name="T29" fmla="*/ 48 h 150"/>
                <a:gd name="T30" fmla="*/ 222 w 373"/>
                <a:gd name="T31" fmla="*/ 29 h 150"/>
                <a:gd name="T32" fmla="*/ 270 w 373"/>
                <a:gd name="T33" fmla="*/ 0 h 150"/>
                <a:gd name="T34" fmla="*/ 293 w 373"/>
                <a:gd name="T35" fmla="*/ 33 h 150"/>
                <a:gd name="T36" fmla="*/ 277 w 373"/>
                <a:gd name="T37" fmla="*/ 49 h 150"/>
                <a:gd name="T38" fmla="*/ 306 w 373"/>
                <a:gd name="T39" fmla="*/ 54 h 150"/>
                <a:gd name="T40" fmla="*/ 295 w 373"/>
                <a:gd name="T41" fmla="*/ 71 h 150"/>
                <a:gd name="T42" fmla="*/ 328 w 373"/>
                <a:gd name="T43" fmla="*/ 73 h 150"/>
                <a:gd name="T44" fmla="*/ 347 w 373"/>
                <a:gd name="T45" fmla="*/ 52 h 150"/>
                <a:gd name="T46" fmla="*/ 373 w 373"/>
                <a:gd name="T47" fmla="*/ 79 h 150"/>
                <a:gd name="T48" fmla="*/ 353 w 373"/>
                <a:gd name="T49" fmla="*/ 112 h 150"/>
                <a:gd name="T50" fmla="*/ 273 w 373"/>
                <a:gd name="T51" fmla="*/ 111 h 150"/>
                <a:gd name="T52" fmla="*/ 151 w 373"/>
                <a:gd name="T53" fmla="*/ 150 h 150"/>
                <a:gd name="T54" fmla="*/ 100 w 373"/>
                <a:gd name="T55" fmla="*/ 129 h 150"/>
                <a:gd name="T56" fmla="*/ 204 w 373"/>
                <a:gd name="T57" fmla="*/ 96 h 150"/>
                <a:gd name="T58" fmla="*/ 116 w 373"/>
                <a:gd name="T59" fmla="*/ 116 h 150"/>
                <a:gd name="T60" fmla="*/ 130 w 373"/>
                <a:gd name="T61" fmla="*/ 88 h 150"/>
                <a:gd name="T62" fmla="*/ 85 w 373"/>
                <a:gd name="T63" fmla="*/ 118 h 150"/>
                <a:gd name="T64" fmla="*/ 33 w 373"/>
                <a:gd name="T65" fmla="*/ 111 h 150"/>
                <a:gd name="T66" fmla="*/ 0 w 373"/>
                <a:gd name="T67" fmla="*/ 99 h 1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73"/>
                <a:gd name="T103" fmla="*/ 0 h 150"/>
                <a:gd name="T104" fmla="*/ 373 w 373"/>
                <a:gd name="T105" fmla="*/ 150 h 15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73" h="150">
                  <a:moveTo>
                    <a:pt x="0" y="99"/>
                  </a:moveTo>
                  <a:lnTo>
                    <a:pt x="14" y="88"/>
                  </a:lnTo>
                  <a:lnTo>
                    <a:pt x="77" y="73"/>
                  </a:lnTo>
                  <a:lnTo>
                    <a:pt x="14" y="76"/>
                  </a:lnTo>
                  <a:lnTo>
                    <a:pt x="88" y="61"/>
                  </a:lnTo>
                  <a:lnTo>
                    <a:pt x="27" y="61"/>
                  </a:lnTo>
                  <a:lnTo>
                    <a:pt x="33" y="45"/>
                  </a:lnTo>
                  <a:lnTo>
                    <a:pt x="91" y="44"/>
                  </a:lnTo>
                  <a:lnTo>
                    <a:pt x="50" y="40"/>
                  </a:lnTo>
                  <a:lnTo>
                    <a:pt x="83" y="25"/>
                  </a:lnTo>
                  <a:lnTo>
                    <a:pt x="157" y="44"/>
                  </a:lnTo>
                  <a:lnTo>
                    <a:pt x="193" y="80"/>
                  </a:lnTo>
                  <a:lnTo>
                    <a:pt x="265" y="84"/>
                  </a:lnTo>
                  <a:lnTo>
                    <a:pt x="238" y="61"/>
                  </a:lnTo>
                  <a:lnTo>
                    <a:pt x="253" y="48"/>
                  </a:lnTo>
                  <a:lnTo>
                    <a:pt x="222" y="29"/>
                  </a:lnTo>
                  <a:lnTo>
                    <a:pt x="270" y="0"/>
                  </a:lnTo>
                  <a:lnTo>
                    <a:pt x="293" y="33"/>
                  </a:lnTo>
                  <a:lnTo>
                    <a:pt x="277" y="49"/>
                  </a:lnTo>
                  <a:lnTo>
                    <a:pt x="306" y="54"/>
                  </a:lnTo>
                  <a:lnTo>
                    <a:pt x="295" y="71"/>
                  </a:lnTo>
                  <a:lnTo>
                    <a:pt x="328" y="73"/>
                  </a:lnTo>
                  <a:lnTo>
                    <a:pt x="347" y="52"/>
                  </a:lnTo>
                  <a:lnTo>
                    <a:pt x="373" y="79"/>
                  </a:lnTo>
                  <a:lnTo>
                    <a:pt x="353" y="112"/>
                  </a:lnTo>
                  <a:lnTo>
                    <a:pt x="273" y="111"/>
                  </a:lnTo>
                  <a:lnTo>
                    <a:pt x="151" y="150"/>
                  </a:lnTo>
                  <a:lnTo>
                    <a:pt x="100" y="129"/>
                  </a:lnTo>
                  <a:lnTo>
                    <a:pt x="204" y="96"/>
                  </a:lnTo>
                  <a:lnTo>
                    <a:pt x="116" y="116"/>
                  </a:lnTo>
                  <a:lnTo>
                    <a:pt x="130" y="88"/>
                  </a:lnTo>
                  <a:lnTo>
                    <a:pt x="85" y="118"/>
                  </a:lnTo>
                  <a:lnTo>
                    <a:pt x="33" y="111"/>
                  </a:lnTo>
                  <a:lnTo>
                    <a:pt x="0" y="99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81" name="Freeform 35"/>
            <p:cNvSpPr>
              <a:spLocks/>
            </p:cNvSpPr>
            <p:nvPr/>
          </p:nvSpPr>
          <p:spPr bwMode="auto">
            <a:xfrm>
              <a:off x="1594" y="436"/>
              <a:ext cx="21" cy="10"/>
            </a:xfrm>
            <a:custGeom>
              <a:avLst/>
              <a:gdLst>
                <a:gd name="T0" fmla="*/ 0 w 194"/>
                <a:gd name="T1" fmla="*/ 0 h 92"/>
                <a:gd name="T2" fmla="*/ 17 w 194"/>
                <a:gd name="T3" fmla="*/ 34 h 92"/>
                <a:gd name="T4" fmla="*/ 65 w 194"/>
                <a:gd name="T5" fmla="*/ 34 h 92"/>
                <a:gd name="T6" fmla="*/ 49 w 194"/>
                <a:gd name="T7" fmla="*/ 41 h 92"/>
                <a:gd name="T8" fmla="*/ 60 w 194"/>
                <a:gd name="T9" fmla="*/ 51 h 92"/>
                <a:gd name="T10" fmla="*/ 19 w 194"/>
                <a:gd name="T11" fmla="*/ 57 h 92"/>
                <a:gd name="T12" fmla="*/ 85 w 194"/>
                <a:gd name="T13" fmla="*/ 69 h 92"/>
                <a:gd name="T14" fmla="*/ 194 w 194"/>
                <a:gd name="T15" fmla="*/ 92 h 92"/>
                <a:gd name="T16" fmla="*/ 179 w 194"/>
                <a:gd name="T17" fmla="*/ 39 h 92"/>
                <a:gd name="T18" fmla="*/ 100 w 194"/>
                <a:gd name="T19" fmla="*/ 10 h 92"/>
                <a:gd name="T20" fmla="*/ 73 w 194"/>
                <a:gd name="T21" fmla="*/ 22 h 92"/>
                <a:gd name="T22" fmla="*/ 68 w 194"/>
                <a:gd name="T23" fmla="*/ 0 h 92"/>
                <a:gd name="T24" fmla="*/ 0 w 194"/>
                <a:gd name="T25" fmla="*/ 0 h 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4"/>
                <a:gd name="T40" fmla="*/ 0 h 92"/>
                <a:gd name="T41" fmla="*/ 194 w 194"/>
                <a:gd name="T42" fmla="*/ 92 h 9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4" h="92">
                  <a:moveTo>
                    <a:pt x="0" y="0"/>
                  </a:moveTo>
                  <a:lnTo>
                    <a:pt x="17" y="34"/>
                  </a:lnTo>
                  <a:lnTo>
                    <a:pt x="65" y="34"/>
                  </a:lnTo>
                  <a:lnTo>
                    <a:pt x="49" y="41"/>
                  </a:lnTo>
                  <a:lnTo>
                    <a:pt x="60" y="51"/>
                  </a:lnTo>
                  <a:lnTo>
                    <a:pt x="19" y="57"/>
                  </a:lnTo>
                  <a:lnTo>
                    <a:pt x="85" y="69"/>
                  </a:lnTo>
                  <a:lnTo>
                    <a:pt x="194" y="92"/>
                  </a:lnTo>
                  <a:lnTo>
                    <a:pt x="179" y="39"/>
                  </a:lnTo>
                  <a:lnTo>
                    <a:pt x="100" y="10"/>
                  </a:lnTo>
                  <a:lnTo>
                    <a:pt x="73" y="22"/>
                  </a:lnTo>
                  <a:lnTo>
                    <a:pt x="6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82" name="Freeform 36"/>
            <p:cNvSpPr>
              <a:spLocks/>
            </p:cNvSpPr>
            <p:nvPr/>
          </p:nvSpPr>
          <p:spPr bwMode="auto">
            <a:xfrm>
              <a:off x="1604" y="456"/>
              <a:ext cx="17" cy="10"/>
            </a:xfrm>
            <a:custGeom>
              <a:avLst/>
              <a:gdLst>
                <a:gd name="T0" fmla="*/ 0 w 154"/>
                <a:gd name="T1" fmla="*/ 62 h 94"/>
                <a:gd name="T2" fmla="*/ 16 w 154"/>
                <a:gd name="T3" fmla="*/ 39 h 94"/>
                <a:gd name="T4" fmla="*/ 46 w 154"/>
                <a:gd name="T5" fmla="*/ 43 h 94"/>
                <a:gd name="T6" fmla="*/ 9 w 154"/>
                <a:gd name="T7" fmla="*/ 20 h 94"/>
                <a:gd name="T8" fmla="*/ 17 w 154"/>
                <a:gd name="T9" fmla="*/ 7 h 94"/>
                <a:gd name="T10" fmla="*/ 80 w 154"/>
                <a:gd name="T11" fmla="*/ 35 h 94"/>
                <a:gd name="T12" fmla="*/ 44 w 154"/>
                <a:gd name="T13" fmla="*/ 4 h 94"/>
                <a:gd name="T14" fmla="*/ 136 w 154"/>
                <a:gd name="T15" fmla="*/ 0 h 94"/>
                <a:gd name="T16" fmla="*/ 154 w 154"/>
                <a:gd name="T17" fmla="*/ 69 h 94"/>
                <a:gd name="T18" fmla="*/ 135 w 154"/>
                <a:gd name="T19" fmla="*/ 57 h 94"/>
                <a:gd name="T20" fmla="*/ 134 w 154"/>
                <a:gd name="T21" fmla="*/ 94 h 94"/>
                <a:gd name="T22" fmla="*/ 59 w 154"/>
                <a:gd name="T23" fmla="*/ 90 h 94"/>
                <a:gd name="T24" fmla="*/ 73 w 154"/>
                <a:gd name="T25" fmla="*/ 80 h 94"/>
                <a:gd name="T26" fmla="*/ 54 w 154"/>
                <a:gd name="T27" fmla="*/ 66 h 94"/>
                <a:gd name="T28" fmla="*/ 107 w 154"/>
                <a:gd name="T29" fmla="*/ 49 h 94"/>
                <a:gd name="T30" fmla="*/ 0 w 154"/>
                <a:gd name="T31" fmla="*/ 62 h 9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4"/>
                <a:gd name="T49" fmla="*/ 0 h 94"/>
                <a:gd name="T50" fmla="*/ 154 w 154"/>
                <a:gd name="T51" fmla="*/ 94 h 9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4" h="94">
                  <a:moveTo>
                    <a:pt x="0" y="62"/>
                  </a:moveTo>
                  <a:lnTo>
                    <a:pt x="16" y="39"/>
                  </a:lnTo>
                  <a:lnTo>
                    <a:pt x="46" y="43"/>
                  </a:lnTo>
                  <a:lnTo>
                    <a:pt x="9" y="20"/>
                  </a:lnTo>
                  <a:lnTo>
                    <a:pt x="17" y="7"/>
                  </a:lnTo>
                  <a:lnTo>
                    <a:pt x="80" y="35"/>
                  </a:lnTo>
                  <a:lnTo>
                    <a:pt x="44" y="4"/>
                  </a:lnTo>
                  <a:lnTo>
                    <a:pt x="136" y="0"/>
                  </a:lnTo>
                  <a:lnTo>
                    <a:pt x="154" y="69"/>
                  </a:lnTo>
                  <a:lnTo>
                    <a:pt x="135" y="57"/>
                  </a:lnTo>
                  <a:lnTo>
                    <a:pt x="134" y="94"/>
                  </a:lnTo>
                  <a:lnTo>
                    <a:pt x="59" y="90"/>
                  </a:lnTo>
                  <a:lnTo>
                    <a:pt x="73" y="80"/>
                  </a:lnTo>
                  <a:lnTo>
                    <a:pt x="54" y="66"/>
                  </a:lnTo>
                  <a:lnTo>
                    <a:pt x="107" y="49"/>
                  </a:lnTo>
                  <a:lnTo>
                    <a:pt x="0" y="6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83" name="Freeform 37"/>
            <p:cNvSpPr>
              <a:spLocks/>
            </p:cNvSpPr>
            <p:nvPr/>
          </p:nvSpPr>
          <p:spPr bwMode="auto">
            <a:xfrm>
              <a:off x="1604" y="473"/>
              <a:ext cx="20" cy="16"/>
            </a:xfrm>
            <a:custGeom>
              <a:avLst/>
              <a:gdLst>
                <a:gd name="T0" fmla="*/ 0 w 178"/>
                <a:gd name="T1" fmla="*/ 71 h 146"/>
                <a:gd name="T2" fmla="*/ 9 w 178"/>
                <a:gd name="T3" fmla="*/ 54 h 146"/>
                <a:gd name="T4" fmla="*/ 69 w 178"/>
                <a:gd name="T5" fmla="*/ 65 h 146"/>
                <a:gd name="T6" fmla="*/ 61 w 178"/>
                <a:gd name="T7" fmla="*/ 42 h 146"/>
                <a:gd name="T8" fmla="*/ 76 w 178"/>
                <a:gd name="T9" fmla="*/ 43 h 146"/>
                <a:gd name="T10" fmla="*/ 38 w 178"/>
                <a:gd name="T11" fmla="*/ 31 h 146"/>
                <a:gd name="T12" fmla="*/ 55 w 178"/>
                <a:gd name="T13" fmla="*/ 24 h 146"/>
                <a:gd name="T14" fmla="*/ 38 w 178"/>
                <a:gd name="T15" fmla="*/ 12 h 146"/>
                <a:gd name="T16" fmla="*/ 153 w 178"/>
                <a:gd name="T17" fmla="*/ 0 h 146"/>
                <a:gd name="T18" fmla="*/ 155 w 178"/>
                <a:gd name="T19" fmla="*/ 31 h 146"/>
                <a:gd name="T20" fmla="*/ 120 w 178"/>
                <a:gd name="T21" fmla="*/ 59 h 146"/>
                <a:gd name="T22" fmla="*/ 174 w 178"/>
                <a:gd name="T23" fmla="*/ 65 h 146"/>
                <a:gd name="T24" fmla="*/ 178 w 178"/>
                <a:gd name="T25" fmla="*/ 117 h 146"/>
                <a:gd name="T26" fmla="*/ 101 w 178"/>
                <a:gd name="T27" fmla="*/ 146 h 146"/>
                <a:gd name="T28" fmla="*/ 69 w 178"/>
                <a:gd name="T29" fmla="*/ 105 h 146"/>
                <a:gd name="T30" fmla="*/ 0 w 178"/>
                <a:gd name="T31" fmla="*/ 71 h 14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78"/>
                <a:gd name="T49" fmla="*/ 0 h 146"/>
                <a:gd name="T50" fmla="*/ 178 w 178"/>
                <a:gd name="T51" fmla="*/ 146 h 14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78" h="146">
                  <a:moveTo>
                    <a:pt x="0" y="71"/>
                  </a:moveTo>
                  <a:lnTo>
                    <a:pt x="9" y="54"/>
                  </a:lnTo>
                  <a:lnTo>
                    <a:pt x="69" y="65"/>
                  </a:lnTo>
                  <a:lnTo>
                    <a:pt x="61" y="42"/>
                  </a:lnTo>
                  <a:lnTo>
                    <a:pt x="76" y="43"/>
                  </a:lnTo>
                  <a:lnTo>
                    <a:pt x="38" y="31"/>
                  </a:lnTo>
                  <a:lnTo>
                    <a:pt x="55" y="24"/>
                  </a:lnTo>
                  <a:lnTo>
                    <a:pt x="38" y="12"/>
                  </a:lnTo>
                  <a:lnTo>
                    <a:pt x="153" y="0"/>
                  </a:lnTo>
                  <a:lnTo>
                    <a:pt x="155" y="31"/>
                  </a:lnTo>
                  <a:lnTo>
                    <a:pt x="120" y="59"/>
                  </a:lnTo>
                  <a:lnTo>
                    <a:pt x="174" y="65"/>
                  </a:lnTo>
                  <a:lnTo>
                    <a:pt x="178" y="117"/>
                  </a:lnTo>
                  <a:lnTo>
                    <a:pt x="101" y="146"/>
                  </a:lnTo>
                  <a:lnTo>
                    <a:pt x="69" y="105"/>
                  </a:lnTo>
                  <a:lnTo>
                    <a:pt x="0" y="71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84" name="Freeform 38"/>
            <p:cNvSpPr>
              <a:spLocks/>
            </p:cNvSpPr>
            <p:nvPr/>
          </p:nvSpPr>
          <p:spPr bwMode="auto">
            <a:xfrm>
              <a:off x="1618" y="439"/>
              <a:ext cx="12" cy="8"/>
            </a:xfrm>
            <a:custGeom>
              <a:avLst/>
              <a:gdLst>
                <a:gd name="T0" fmla="*/ 0 w 108"/>
                <a:gd name="T1" fmla="*/ 0 h 76"/>
                <a:gd name="T2" fmla="*/ 12 w 108"/>
                <a:gd name="T3" fmla="*/ 46 h 76"/>
                <a:gd name="T4" fmla="*/ 46 w 108"/>
                <a:gd name="T5" fmla="*/ 50 h 76"/>
                <a:gd name="T6" fmla="*/ 17 w 108"/>
                <a:gd name="T7" fmla="*/ 55 h 76"/>
                <a:gd name="T8" fmla="*/ 32 w 108"/>
                <a:gd name="T9" fmla="*/ 76 h 76"/>
                <a:gd name="T10" fmla="*/ 100 w 108"/>
                <a:gd name="T11" fmla="*/ 64 h 76"/>
                <a:gd name="T12" fmla="*/ 108 w 108"/>
                <a:gd name="T13" fmla="*/ 39 h 76"/>
                <a:gd name="T14" fmla="*/ 0 w 108"/>
                <a:gd name="T15" fmla="*/ 0 h 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8"/>
                <a:gd name="T25" fmla="*/ 0 h 76"/>
                <a:gd name="T26" fmla="*/ 108 w 108"/>
                <a:gd name="T27" fmla="*/ 76 h 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8" h="76">
                  <a:moveTo>
                    <a:pt x="0" y="0"/>
                  </a:moveTo>
                  <a:lnTo>
                    <a:pt x="12" y="46"/>
                  </a:lnTo>
                  <a:lnTo>
                    <a:pt x="46" y="50"/>
                  </a:lnTo>
                  <a:lnTo>
                    <a:pt x="17" y="55"/>
                  </a:lnTo>
                  <a:lnTo>
                    <a:pt x="32" y="76"/>
                  </a:lnTo>
                  <a:lnTo>
                    <a:pt x="100" y="64"/>
                  </a:lnTo>
                  <a:lnTo>
                    <a:pt x="108" y="3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85" name="Freeform 39"/>
            <p:cNvSpPr>
              <a:spLocks/>
            </p:cNvSpPr>
            <p:nvPr/>
          </p:nvSpPr>
          <p:spPr bwMode="auto">
            <a:xfrm>
              <a:off x="1622" y="452"/>
              <a:ext cx="57" cy="18"/>
            </a:xfrm>
            <a:custGeom>
              <a:avLst/>
              <a:gdLst>
                <a:gd name="T0" fmla="*/ 0 w 523"/>
                <a:gd name="T1" fmla="*/ 24 h 164"/>
                <a:gd name="T2" fmla="*/ 32 w 523"/>
                <a:gd name="T3" fmla="*/ 0 h 164"/>
                <a:gd name="T4" fmla="*/ 78 w 523"/>
                <a:gd name="T5" fmla="*/ 12 h 164"/>
                <a:gd name="T6" fmla="*/ 109 w 523"/>
                <a:gd name="T7" fmla="*/ 24 h 164"/>
                <a:gd name="T8" fmla="*/ 101 w 523"/>
                <a:gd name="T9" fmla="*/ 43 h 164"/>
                <a:gd name="T10" fmla="*/ 161 w 523"/>
                <a:gd name="T11" fmla="*/ 28 h 164"/>
                <a:gd name="T12" fmla="*/ 198 w 523"/>
                <a:gd name="T13" fmla="*/ 43 h 164"/>
                <a:gd name="T14" fmla="*/ 166 w 523"/>
                <a:gd name="T15" fmla="*/ 43 h 164"/>
                <a:gd name="T16" fmla="*/ 234 w 523"/>
                <a:gd name="T17" fmla="*/ 56 h 164"/>
                <a:gd name="T18" fmla="*/ 161 w 523"/>
                <a:gd name="T19" fmla="*/ 62 h 164"/>
                <a:gd name="T20" fmla="*/ 198 w 523"/>
                <a:gd name="T21" fmla="*/ 71 h 164"/>
                <a:gd name="T22" fmla="*/ 170 w 523"/>
                <a:gd name="T23" fmla="*/ 86 h 164"/>
                <a:gd name="T24" fmla="*/ 205 w 523"/>
                <a:gd name="T25" fmla="*/ 75 h 164"/>
                <a:gd name="T26" fmla="*/ 239 w 523"/>
                <a:gd name="T27" fmla="*/ 107 h 164"/>
                <a:gd name="T28" fmla="*/ 248 w 523"/>
                <a:gd name="T29" fmla="*/ 93 h 164"/>
                <a:gd name="T30" fmla="*/ 343 w 523"/>
                <a:gd name="T31" fmla="*/ 107 h 164"/>
                <a:gd name="T32" fmla="*/ 443 w 523"/>
                <a:gd name="T33" fmla="*/ 75 h 164"/>
                <a:gd name="T34" fmla="*/ 523 w 523"/>
                <a:gd name="T35" fmla="*/ 113 h 164"/>
                <a:gd name="T36" fmla="*/ 498 w 523"/>
                <a:gd name="T37" fmla="*/ 130 h 164"/>
                <a:gd name="T38" fmla="*/ 508 w 523"/>
                <a:gd name="T39" fmla="*/ 156 h 164"/>
                <a:gd name="T40" fmla="*/ 459 w 523"/>
                <a:gd name="T41" fmla="*/ 164 h 164"/>
                <a:gd name="T42" fmla="*/ 405 w 523"/>
                <a:gd name="T43" fmla="*/ 137 h 164"/>
                <a:gd name="T44" fmla="*/ 405 w 523"/>
                <a:gd name="T45" fmla="*/ 156 h 164"/>
                <a:gd name="T46" fmla="*/ 377 w 523"/>
                <a:gd name="T47" fmla="*/ 161 h 164"/>
                <a:gd name="T48" fmla="*/ 258 w 523"/>
                <a:gd name="T49" fmla="*/ 164 h 164"/>
                <a:gd name="T50" fmla="*/ 248 w 523"/>
                <a:gd name="T51" fmla="*/ 141 h 164"/>
                <a:gd name="T52" fmla="*/ 217 w 523"/>
                <a:gd name="T53" fmla="*/ 161 h 164"/>
                <a:gd name="T54" fmla="*/ 182 w 523"/>
                <a:gd name="T55" fmla="*/ 141 h 164"/>
                <a:gd name="T56" fmla="*/ 158 w 523"/>
                <a:gd name="T57" fmla="*/ 155 h 164"/>
                <a:gd name="T58" fmla="*/ 113 w 523"/>
                <a:gd name="T59" fmla="*/ 47 h 164"/>
                <a:gd name="T60" fmla="*/ 61 w 523"/>
                <a:gd name="T61" fmla="*/ 58 h 164"/>
                <a:gd name="T62" fmla="*/ 0 w 523"/>
                <a:gd name="T63" fmla="*/ 24 h 16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23"/>
                <a:gd name="T97" fmla="*/ 0 h 164"/>
                <a:gd name="T98" fmla="*/ 523 w 523"/>
                <a:gd name="T99" fmla="*/ 164 h 16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23" h="164">
                  <a:moveTo>
                    <a:pt x="0" y="24"/>
                  </a:moveTo>
                  <a:lnTo>
                    <a:pt x="32" y="0"/>
                  </a:lnTo>
                  <a:lnTo>
                    <a:pt x="78" y="12"/>
                  </a:lnTo>
                  <a:lnTo>
                    <a:pt x="109" y="24"/>
                  </a:lnTo>
                  <a:lnTo>
                    <a:pt x="101" y="43"/>
                  </a:lnTo>
                  <a:lnTo>
                    <a:pt x="161" y="28"/>
                  </a:lnTo>
                  <a:lnTo>
                    <a:pt x="198" y="43"/>
                  </a:lnTo>
                  <a:lnTo>
                    <a:pt x="166" y="43"/>
                  </a:lnTo>
                  <a:lnTo>
                    <a:pt x="234" y="56"/>
                  </a:lnTo>
                  <a:lnTo>
                    <a:pt x="161" y="62"/>
                  </a:lnTo>
                  <a:lnTo>
                    <a:pt x="198" y="71"/>
                  </a:lnTo>
                  <a:lnTo>
                    <a:pt x="170" y="86"/>
                  </a:lnTo>
                  <a:lnTo>
                    <a:pt x="205" y="75"/>
                  </a:lnTo>
                  <a:lnTo>
                    <a:pt x="239" y="107"/>
                  </a:lnTo>
                  <a:lnTo>
                    <a:pt x="248" y="93"/>
                  </a:lnTo>
                  <a:lnTo>
                    <a:pt x="343" y="107"/>
                  </a:lnTo>
                  <a:lnTo>
                    <a:pt x="443" y="75"/>
                  </a:lnTo>
                  <a:lnTo>
                    <a:pt x="523" y="113"/>
                  </a:lnTo>
                  <a:lnTo>
                    <a:pt x="498" y="130"/>
                  </a:lnTo>
                  <a:lnTo>
                    <a:pt x="508" y="156"/>
                  </a:lnTo>
                  <a:lnTo>
                    <a:pt x="459" y="164"/>
                  </a:lnTo>
                  <a:lnTo>
                    <a:pt x="405" y="137"/>
                  </a:lnTo>
                  <a:lnTo>
                    <a:pt x="405" y="156"/>
                  </a:lnTo>
                  <a:lnTo>
                    <a:pt x="377" y="161"/>
                  </a:lnTo>
                  <a:lnTo>
                    <a:pt x="258" y="164"/>
                  </a:lnTo>
                  <a:lnTo>
                    <a:pt x="248" y="141"/>
                  </a:lnTo>
                  <a:lnTo>
                    <a:pt x="217" y="161"/>
                  </a:lnTo>
                  <a:lnTo>
                    <a:pt x="182" y="141"/>
                  </a:lnTo>
                  <a:lnTo>
                    <a:pt x="158" y="155"/>
                  </a:lnTo>
                  <a:lnTo>
                    <a:pt x="113" y="47"/>
                  </a:lnTo>
                  <a:lnTo>
                    <a:pt x="61" y="58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86" name="Freeform 40"/>
            <p:cNvSpPr>
              <a:spLocks/>
            </p:cNvSpPr>
            <p:nvPr/>
          </p:nvSpPr>
          <p:spPr bwMode="auto">
            <a:xfrm>
              <a:off x="1625" y="421"/>
              <a:ext cx="37" cy="24"/>
            </a:xfrm>
            <a:custGeom>
              <a:avLst/>
              <a:gdLst>
                <a:gd name="T0" fmla="*/ 0 w 342"/>
                <a:gd name="T1" fmla="*/ 69 h 221"/>
                <a:gd name="T2" fmla="*/ 83 w 342"/>
                <a:gd name="T3" fmla="*/ 57 h 221"/>
                <a:gd name="T4" fmla="*/ 40 w 342"/>
                <a:gd name="T5" fmla="*/ 26 h 221"/>
                <a:gd name="T6" fmla="*/ 111 w 342"/>
                <a:gd name="T7" fmla="*/ 12 h 221"/>
                <a:gd name="T8" fmla="*/ 53 w 342"/>
                <a:gd name="T9" fmla="*/ 0 h 221"/>
                <a:gd name="T10" fmla="*/ 145 w 342"/>
                <a:gd name="T11" fmla="*/ 16 h 221"/>
                <a:gd name="T12" fmla="*/ 172 w 342"/>
                <a:gd name="T13" fmla="*/ 58 h 221"/>
                <a:gd name="T14" fmla="*/ 219 w 342"/>
                <a:gd name="T15" fmla="*/ 58 h 221"/>
                <a:gd name="T16" fmla="*/ 235 w 342"/>
                <a:gd name="T17" fmla="*/ 88 h 221"/>
                <a:gd name="T18" fmla="*/ 240 w 342"/>
                <a:gd name="T19" fmla="*/ 68 h 221"/>
                <a:gd name="T20" fmla="*/ 264 w 342"/>
                <a:gd name="T21" fmla="*/ 69 h 221"/>
                <a:gd name="T22" fmla="*/ 253 w 342"/>
                <a:gd name="T23" fmla="*/ 88 h 221"/>
                <a:gd name="T24" fmla="*/ 281 w 342"/>
                <a:gd name="T25" fmla="*/ 101 h 221"/>
                <a:gd name="T26" fmla="*/ 264 w 342"/>
                <a:gd name="T27" fmla="*/ 122 h 221"/>
                <a:gd name="T28" fmla="*/ 317 w 342"/>
                <a:gd name="T29" fmla="*/ 119 h 221"/>
                <a:gd name="T30" fmla="*/ 342 w 342"/>
                <a:gd name="T31" fmla="*/ 149 h 221"/>
                <a:gd name="T32" fmla="*/ 276 w 342"/>
                <a:gd name="T33" fmla="*/ 158 h 221"/>
                <a:gd name="T34" fmla="*/ 258 w 342"/>
                <a:gd name="T35" fmla="*/ 184 h 221"/>
                <a:gd name="T36" fmla="*/ 246 w 342"/>
                <a:gd name="T37" fmla="*/ 158 h 221"/>
                <a:gd name="T38" fmla="*/ 230 w 342"/>
                <a:gd name="T39" fmla="*/ 219 h 221"/>
                <a:gd name="T40" fmla="*/ 188 w 342"/>
                <a:gd name="T41" fmla="*/ 186 h 221"/>
                <a:gd name="T42" fmla="*/ 208 w 342"/>
                <a:gd name="T43" fmla="*/ 221 h 221"/>
                <a:gd name="T44" fmla="*/ 129 w 342"/>
                <a:gd name="T45" fmla="*/ 216 h 221"/>
                <a:gd name="T46" fmla="*/ 104 w 342"/>
                <a:gd name="T47" fmla="*/ 199 h 221"/>
                <a:gd name="T48" fmla="*/ 142 w 342"/>
                <a:gd name="T49" fmla="*/ 194 h 221"/>
                <a:gd name="T50" fmla="*/ 103 w 342"/>
                <a:gd name="T51" fmla="*/ 189 h 221"/>
                <a:gd name="T52" fmla="*/ 91 w 342"/>
                <a:gd name="T53" fmla="*/ 178 h 221"/>
                <a:gd name="T54" fmla="*/ 111 w 342"/>
                <a:gd name="T55" fmla="*/ 177 h 221"/>
                <a:gd name="T56" fmla="*/ 77 w 342"/>
                <a:gd name="T57" fmla="*/ 162 h 221"/>
                <a:gd name="T58" fmla="*/ 184 w 342"/>
                <a:gd name="T59" fmla="*/ 143 h 221"/>
                <a:gd name="T60" fmla="*/ 53 w 342"/>
                <a:gd name="T61" fmla="*/ 149 h 221"/>
                <a:gd name="T62" fmla="*/ 30 w 342"/>
                <a:gd name="T63" fmla="*/ 126 h 221"/>
                <a:gd name="T64" fmla="*/ 77 w 342"/>
                <a:gd name="T65" fmla="*/ 116 h 221"/>
                <a:gd name="T66" fmla="*/ 6 w 342"/>
                <a:gd name="T67" fmla="*/ 101 h 221"/>
                <a:gd name="T68" fmla="*/ 21 w 342"/>
                <a:gd name="T69" fmla="*/ 99 h 221"/>
                <a:gd name="T70" fmla="*/ 2 w 342"/>
                <a:gd name="T71" fmla="*/ 85 h 221"/>
                <a:gd name="T72" fmla="*/ 83 w 342"/>
                <a:gd name="T73" fmla="*/ 85 h 221"/>
                <a:gd name="T74" fmla="*/ 0 w 342"/>
                <a:gd name="T75" fmla="*/ 69 h 22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42"/>
                <a:gd name="T115" fmla="*/ 0 h 221"/>
                <a:gd name="T116" fmla="*/ 342 w 342"/>
                <a:gd name="T117" fmla="*/ 221 h 22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42" h="221">
                  <a:moveTo>
                    <a:pt x="0" y="69"/>
                  </a:moveTo>
                  <a:lnTo>
                    <a:pt x="83" y="57"/>
                  </a:lnTo>
                  <a:lnTo>
                    <a:pt x="40" y="26"/>
                  </a:lnTo>
                  <a:lnTo>
                    <a:pt x="111" y="12"/>
                  </a:lnTo>
                  <a:lnTo>
                    <a:pt x="53" y="0"/>
                  </a:lnTo>
                  <a:lnTo>
                    <a:pt x="145" y="16"/>
                  </a:lnTo>
                  <a:lnTo>
                    <a:pt x="172" y="58"/>
                  </a:lnTo>
                  <a:lnTo>
                    <a:pt x="219" y="58"/>
                  </a:lnTo>
                  <a:lnTo>
                    <a:pt x="235" y="88"/>
                  </a:lnTo>
                  <a:lnTo>
                    <a:pt x="240" y="68"/>
                  </a:lnTo>
                  <a:lnTo>
                    <a:pt x="264" y="69"/>
                  </a:lnTo>
                  <a:lnTo>
                    <a:pt x="253" y="88"/>
                  </a:lnTo>
                  <a:lnTo>
                    <a:pt x="281" y="101"/>
                  </a:lnTo>
                  <a:lnTo>
                    <a:pt x="264" y="122"/>
                  </a:lnTo>
                  <a:lnTo>
                    <a:pt x="317" y="119"/>
                  </a:lnTo>
                  <a:lnTo>
                    <a:pt x="342" y="149"/>
                  </a:lnTo>
                  <a:lnTo>
                    <a:pt x="276" y="158"/>
                  </a:lnTo>
                  <a:lnTo>
                    <a:pt x="258" y="184"/>
                  </a:lnTo>
                  <a:lnTo>
                    <a:pt x="246" y="158"/>
                  </a:lnTo>
                  <a:lnTo>
                    <a:pt x="230" y="219"/>
                  </a:lnTo>
                  <a:lnTo>
                    <a:pt x="188" y="186"/>
                  </a:lnTo>
                  <a:lnTo>
                    <a:pt x="208" y="221"/>
                  </a:lnTo>
                  <a:lnTo>
                    <a:pt x="129" y="216"/>
                  </a:lnTo>
                  <a:lnTo>
                    <a:pt x="104" y="199"/>
                  </a:lnTo>
                  <a:lnTo>
                    <a:pt x="142" y="194"/>
                  </a:lnTo>
                  <a:lnTo>
                    <a:pt x="103" y="189"/>
                  </a:lnTo>
                  <a:lnTo>
                    <a:pt x="91" y="178"/>
                  </a:lnTo>
                  <a:lnTo>
                    <a:pt x="111" y="177"/>
                  </a:lnTo>
                  <a:lnTo>
                    <a:pt x="77" y="162"/>
                  </a:lnTo>
                  <a:lnTo>
                    <a:pt x="184" y="143"/>
                  </a:lnTo>
                  <a:lnTo>
                    <a:pt x="53" y="149"/>
                  </a:lnTo>
                  <a:lnTo>
                    <a:pt x="30" y="126"/>
                  </a:lnTo>
                  <a:lnTo>
                    <a:pt x="77" y="116"/>
                  </a:lnTo>
                  <a:lnTo>
                    <a:pt x="6" y="101"/>
                  </a:lnTo>
                  <a:lnTo>
                    <a:pt x="21" y="99"/>
                  </a:lnTo>
                  <a:lnTo>
                    <a:pt x="2" y="85"/>
                  </a:lnTo>
                  <a:lnTo>
                    <a:pt x="83" y="85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87" name="Freeform 41"/>
            <p:cNvSpPr>
              <a:spLocks/>
            </p:cNvSpPr>
            <p:nvPr/>
          </p:nvSpPr>
          <p:spPr bwMode="auto">
            <a:xfrm>
              <a:off x="1625" y="462"/>
              <a:ext cx="8" cy="6"/>
            </a:xfrm>
            <a:custGeom>
              <a:avLst/>
              <a:gdLst>
                <a:gd name="T0" fmla="*/ 0 w 83"/>
                <a:gd name="T1" fmla="*/ 39 h 57"/>
                <a:gd name="T2" fmla="*/ 14 w 83"/>
                <a:gd name="T3" fmla="*/ 0 h 57"/>
                <a:gd name="T4" fmla="*/ 68 w 83"/>
                <a:gd name="T5" fmla="*/ 13 h 57"/>
                <a:gd name="T6" fmla="*/ 83 w 83"/>
                <a:gd name="T7" fmla="*/ 57 h 57"/>
                <a:gd name="T8" fmla="*/ 0 w 83"/>
                <a:gd name="T9" fmla="*/ 39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3"/>
                <a:gd name="T16" fmla="*/ 0 h 57"/>
                <a:gd name="T17" fmla="*/ 83 w 83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3" h="57">
                  <a:moveTo>
                    <a:pt x="0" y="39"/>
                  </a:moveTo>
                  <a:lnTo>
                    <a:pt x="14" y="0"/>
                  </a:lnTo>
                  <a:lnTo>
                    <a:pt x="68" y="13"/>
                  </a:lnTo>
                  <a:lnTo>
                    <a:pt x="83" y="57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88" name="Freeform 42"/>
            <p:cNvSpPr>
              <a:spLocks/>
            </p:cNvSpPr>
            <p:nvPr/>
          </p:nvSpPr>
          <p:spPr bwMode="auto">
            <a:xfrm>
              <a:off x="1625" y="447"/>
              <a:ext cx="10" cy="2"/>
            </a:xfrm>
            <a:custGeom>
              <a:avLst/>
              <a:gdLst>
                <a:gd name="T0" fmla="*/ 0 w 92"/>
                <a:gd name="T1" fmla="*/ 8 h 20"/>
                <a:gd name="T2" fmla="*/ 21 w 92"/>
                <a:gd name="T3" fmla="*/ 20 h 20"/>
                <a:gd name="T4" fmla="*/ 92 w 92"/>
                <a:gd name="T5" fmla="*/ 8 h 20"/>
                <a:gd name="T6" fmla="*/ 24 w 92"/>
                <a:gd name="T7" fmla="*/ 0 h 20"/>
                <a:gd name="T8" fmla="*/ 0 w 92"/>
                <a:gd name="T9" fmla="*/ 8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20"/>
                <a:gd name="T17" fmla="*/ 92 w 9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20">
                  <a:moveTo>
                    <a:pt x="0" y="8"/>
                  </a:moveTo>
                  <a:lnTo>
                    <a:pt x="21" y="20"/>
                  </a:lnTo>
                  <a:lnTo>
                    <a:pt x="92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89" name="Freeform 43"/>
            <p:cNvSpPr>
              <a:spLocks/>
            </p:cNvSpPr>
            <p:nvPr/>
          </p:nvSpPr>
          <p:spPr bwMode="auto">
            <a:xfrm>
              <a:off x="1626" y="472"/>
              <a:ext cx="18" cy="13"/>
            </a:xfrm>
            <a:custGeom>
              <a:avLst/>
              <a:gdLst>
                <a:gd name="T0" fmla="*/ 0 w 162"/>
                <a:gd name="T1" fmla="*/ 17 h 117"/>
                <a:gd name="T2" fmla="*/ 3 w 162"/>
                <a:gd name="T3" fmla="*/ 73 h 117"/>
                <a:gd name="T4" fmla="*/ 22 w 162"/>
                <a:gd name="T5" fmla="*/ 83 h 117"/>
                <a:gd name="T6" fmla="*/ 16 w 162"/>
                <a:gd name="T7" fmla="*/ 116 h 117"/>
                <a:gd name="T8" fmla="*/ 39 w 162"/>
                <a:gd name="T9" fmla="*/ 117 h 117"/>
                <a:gd name="T10" fmla="*/ 68 w 162"/>
                <a:gd name="T11" fmla="*/ 90 h 117"/>
                <a:gd name="T12" fmla="*/ 39 w 162"/>
                <a:gd name="T13" fmla="*/ 73 h 117"/>
                <a:gd name="T14" fmla="*/ 107 w 162"/>
                <a:gd name="T15" fmla="*/ 73 h 117"/>
                <a:gd name="T16" fmla="*/ 162 w 162"/>
                <a:gd name="T17" fmla="*/ 8 h 117"/>
                <a:gd name="T18" fmla="*/ 12 w 162"/>
                <a:gd name="T19" fmla="*/ 0 h 117"/>
                <a:gd name="T20" fmla="*/ 31 w 162"/>
                <a:gd name="T21" fmla="*/ 21 h 117"/>
                <a:gd name="T22" fmla="*/ 0 w 162"/>
                <a:gd name="T23" fmla="*/ 17 h 1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2"/>
                <a:gd name="T37" fmla="*/ 0 h 117"/>
                <a:gd name="T38" fmla="*/ 162 w 162"/>
                <a:gd name="T39" fmla="*/ 117 h 1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2" h="117">
                  <a:moveTo>
                    <a:pt x="0" y="17"/>
                  </a:moveTo>
                  <a:lnTo>
                    <a:pt x="3" y="73"/>
                  </a:lnTo>
                  <a:lnTo>
                    <a:pt x="22" y="83"/>
                  </a:lnTo>
                  <a:lnTo>
                    <a:pt x="16" y="116"/>
                  </a:lnTo>
                  <a:lnTo>
                    <a:pt x="39" y="117"/>
                  </a:lnTo>
                  <a:lnTo>
                    <a:pt x="68" y="90"/>
                  </a:lnTo>
                  <a:lnTo>
                    <a:pt x="39" y="73"/>
                  </a:lnTo>
                  <a:lnTo>
                    <a:pt x="107" y="73"/>
                  </a:lnTo>
                  <a:lnTo>
                    <a:pt x="162" y="8"/>
                  </a:lnTo>
                  <a:lnTo>
                    <a:pt x="12" y="0"/>
                  </a:lnTo>
                  <a:lnTo>
                    <a:pt x="31" y="21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90" name="Freeform 44"/>
            <p:cNvSpPr>
              <a:spLocks/>
            </p:cNvSpPr>
            <p:nvPr/>
          </p:nvSpPr>
          <p:spPr bwMode="auto">
            <a:xfrm>
              <a:off x="1638" y="407"/>
              <a:ext cx="101" cy="51"/>
            </a:xfrm>
            <a:custGeom>
              <a:avLst/>
              <a:gdLst>
                <a:gd name="T0" fmla="*/ 51 w 935"/>
                <a:gd name="T1" fmla="*/ 129 h 475"/>
                <a:gd name="T2" fmla="*/ 100 w 935"/>
                <a:gd name="T3" fmla="*/ 136 h 475"/>
                <a:gd name="T4" fmla="*/ 229 w 935"/>
                <a:gd name="T5" fmla="*/ 132 h 475"/>
                <a:gd name="T6" fmla="*/ 202 w 935"/>
                <a:gd name="T7" fmla="*/ 151 h 475"/>
                <a:gd name="T8" fmla="*/ 173 w 935"/>
                <a:gd name="T9" fmla="*/ 183 h 475"/>
                <a:gd name="T10" fmla="*/ 255 w 935"/>
                <a:gd name="T11" fmla="*/ 186 h 475"/>
                <a:gd name="T12" fmla="*/ 362 w 935"/>
                <a:gd name="T13" fmla="*/ 141 h 475"/>
                <a:gd name="T14" fmla="*/ 500 w 935"/>
                <a:gd name="T15" fmla="*/ 155 h 475"/>
                <a:gd name="T16" fmla="*/ 363 w 935"/>
                <a:gd name="T17" fmla="*/ 245 h 475"/>
                <a:gd name="T18" fmla="*/ 167 w 935"/>
                <a:gd name="T19" fmla="*/ 199 h 475"/>
                <a:gd name="T20" fmla="*/ 165 w 935"/>
                <a:gd name="T21" fmla="*/ 237 h 475"/>
                <a:gd name="T22" fmla="*/ 316 w 935"/>
                <a:gd name="T23" fmla="*/ 294 h 475"/>
                <a:gd name="T24" fmla="*/ 208 w 935"/>
                <a:gd name="T25" fmla="*/ 295 h 475"/>
                <a:gd name="T26" fmla="*/ 185 w 935"/>
                <a:gd name="T27" fmla="*/ 336 h 475"/>
                <a:gd name="T28" fmla="*/ 225 w 935"/>
                <a:gd name="T29" fmla="*/ 318 h 475"/>
                <a:gd name="T30" fmla="*/ 188 w 935"/>
                <a:gd name="T31" fmla="*/ 359 h 475"/>
                <a:gd name="T32" fmla="*/ 219 w 935"/>
                <a:gd name="T33" fmla="*/ 387 h 475"/>
                <a:gd name="T34" fmla="*/ 229 w 935"/>
                <a:gd name="T35" fmla="*/ 403 h 475"/>
                <a:gd name="T36" fmla="*/ 158 w 935"/>
                <a:gd name="T37" fmla="*/ 410 h 475"/>
                <a:gd name="T38" fmla="*/ 101 w 935"/>
                <a:gd name="T39" fmla="*/ 433 h 475"/>
                <a:gd name="T40" fmla="*/ 197 w 935"/>
                <a:gd name="T41" fmla="*/ 471 h 475"/>
                <a:gd name="T42" fmla="*/ 261 w 935"/>
                <a:gd name="T43" fmla="*/ 456 h 475"/>
                <a:gd name="T44" fmla="*/ 294 w 935"/>
                <a:gd name="T45" fmla="*/ 456 h 475"/>
                <a:gd name="T46" fmla="*/ 332 w 935"/>
                <a:gd name="T47" fmla="*/ 475 h 475"/>
                <a:gd name="T48" fmla="*/ 390 w 935"/>
                <a:gd name="T49" fmla="*/ 433 h 475"/>
                <a:gd name="T50" fmla="*/ 419 w 935"/>
                <a:gd name="T51" fmla="*/ 402 h 475"/>
                <a:gd name="T52" fmla="*/ 486 w 935"/>
                <a:gd name="T53" fmla="*/ 359 h 475"/>
                <a:gd name="T54" fmla="*/ 515 w 935"/>
                <a:gd name="T55" fmla="*/ 341 h 475"/>
                <a:gd name="T56" fmla="*/ 521 w 935"/>
                <a:gd name="T57" fmla="*/ 302 h 475"/>
                <a:gd name="T58" fmla="*/ 429 w 935"/>
                <a:gd name="T59" fmla="*/ 283 h 475"/>
                <a:gd name="T60" fmla="*/ 428 w 935"/>
                <a:gd name="T61" fmla="*/ 272 h 475"/>
                <a:gd name="T62" fmla="*/ 616 w 935"/>
                <a:gd name="T63" fmla="*/ 245 h 475"/>
                <a:gd name="T64" fmla="*/ 658 w 935"/>
                <a:gd name="T65" fmla="*/ 214 h 475"/>
                <a:gd name="T66" fmla="*/ 835 w 935"/>
                <a:gd name="T67" fmla="*/ 122 h 475"/>
                <a:gd name="T68" fmla="*/ 701 w 935"/>
                <a:gd name="T69" fmla="*/ 118 h 475"/>
                <a:gd name="T70" fmla="*/ 935 w 935"/>
                <a:gd name="T71" fmla="*/ 73 h 475"/>
                <a:gd name="T72" fmla="*/ 860 w 935"/>
                <a:gd name="T73" fmla="*/ 19 h 475"/>
                <a:gd name="T74" fmla="*/ 556 w 935"/>
                <a:gd name="T75" fmla="*/ 0 h 475"/>
                <a:gd name="T76" fmla="*/ 515 w 935"/>
                <a:gd name="T77" fmla="*/ 9 h 475"/>
                <a:gd name="T78" fmla="*/ 463 w 935"/>
                <a:gd name="T79" fmla="*/ 51 h 475"/>
                <a:gd name="T80" fmla="*/ 361 w 935"/>
                <a:gd name="T81" fmla="*/ 29 h 475"/>
                <a:gd name="T82" fmla="*/ 275 w 935"/>
                <a:gd name="T83" fmla="*/ 33 h 475"/>
                <a:gd name="T84" fmla="*/ 327 w 935"/>
                <a:gd name="T85" fmla="*/ 83 h 475"/>
                <a:gd name="T86" fmla="*/ 202 w 935"/>
                <a:gd name="T87" fmla="*/ 85 h 47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935"/>
                <a:gd name="T133" fmla="*/ 0 h 475"/>
                <a:gd name="T134" fmla="*/ 935 w 935"/>
                <a:gd name="T135" fmla="*/ 475 h 47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935" h="475">
                  <a:moveTo>
                    <a:pt x="0" y="112"/>
                  </a:moveTo>
                  <a:lnTo>
                    <a:pt x="82" y="112"/>
                  </a:lnTo>
                  <a:lnTo>
                    <a:pt x="51" y="129"/>
                  </a:lnTo>
                  <a:lnTo>
                    <a:pt x="169" y="117"/>
                  </a:lnTo>
                  <a:lnTo>
                    <a:pt x="67" y="129"/>
                  </a:lnTo>
                  <a:lnTo>
                    <a:pt x="100" y="136"/>
                  </a:lnTo>
                  <a:lnTo>
                    <a:pt x="66" y="140"/>
                  </a:lnTo>
                  <a:lnTo>
                    <a:pt x="78" y="152"/>
                  </a:lnTo>
                  <a:lnTo>
                    <a:pt x="229" y="132"/>
                  </a:lnTo>
                  <a:lnTo>
                    <a:pt x="82" y="163"/>
                  </a:lnTo>
                  <a:lnTo>
                    <a:pt x="146" y="183"/>
                  </a:lnTo>
                  <a:lnTo>
                    <a:pt x="202" y="151"/>
                  </a:lnTo>
                  <a:lnTo>
                    <a:pt x="300" y="145"/>
                  </a:lnTo>
                  <a:lnTo>
                    <a:pt x="197" y="159"/>
                  </a:lnTo>
                  <a:lnTo>
                    <a:pt x="173" y="183"/>
                  </a:lnTo>
                  <a:lnTo>
                    <a:pt x="235" y="187"/>
                  </a:lnTo>
                  <a:lnTo>
                    <a:pt x="300" y="160"/>
                  </a:lnTo>
                  <a:lnTo>
                    <a:pt x="255" y="186"/>
                  </a:lnTo>
                  <a:lnTo>
                    <a:pt x="300" y="186"/>
                  </a:lnTo>
                  <a:lnTo>
                    <a:pt x="369" y="166"/>
                  </a:lnTo>
                  <a:lnTo>
                    <a:pt x="362" y="141"/>
                  </a:lnTo>
                  <a:lnTo>
                    <a:pt x="436" y="118"/>
                  </a:lnTo>
                  <a:lnTo>
                    <a:pt x="381" y="164"/>
                  </a:lnTo>
                  <a:lnTo>
                    <a:pt x="500" y="155"/>
                  </a:lnTo>
                  <a:lnTo>
                    <a:pt x="261" y="199"/>
                  </a:lnTo>
                  <a:lnTo>
                    <a:pt x="316" y="245"/>
                  </a:lnTo>
                  <a:lnTo>
                    <a:pt x="363" y="245"/>
                  </a:lnTo>
                  <a:lnTo>
                    <a:pt x="339" y="255"/>
                  </a:lnTo>
                  <a:lnTo>
                    <a:pt x="244" y="207"/>
                  </a:lnTo>
                  <a:lnTo>
                    <a:pt x="167" y="199"/>
                  </a:lnTo>
                  <a:lnTo>
                    <a:pt x="165" y="220"/>
                  </a:lnTo>
                  <a:lnTo>
                    <a:pt x="201" y="228"/>
                  </a:lnTo>
                  <a:lnTo>
                    <a:pt x="165" y="237"/>
                  </a:lnTo>
                  <a:lnTo>
                    <a:pt x="261" y="288"/>
                  </a:lnTo>
                  <a:lnTo>
                    <a:pt x="221" y="291"/>
                  </a:lnTo>
                  <a:lnTo>
                    <a:pt x="316" y="294"/>
                  </a:lnTo>
                  <a:lnTo>
                    <a:pt x="263" y="306"/>
                  </a:lnTo>
                  <a:lnTo>
                    <a:pt x="293" y="323"/>
                  </a:lnTo>
                  <a:lnTo>
                    <a:pt x="208" y="295"/>
                  </a:lnTo>
                  <a:lnTo>
                    <a:pt x="156" y="306"/>
                  </a:lnTo>
                  <a:lnTo>
                    <a:pt x="136" y="350"/>
                  </a:lnTo>
                  <a:lnTo>
                    <a:pt x="185" y="336"/>
                  </a:lnTo>
                  <a:lnTo>
                    <a:pt x="178" y="350"/>
                  </a:lnTo>
                  <a:lnTo>
                    <a:pt x="196" y="350"/>
                  </a:lnTo>
                  <a:lnTo>
                    <a:pt x="225" y="318"/>
                  </a:lnTo>
                  <a:lnTo>
                    <a:pt x="215" y="345"/>
                  </a:lnTo>
                  <a:lnTo>
                    <a:pt x="242" y="348"/>
                  </a:lnTo>
                  <a:lnTo>
                    <a:pt x="188" y="359"/>
                  </a:lnTo>
                  <a:lnTo>
                    <a:pt x="221" y="361"/>
                  </a:lnTo>
                  <a:lnTo>
                    <a:pt x="196" y="369"/>
                  </a:lnTo>
                  <a:lnTo>
                    <a:pt x="219" y="387"/>
                  </a:lnTo>
                  <a:lnTo>
                    <a:pt x="255" y="387"/>
                  </a:lnTo>
                  <a:lnTo>
                    <a:pt x="293" y="356"/>
                  </a:lnTo>
                  <a:lnTo>
                    <a:pt x="229" y="403"/>
                  </a:lnTo>
                  <a:lnTo>
                    <a:pt x="165" y="367"/>
                  </a:lnTo>
                  <a:lnTo>
                    <a:pt x="111" y="373"/>
                  </a:lnTo>
                  <a:lnTo>
                    <a:pt x="158" y="410"/>
                  </a:lnTo>
                  <a:lnTo>
                    <a:pt x="78" y="431"/>
                  </a:lnTo>
                  <a:lnTo>
                    <a:pt x="88" y="460"/>
                  </a:lnTo>
                  <a:lnTo>
                    <a:pt x="101" y="433"/>
                  </a:lnTo>
                  <a:lnTo>
                    <a:pt x="105" y="460"/>
                  </a:lnTo>
                  <a:lnTo>
                    <a:pt x="159" y="448"/>
                  </a:lnTo>
                  <a:lnTo>
                    <a:pt x="197" y="471"/>
                  </a:lnTo>
                  <a:lnTo>
                    <a:pt x="225" y="469"/>
                  </a:lnTo>
                  <a:lnTo>
                    <a:pt x="206" y="452"/>
                  </a:lnTo>
                  <a:lnTo>
                    <a:pt x="261" y="456"/>
                  </a:lnTo>
                  <a:lnTo>
                    <a:pt x="255" y="438"/>
                  </a:lnTo>
                  <a:lnTo>
                    <a:pt x="281" y="460"/>
                  </a:lnTo>
                  <a:lnTo>
                    <a:pt x="294" y="456"/>
                  </a:lnTo>
                  <a:lnTo>
                    <a:pt x="288" y="442"/>
                  </a:lnTo>
                  <a:lnTo>
                    <a:pt x="329" y="456"/>
                  </a:lnTo>
                  <a:lnTo>
                    <a:pt x="332" y="475"/>
                  </a:lnTo>
                  <a:lnTo>
                    <a:pt x="412" y="456"/>
                  </a:lnTo>
                  <a:lnTo>
                    <a:pt x="425" y="427"/>
                  </a:lnTo>
                  <a:lnTo>
                    <a:pt x="390" y="433"/>
                  </a:lnTo>
                  <a:lnTo>
                    <a:pt x="390" y="410"/>
                  </a:lnTo>
                  <a:lnTo>
                    <a:pt x="300" y="408"/>
                  </a:lnTo>
                  <a:lnTo>
                    <a:pt x="419" y="402"/>
                  </a:lnTo>
                  <a:lnTo>
                    <a:pt x="435" y="381"/>
                  </a:lnTo>
                  <a:lnTo>
                    <a:pt x="419" y="359"/>
                  </a:lnTo>
                  <a:lnTo>
                    <a:pt x="486" y="359"/>
                  </a:lnTo>
                  <a:lnTo>
                    <a:pt x="500" y="350"/>
                  </a:lnTo>
                  <a:lnTo>
                    <a:pt x="454" y="345"/>
                  </a:lnTo>
                  <a:lnTo>
                    <a:pt x="515" y="341"/>
                  </a:lnTo>
                  <a:lnTo>
                    <a:pt x="475" y="325"/>
                  </a:lnTo>
                  <a:lnTo>
                    <a:pt x="523" y="315"/>
                  </a:lnTo>
                  <a:lnTo>
                    <a:pt x="521" y="302"/>
                  </a:lnTo>
                  <a:lnTo>
                    <a:pt x="431" y="295"/>
                  </a:lnTo>
                  <a:lnTo>
                    <a:pt x="482" y="287"/>
                  </a:lnTo>
                  <a:lnTo>
                    <a:pt x="429" y="283"/>
                  </a:lnTo>
                  <a:lnTo>
                    <a:pt x="523" y="291"/>
                  </a:lnTo>
                  <a:lnTo>
                    <a:pt x="527" y="278"/>
                  </a:lnTo>
                  <a:lnTo>
                    <a:pt x="428" y="272"/>
                  </a:lnTo>
                  <a:lnTo>
                    <a:pt x="556" y="255"/>
                  </a:lnTo>
                  <a:lnTo>
                    <a:pt x="521" y="238"/>
                  </a:lnTo>
                  <a:lnTo>
                    <a:pt x="616" y="245"/>
                  </a:lnTo>
                  <a:lnTo>
                    <a:pt x="644" y="220"/>
                  </a:lnTo>
                  <a:lnTo>
                    <a:pt x="597" y="217"/>
                  </a:lnTo>
                  <a:lnTo>
                    <a:pt x="658" y="214"/>
                  </a:lnTo>
                  <a:lnTo>
                    <a:pt x="651" y="197"/>
                  </a:lnTo>
                  <a:lnTo>
                    <a:pt x="679" y="199"/>
                  </a:lnTo>
                  <a:lnTo>
                    <a:pt x="835" y="122"/>
                  </a:lnTo>
                  <a:lnTo>
                    <a:pt x="663" y="151"/>
                  </a:lnTo>
                  <a:lnTo>
                    <a:pt x="759" y="117"/>
                  </a:lnTo>
                  <a:lnTo>
                    <a:pt x="701" y="118"/>
                  </a:lnTo>
                  <a:lnTo>
                    <a:pt x="686" y="104"/>
                  </a:lnTo>
                  <a:lnTo>
                    <a:pt x="796" y="112"/>
                  </a:lnTo>
                  <a:lnTo>
                    <a:pt x="935" y="73"/>
                  </a:lnTo>
                  <a:lnTo>
                    <a:pt x="935" y="51"/>
                  </a:lnTo>
                  <a:lnTo>
                    <a:pt x="874" y="51"/>
                  </a:lnTo>
                  <a:lnTo>
                    <a:pt x="860" y="19"/>
                  </a:lnTo>
                  <a:lnTo>
                    <a:pt x="701" y="33"/>
                  </a:lnTo>
                  <a:lnTo>
                    <a:pt x="770" y="12"/>
                  </a:lnTo>
                  <a:lnTo>
                    <a:pt x="556" y="0"/>
                  </a:lnTo>
                  <a:lnTo>
                    <a:pt x="539" y="16"/>
                  </a:lnTo>
                  <a:lnTo>
                    <a:pt x="554" y="24"/>
                  </a:lnTo>
                  <a:lnTo>
                    <a:pt x="515" y="9"/>
                  </a:lnTo>
                  <a:lnTo>
                    <a:pt x="420" y="9"/>
                  </a:lnTo>
                  <a:lnTo>
                    <a:pt x="488" y="40"/>
                  </a:lnTo>
                  <a:lnTo>
                    <a:pt x="463" y="51"/>
                  </a:lnTo>
                  <a:lnTo>
                    <a:pt x="429" y="17"/>
                  </a:lnTo>
                  <a:lnTo>
                    <a:pt x="343" y="14"/>
                  </a:lnTo>
                  <a:lnTo>
                    <a:pt x="361" y="29"/>
                  </a:lnTo>
                  <a:lnTo>
                    <a:pt x="294" y="24"/>
                  </a:lnTo>
                  <a:lnTo>
                    <a:pt x="327" y="46"/>
                  </a:lnTo>
                  <a:lnTo>
                    <a:pt x="275" y="33"/>
                  </a:lnTo>
                  <a:lnTo>
                    <a:pt x="292" y="46"/>
                  </a:lnTo>
                  <a:lnTo>
                    <a:pt x="259" y="51"/>
                  </a:lnTo>
                  <a:lnTo>
                    <a:pt x="327" y="83"/>
                  </a:lnTo>
                  <a:lnTo>
                    <a:pt x="179" y="47"/>
                  </a:lnTo>
                  <a:lnTo>
                    <a:pt x="144" y="73"/>
                  </a:lnTo>
                  <a:lnTo>
                    <a:pt x="202" y="85"/>
                  </a:lnTo>
                  <a:lnTo>
                    <a:pt x="105" y="75"/>
                  </a:lnTo>
                  <a:lnTo>
                    <a:pt x="0" y="11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91" name="Freeform 45"/>
            <p:cNvSpPr>
              <a:spLocks/>
            </p:cNvSpPr>
            <p:nvPr/>
          </p:nvSpPr>
          <p:spPr bwMode="auto">
            <a:xfrm>
              <a:off x="1645" y="473"/>
              <a:ext cx="94" cy="67"/>
            </a:xfrm>
            <a:custGeom>
              <a:avLst/>
              <a:gdLst>
                <a:gd name="T0" fmla="*/ 7 w 873"/>
                <a:gd name="T1" fmla="*/ 70 h 620"/>
                <a:gd name="T2" fmla="*/ 104 w 873"/>
                <a:gd name="T3" fmla="*/ 0 h 620"/>
                <a:gd name="T4" fmla="*/ 100 w 873"/>
                <a:gd name="T5" fmla="*/ 70 h 620"/>
                <a:gd name="T6" fmla="*/ 154 w 873"/>
                <a:gd name="T7" fmla="*/ 147 h 620"/>
                <a:gd name="T8" fmla="*/ 157 w 873"/>
                <a:gd name="T9" fmla="*/ 159 h 620"/>
                <a:gd name="T10" fmla="*/ 125 w 873"/>
                <a:gd name="T11" fmla="*/ 108 h 620"/>
                <a:gd name="T12" fmla="*/ 131 w 873"/>
                <a:gd name="T13" fmla="*/ 57 h 620"/>
                <a:gd name="T14" fmla="*/ 137 w 873"/>
                <a:gd name="T15" fmla="*/ 50 h 620"/>
                <a:gd name="T16" fmla="*/ 153 w 873"/>
                <a:gd name="T17" fmla="*/ 30 h 620"/>
                <a:gd name="T18" fmla="*/ 223 w 873"/>
                <a:gd name="T19" fmla="*/ 8 h 620"/>
                <a:gd name="T20" fmla="*/ 261 w 873"/>
                <a:gd name="T21" fmla="*/ 37 h 620"/>
                <a:gd name="T22" fmla="*/ 276 w 873"/>
                <a:gd name="T23" fmla="*/ 110 h 620"/>
                <a:gd name="T24" fmla="*/ 331 w 873"/>
                <a:gd name="T25" fmla="*/ 93 h 620"/>
                <a:gd name="T26" fmla="*/ 450 w 873"/>
                <a:gd name="T27" fmla="*/ 81 h 620"/>
                <a:gd name="T28" fmla="*/ 458 w 873"/>
                <a:gd name="T29" fmla="*/ 127 h 620"/>
                <a:gd name="T30" fmla="*/ 489 w 873"/>
                <a:gd name="T31" fmla="*/ 136 h 620"/>
                <a:gd name="T32" fmla="*/ 535 w 873"/>
                <a:gd name="T33" fmla="*/ 126 h 620"/>
                <a:gd name="T34" fmla="*/ 576 w 873"/>
                <a:gd name="T35" fmla="*/ 154 h 620"/>
                <a:gd name="T36" fmla="*/ 592 w 873"/>
                <a:gd name="T37" fmla="*/ 159 h 620"/>
                <a:gd name="T38" fmla="*/ 615 w 873"/>
                <a:gd name="T39" fmla="*/ 172 h 620"/>
                <a:gd name="T40" fmla="*/ 657 w 873"/>
                <a:gd name="T41" fmla="*/ 186 h 620"/>
                <a:gd name="T42" fmla="*/ 651 w 873"/>
                <a:gd name="T43" fmla="*/ 205 h 620"/>
                <a:gd name="T44" fmla="*/ 668 w 873"/>
                <a:gd name="T45" fmla="*/ 200 h 620"/>
                <a:gd name="T46" fmla="*/ 646 w 873"/>
                <a:gd name="T47" fmla="*/ 240 h 620"/>
                <a:gd name="T48" fmla="*/ 655 w 873"/>
                <a:gd name="T49" fmla="*/ 258 h 620"/>
                <a:gd name="T50" fmla="*/ 661 w 873"/>
                <a:gd name="T51" fmla="*/ 290 h 620"/>
                <a:gd name="T52" fmla="*/ 769 w 873"/>
                <a:gd name="T53" fmla="*/ 320 h 620"/>
                <a:gd name="T54" fmla="*/ 822 w 873"/>
                <a:gd name="T55" fmla="*/ 359 h 620"/>
                <a:gd name="T56" fmla="*/ 873 w 873"/>
                <a:gd name="T57" fmla="*/ 387 h 620"/>
                <a:gd name="T58" fmla="*/ 838 w 873"/>
                <a:gd name="T59" fmla="*/ 409 h 620"/>
                <a:gd name="T60" fmla="*/ 837 w 873"/>
                <a:gd name="T61" fmla="*/ 445 h 620"/>
                <a:gd name="T62" fmla="*/ 807 w 873"/>
                <a:gd name="T63" fmla="*/ 478 h 620"/>
                <a:gd name="T64" fmla="*/ 670 w 873"/>
                <a:gd name="T65" fmla="*/ 405 h 620"/>
                <a:gd name="T66" fmla="*/ 677 w 873"/>
                <a:gd name="T67" fmla="*/ 445 h 620"/>
                <a:gd name="T68" fmla="*/ 714 w 873"/>
                <a:gd name="T69" fmla="*/ 483 h 620"/>
                <a:gd name="T70" fmla="*/ 757 w 873"/>
                <a:gd name="T71" fmla="*/ 513 h 620"/>
                <a:gd name="T72" fmla="*/ 769 w 873"/>
                <a:gd name="T73" fmla="*/ 587 h 620"/>
                <a:gd name="T74" fmla="*/ 728 w 873"/>
                <a:gd name="T75" fmla="*/ 620 h 620"/>
                <a:gd name="T76" fmla="*/ 549 w 873"/>
                <a:gd name="T77" fmla="*/ 541 h 620"/>
                <a:gd name="T78" fmla="*/ 520 w 873"/>
                <a:gd name="T79" fmla="*/ 522 h 620"/>
                <a:gd name="T80" fmla="*/ 468 w 873"/>
                <a:gd name="T81" fmla="*/ 478 h 620"/>
                <a:gd name="T82" fmla="*/ 441 w 873"/>
                <a:gd name="T83" fmla="*/ 490 h 620"/>
                <a:gd name="T84" fmla="*/ 364 w 873"/>
                <a:gd name="T85" fmla="*/ 490 h 620"/>
                <a:gd name="T86" fmla="*/ 501 w 873"/>
                <a:gd name="T87" fmla="*/ 451 h 620"/>
                <a:gd name="T88" fmla="*/ 541 w 873"/>
                <a:gd name="T89" fmla="*/ 359 h 620"/>
                <a:gd name="T90" fmla="*/ 462 w 873"/>
                <a:gd name="T91" fmla="*/ 281 h 620"/>
                <a:gd name="T92" fmla="*/ 410 w 873"/>
                <a:gd name="T93" fmla="*/ 289 h 620"/>
                <a:gd name="T94" fmla="*/ 433 w 873"/>
                <a:gd name="T95" fmla="*/ 255 h 620"/>
                <a:gd name="T96" fmla="*/ 377 w 873"/>
                <a:gd name="T97" fmla="*/ 204 h 620"/>
                <a:gd name="T98" fmla="*/ 342 w 873"/>
                <a:gd name="T99" fmla="*/ 223 h 620"/>
                <a:gd name="T100" fmla="*/ 279 w 873"/>
                <a:gd name="T101" fmla="*/ 230 h 620"/>
                <a:gd name="T102" fmla="*/ 19 w 873"/>
                <a:gd name="T103" fmla="*/ 159 h 620"/>
                <a:gd name="T104" fmla="*/ 0 w 873"/>
                <a:gd name="T105" fmla="*/ 138 h 62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873"/>
                <a:gd name="T160" fmla="*/ 0 h 620"/>
                <a:gd name="T161" fmla="*/ 873 w 873"/>
                <a:gd name="T162" fmla="*/ 620 h 62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873" h="620">
                  <a:moveTo>
                    <a:pt x="0" y="138"/>
                  </a:moveTo>
                  <a:lnTo>
                    <a:pt x="7" y="70"/>
                  </a:lnTo>
                  <a:lnTo>
                    <a:pt x="42" y="23"/>
                  </a:lnTo>
                  <a:lnTo>
                    <a:pt x="104" y="0"/>
                  </a:lnTo>
                  <a:lnTo>
                    <a:pt x="154" y="8"/>
                  </a:lnTo>
                  <a:lnTo>
                    <a:pt x="100" y="70"/>
                  </a:lnTo>
                  <a:lnTo>
                    <a:pt x="114" y="110"/>
                  </a:lnTo>
                  <a:lnTo>
                    <a:pt x="154" y="147"/>
                  </a:lnTo>
                  <a:lnTo>
                    <a:pt x="104" y="161"/>
                  </a:lnTo>
                  <a:lnTo>
                    <a:pt x="157" y="159"/>
                  </a:lnTo>
                  <a:lnTo>
                    <a:pt x="162" y="127"/>
                  </a:lnTo>
                  <a:lnTo>
                    <a:pt x="125" y="108"/>
                  </a:lnTo>
                  <a:lnTo>
                    <a:pt x="157" y="85"/>
                  </a:lnTo>
                  <a:lnTo>
                    <a:pt x="131" y="57"/>
                  </a:lnTo>
                  <a:lnTo>
                    <a:pt x="183" y="64"/>
                  </a:lnTo>
                  <a:lnTo>
                    <a:pt x="137" y="50"/>
                  </a:lnTo>
                  <a:lnTo>
                    <a:pt x="189" y="53"/>
                  </a:lnTo>
                  <a:lnTo>
                    <a:pt x="153" y="30"/>
                  </a:lnTo>
                  <a:lnTo>
                    <a:pt x="195" y="31"/>
                  </a:lnTo>
                  <a:lnTo>
                    <a:pt x="223" y="8"/>
                  </a:lnTo>
                  <a:lnTo>
                    <a:pt x="257" y="7"/>
                  </a:lnTo>
                  <a:lnTo>
                    <a:pt x="261" y="37"/>
                  </a:lnTo>
                  <a:lnTo>
                    <a:pt x="285" y="50"/>
                  </a:lnTo>
                  <a:lnTo>
                    <a:pt x="276" y="110"/>
                  </a:lnTo>
                  <a:lnTo>
                    <a:pt x="310" y="81"/>
                  </a:lnTo>
                  <a:lnTo>
                    <a:pt x="331" y="93"/>
                  </a:lnTo>
                  <a:lnTo>
                    <a:pt x="377" y="64"/>
                  </a:lnTo>
                  <a:lnTo>
                    <a:pt x="450" y="81"/>
                  </a:lnTo>
                  <a:lnTo>
                    <a:pt x="481" y="110"/>
                  </a:lnTo>
                  <a:lnTo>
                    <a:pt x="458" y="127"/>
                  </a:lnTo>
                  <a:lnTo>
                    <a:pt x="501" y="120"/>
                  </a:lnTo>
                  <a:lnTo>
                    <a:pt x="489" y="136"/>
                  </a:lnTo>
                  <a:lnTo>
                    <a:pt x="514" y="147"/>
                  </a:lnTo>
                  <a:lnTo>
                    <a:pt x="535" y="126"/>
                  </a:lnTo>
                  <a:lnTo>
                    <a:pt x="566" y="136"/>
                  </a:lnTo>
                  <a:lnTo>
                    <a:pt x="576" y="154"/>
                  </a:lnTo>
                  <a:lnTo>
                    <a:pt x="549" y="159"/>
                  </a:lnTo>
                  <a:lnTo>
                    <a:pt x="592" y="159"/>
                  </a:lnTo>
                  <a:lnTo>
                    <a:pt x="585" y="184"/>
                  </a:lnTo>
                  <a:lnTo>
                    <a:pt x="615" y="172"/>
                  </a:lnTo>
                  <a:lnTo>
                    <a:pt x="595" y="192"/>
                  </a:lnTo>
                  <a:lnTo>
                    <a:pt x="657" y="186"/>
                  </a:lnTo>
                  <a:lnTo>
                    <a:pt x="623" y="205"/>
                  </a:lnTo>
                  <a:lnTo>
                    <a:pt x="651" y="205"/>
                  </a:lnTo>
                  <a:lnTo>
                    <a:pt x="642" y="222"/>
                  </a:lnTo>
                  <a:lnTo>
                    <a:pt x="668" y="200"/>
                  </a:lnTo>
                  <a:lnTo>
                    <a:pt x="696" y="222"/>
                  </a:lnTo>
                  <a:lnTo>
                    <a:pt x="646" y="240"/>
                  </a:lnTo>
                  <a:lnTo>
                    <a:pt x="719" y="255"/>
                  </a:lnTo>
                  <a:lnTo>
                    <a:pt x="655" y="258"/>
                  </a:lnTo>
                  <a:lnTo>
                    <a:pt x="680" y="269"/>
                  </a:lnTo>
                  <a:lnTo>
                    <a:pt x="661" y="290"/>
                  </a:lnTo>
                  <a:lnTo>
                    <a:pt x="734" y="325"/>
                  </a:lnTo>
                  <a:lnTo>
                    <a:pt x="769" y="320"/>
                  </a:lnTo>
                  <a:lnTo>
                    <a:pt x="787" y="363"/>
                  </a:lnTo>
                  <a:lnTo>
                    <a:pt x="822" y="359"/>
                  </a:lnTo>
                  <a:lnTo>
                    <a:pt x="819" y="379"/>
                  </a:lnTo>
                  <a:lnTo>
                    <a:pt x="873" y="387"/>
                  </a:lnTo>
                  <a:lnTo>
                    <a:pt x="865" y="412"/>
                  </a:lnTo>
                  <a:lnTo>
                    <a:pt x="838" y="409"/>
                  </a:lnTo>
                  <a:lnTo>
                    <a:pt x="850" y="423"/>
                  </a:lnTo>
                  <a:lnTo>
                    <a:pt x="837" y="445"/>
                  </a:lnTo>
                  <a:lnTo>
                    <a:pt x="811" y="436"/>
                  </a:lnTo>
                  <a:lnTo>
                    <a:pt x="807" y="478"/>
                  </a:lnTo>
                  <a:lnTo>
                    <a:pt x="707" y="397"/>
                  </a:lnTo>
                  <a:lnTo>
                    <a:pt x="670" y="405"/>
                  </a:lnTo>
                  <a:lnTo>
                    <a:pt x="696" y="425"/>
                  </a:lnTo>
                  <a:lnTo>
                    <a:pt x="677" y="445"/>
                  </a:lnTo>
                  <a:lnTo>
                    <a:pt x="691" y="444"/>
                  </a:lnTo>
                  <a:lnTo>
                    <a:pt x="714" y="483"/>
                  </a:lnTo>
                  <a:lnTo>
                    <a:pt x="760" y="493"/>
                  </a:lnTo>
                  <a:lnTo>
                    <a:pt x="757" y="513"/>
                  </a:lnTo>
                  <a:lnTo>
                    <a:pt x="783" y="535"/>
                  </a:lnTo>
                  <a:lnTo>
                    <a:pt x="769" y="587"/>
                  </a:lnTo>
                  <a:lnTo>
                    <a:pt x="646" y="533"/>
                  </a:lnTo>
                  <a:lnTo>
                    <a:pt x="728" y="620"/>
                  </a:lnTo>
                  <a:lnTo>
                    <a:pt x="572" y="572"/>
                  </a:lnTo>
                  <a:lnTo>
                    <a:pt x="549" y="541"/>
                  </a:lnTo>
                  <a:lnTo>
                    <a:pt x="570" y="540"/>
                  </a:lnTo>
                  <a:lnTo>
                    <a:pt x="520" y="522"/>
                  </a:lnTo>
                  <a:lnTo>
                    <a:pt x="506" y="490"/>
                  </a:lnTo>
                  <a:lnTo>
                    <a:pt x="468" y="478"/>
                  </a:lnTo>
                  <a:lnTo>
                    <a:pt x="464" y="501"/>
                  </a:lnTo>
                  <a:lnTo>
                    <a:pt x="441" y="490"/>
                  </a:lnTo>
                  <a:lnTo>
                    <a:pt x="407" y="512"/>
                  </a:lnTo>
                  <a:lnTo>
                    <a:pt x="364" y="490"/>
                  </a:lnTo>
                  <a:lnTo>
                    <a:pt x="387" y="451"/>
                  </a:lnTo>
                  <a:lnTo>
                    <a:pt x="501" y="451"/>
                  </a:lnTo>
                  <a:lnTo>
                    <a:pt x="474" y="414"/>
                  </a:lnTo>
                  <a:lnTo>
                    <a:pt x="541" y="359"/>
                  </a:lnTo>
                  <a:lnTo>
                    <a:pt x="495" y="286"/>
                  </a:lnTo>
                  <a:lnTo>
                    <a:pt x="462" y="281"/>
                  </a:lnTo>
                  <a:lnTo>
                    <a:pt x="480" y="267"/>
                  </a:lnTo>
                  <a:lnTo>
                    <a:pt x="410" y="289"/>
                  </a:lnTo>
                  <a:lnTo>
                    <a:pt x="407" y="267"/>
                  </a:lnTo>
                  <a:lnTo>
                    <a:pt x="433" y="255"/>
                  </a:lnTo>
                  <a:lnTo>
                    <a:pt x="379" y="227"/>
                  </a:lnTo>
                  <a:lnTo>
                    <a:pt x="377" y="204"/>
                  </a:lnTo>
                  <a:lnTo>
                    <a:pt x="330" y="193"/>
                  </a:lnTo>
                  <a:lnTo>
                    <a:pt x="342" y="223"/>
                  </a:lnTo>
                  <a:lnTo>
                    <a:pt x="257" y="212"/>
                  </a:lnTo>
                  <a:lnTo>
                    <a:pt x="279" y="230"/>
                  </a:lnTo>
                  <a:lnTo>
                    <a:pt x="57" y="200"/>
                  </a:lnTo>
                  <a:lnTo>
                    <a:pt x="19" y="159"/>
                  </a:lnTo>
                  <a:lnTo>
                    <a:pt x="88" y="163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92" name="Freeform 46"/>
            <p:cNvSpPr>
              <a:spLocks/>
            </p:cNvSpPr>
            <p:nvPr/>
          </p:nvSpPr>
          <p:spPr bwMode="auto">
            <a:xfrm>
              <a:off x="1654" y="519"/>
              <a:ext cx="22" cy="15"/>
            </a:xfrm>
            <a:custGeom>
              <a:avLst/>
              <a:gdLst>
                <a:gd name="T0" fmla="*/ 0 w 203"/>
                <a:gd name="T1" fmla="*/ 109 h 136"/>
                <a:gd name="T2" fmla="*/ 28 w 203"/>
                <a:gd name="T3" fmla="*/ 85 h 136"/>
                <a:gd name="T4" fmla="*/ 49 w 203"/>
                <a:gd name="T5" fmla="*/ 0 h 136"/>
                <a:gd name="T6" fmla="*/ 66 w 203"/>
                <a:gd name="T7" fmla="*/ 29 h 136"/>
                <a:gd name="T8" fmla="*/ 112 w 203"/>
                <a:gd name="T9" fmla="*/ 37 h 136"/>
                <a:gd name="T10" fmla="*/ 203 w 203"/>
                <a:gd name="T11" fmla="*/ 98 h 136"/>
                <a:gd name="T12" fmla="*/ 191 w 203"/>
                <a:gd name="T13" fmla="*/ 120 h 136"/>
                <a:gd name="T14" fmla="*/ 108 w 203"/>
                <a:gd name="T15" fmla="*/ 91 h 136"/>
                <a:gd name="T16" fmla="*/ 59 w 203"/>
                <a:gd name="T17" fmla="*/ 136 h 136"/>
                <a:gd name="T18" fmla="*/ 46 w 203"/>
                <a:gd name="T19" fmla="*/ 98 h 136"/>
                <a:gd name="T20" fmla="*/ 0 w 203"/>
                <a:gd name="T21" fmla="*/ 109 h 1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3"/>
                <a:gd name="T34" fmla="*/ 0 h 136"/>
                <a:gd name="T35" fmla="*/ 203 w 203"/>
                <a:gd name="T36" fmla="*/ 136 h 1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3" h="136">
                  <a:moveTo>
                    <a:pt x="0" y="109"/>
                  </a:moveTo>
                  <a:lnTo>
                    <a:pt x="28" y="85"/>
                  </a:lnTo>
                  <a:lnTo>
                    <a:pt x="49" y="0"/>
                  </a:lnTo>
                  <a:lnTo>
                    <a:pt x="66" y="29"/>
                  </a:lnTo>
                  <a:lnTo>
                    <a:pt x="112" y="37"/>
                  </a:lnTo>
                  <a:lnTo>
                    <a:pt x="203" y="98"/>
                  </a:lnTo>
                  <a:lnTo>
                    <a:pt x="191" y="120"/>
                  </a:lnTo>
                  <a:lnTo>
                    <a:pt x="108" y="91"/>
                  </a:lnTo>
                  <a:lnTo>
                    <a:pt x="59" y="136"/>
                  </a:lnTo>
                  <a:lnTo>
                    <a:pt x="46" y="98"/>
                  </a:lnTo>
                  <a:lnTo>
                    <a:pt x="0" y="109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93" name="Freeform 47"/>
            <p:cNvSpPr>
              <a:spLocks/>
            </p:cNvSpPr>
            <p:nvPr/>
          </p:nvSpPr>
          <p:spPr bwMode="auto">
            <a:xfrm>
              <a:off x="1746" y="588"/>
              <a:ext cx="22" cy="21"/>
            </a:xfrm>
            <a:custGeom>
              <a:avLst/>
              <a:gdLst>
                <a:gd name="T0" fmla="*/ 0 w 204"/>
                <a:gd name="T1" fmla="*/ 153 h 195"/>
                <a:gd name="T2" fmla="*/ 84 w 204"/>
                <a:gd name="T3" fmla="*/ 11 h 195"/>
                <a:gd name="T4" fmla="*/ 118 w 204"/>
                <a:gd name="T5" fmla="*/ 0 h 195"/>
                <a:gd name="T6" fmla="*/ 77 w 204"/>
                <a:gd name="T7" fmla="*/ 77 h 195"/>
                <a:gd name="T8" fmla="*/ 103 w 204"/>
                <a:gd name="T9" fmla="*/ 58 h 195"/>
                <a:gd name="T10" fmla="*/ 123 w 204"/>
                <a:gd name="T11" fmla="*/ 92 h 195"/>
                <a:gd name="T12" fmla="*/ 176 w 204"/>
                <a:gd name="T13" fmla="*/ 92 h 195"/>
                <a:gd name="T14" fmla="*/ 164 w 204"/>
                <a:gd name="T15" fmla="*/ 121 h 195"/>
                <a:gd name="T16" fmla="*/ 192 w 204"/>
                <a:gd name="T17" fmla="*/ 119 h 195"/>
                <a:gd name="T18" fmla="*/ 172 w 204"/>
                <a:gd name="T19" fmla="*/ 152 h 195"/>
                <a:gd name="T20" fmla="*/ 199 w 204"/>
                <a:gd name="T21" fmla="*/ 134 h 195"/>
                <a:gd name="T22" fmla="*/ 204 w 204"/>
                <a:gd name="T23" fmla="*/ 162 h 195"/>
                <a:gd name="T24" fmla="*/ 177 w 204"/>
                <a:gd name="T25" fmla="*/ 195 h 195"/>
                <a:gd name="T26" fmla="*/ 176 w 204"/>
                <a:gd name="T27" fmla="*/ 172 h 195"/>
                <a:gd name="T28" fmla="*/ 164 w 204"/>
                <a:gd name="T29" fmla="*/ 185 h 195"/>
                <a:gd name="T30" fmla="*/ 164 w 204"/>
                <a:gd name="T31" fmla="*/ 148 h 195"/>
                <a:gd name="T32" fmla="*/ 112 w 204"/>
                <a:gd name="T33" fmla="*/ 185 h 195"/>
                <a:gd name="T34" fmla="*/ 141 w 204"/>
                <a:gd name="T35" fmla="*/ 158 h 195"/>
                <a:gd name="T36" fmla="*/ 100 w 204"/>
                <a:gd name="T37" fmla="*/ 162 h 195"/>
                <a:gd name="T38" fmla="*/ 111 w 204"/>
                <a:gd name="T39" fmla="*/ 149 h 195"/>
                <a:gd name="T40" fmla="*/ 0 w 204"/>
                <a:gd name="T41" fmla="*/ 153 h 19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04"/>
                <a:gd name="T64" fmla="*/ 0 h 195"/>
                <a:gd name="T65" fmla="*/ 204 w 204"/>
                <a:gd name="T66" fmla="*/ 195 h 19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04" h="195">
                  <a:moveTo>
                    <a:pt x="0" y="153"/>
                  </a:moveTo>
                  <a:lnTo>
                    <a:pt x="84" y="11"/>
                  </a:lnTo>
                  <a:lnTo>
                    <a:pt x="118" y="0"/>
                  </a:lnTo>
                  <a:lnTo>
                    <a:pt x="77" y="77"/>
                  </a:lnTo>
                  <a:lnTo>
                    <a:pt x="103" y="58"/>
                  </a:lnTo>
                  <a:lnTo>
                    <a:pt x="123" y="92"/>
                  </a:lnTo>
                  <a:lnTo>
                    <a:pt x="176" y="92"/>
                  </a:lnTo>
                  <a:lnTo>
                    <a:pt x="164" y="121"/>
                  </a:lnTo>
                  <a:lnTo>
                    <a:pt x="192" y="119"/>
                  </a:lnTo>
                  <a:lnTo>
                    <a:pt x="172" y="152"/>
                  </a:lnTo>
                  <a:lnTo>
                    <a:pt x="199" y="134"/>
                  </a:lnTo>
                  <a:lnTo>
                    <a:pt x="204" y="162"/>
                  </a:lnTo>
                  <a:lnTo>
                    <a:pt x="177" y="195"/>
                  </a:lnTo>
                  <a:lnTo>
                    <a:pt x="176" y="172"/>
                  </a:lnTo>
                  <a:lnTo>
                    <a:pt x="164" y="185"/>
                  </a:lnTo>
                  <a:lnTo>
                    <a:pt x="164" y="148"/>
                  </a:lnTo>
                  <a:lnTo>
                    <a:pt x="112" y="185"/>
                  </a:lnTo>
                  <a:lnTo>
                    <a:pt x="141" y="158"/>
                  </a:lnTo>
                  <a:lnTo>
                    <a:pt x="100" y="162"/>
                  </a:lnTo>
                  <a:lnTo>
                    <a:pt x="111" y="149"/>
                  </a:lnTo>
                  <a:lnTo>
                    <a:pt x="0" y="15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94" name="Freeform 48"/>
            <p:cNvSpPr>
              <a:spLocks/>
            </p:cNvSpPr>
            <p:nvPr/>
          </p:nvSpPr>
          <p:spPr bwMode="auto">
            <a:xfrm>
              <a:off x="2204" y="741"/>
              <a:ext cx="6" cy="12"/>
            </a:xfrm>
            <a:custGeom>
              <a:avLst/>
              <a:gdLst>
                <a:gd name="T0" fmla="*/ 0 w 57"/>
                <a:gd name="T1" fmla="*/ 0 h 112"/>
                <a:gd name="T2" fmla="*/ 9 w 57"/>
                <a:gd name="T3" fmla="*/ 112 h 112"/>
                <a:gd name="T4" fmla="*/ 57 w 57"/>
                <a:gd name="T5" fmla="*/ 93 h 112"/>
                <a:gd name="T6" fmla="*/ 34 w 57"/>
                <a:gd name="T7" fmla="*/ 25 h 112"/>
                <a:gd name="T8" fmla="*/ 0 w 57"/>
                <a:gd name="T9" fmla="*/ 0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112"/>
                <a:gd name="T17" fmla="*/ 57 w 57"/>
                <a:gd name="T18" fmla="*/ 112 h 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112">
                  <a:moveTo>
                    <a:pt x="0" y="0"/>
                  </a:moveTo>
                  <a:lnTo>
                    <a:pt x="9" y="112"/>
                  </a:lnTo>
                  <a:lnTo>
                    <a:pt x="57" y="93"/>
                  </a:lnTo>
                  <a:lnTo>
                    <a:pt x="34" y="2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95" name="Freeform 49"/>
            <p:cNvSpPr>
              <a:spLocks/>
            </p:cNvSpPr>
            <p:nvPr/>
          </p:nvSpPr>
          <p:spPr bwMode="auto">
            <a:xfrm>
              <a:off x="1693" y="831"/>
              <a:ext cx="27" cy="137"/>
            </a:xfrm>
            <a:custGeom>
              <a:avLst/>
              <a:gdLst>
                <a:gd name="T0" fmla="*/ 0 w 254"/>
                <a:gd name="T1" fmla="*/ 992 h 1267"/>
                <a:gd name="T2" fmla="*/ 21 w 254"/>
                <a:gd name="T3" fmla="*/ 955 h 1267"/>
                <a:gd name="T4" fmla="*/ 55 w 254"/>
                <a:gd name="T5" fmla="*/ 981 h 1267"/>
                <a:gd name="T6" fmla="*/ 87 w 254"/>
                <a:gd name="T7" fmla="*/ 916 h 1267"/>
                <a:gd name="T8" fmla="*/ 74 w 254"/>
                <a:gd name="T9" fmla="*/ 890 h 1267"/>
                <a:gd name="T10" fmla="*/ 101 w 254"/>
                <a:gd name="T11" fmla="*/ 801 h 1267"/>
                <a:gd name="T12" fmla="*/ 54 w 254"/>
                <a:gd name="T13" fmla="*/ 793 h 1267"/>
                <a:gd name="T14" fmla="*/ 60 w 254"/>
                <a:gd name="T15" fmla="*/ 648 h 1267"/>
                <a:gd name="T16" fmla="*/ 123 w 254"/>
                <a:gd name="T17" fmla="*/ 498 h 1267"/>
                <a:gd name="T18" fmla="*/ 123 w 254"/>
                <a:gd name="T19" fmla="*/ 368 h 1267"/>
                <a:gd name="T20" fmla="*/ 167 w 254"/>
                <a:gd name="T21" fmla="*/ 127 h 1267"/>
                <a:gd name="T22" fmla="*/ 152 w 254"/>
                <a:gd name="T23" fmla="*/ 22 h 1267"/>
                <a:gd name="T24" fmla="*/ 182 w 254"/>
                <a:gd name="T25" fmla="*/ 0 h 1267"/>
                <a:gd name="T26" fmla="*/ 214 w 254"/>
                <a:gd name="T27" fmla="*/ 55 h 1267"/>
                <a:gd name="T28" fmla="*/ 232 w 254"/>
                <a:gd name="T29" fmla="*/ 166 h 1267"/>
                <a:gd name="T30" fmla="*/ 254 w 254"/>
                <a:gd name="T31" fmla="*/ 169 h 1267"/>
                <a:gd name="T32" fmla="*/ 250 w 254"/>
                <a:gd name="T33" fmla="*/ 206 h 1267"/>
                <a:gd name="T34" fmla="*/ 219 w 254"/>
                <a:gd name="T35" fmla="*/ 223 h 1267"/>
                <a:gd name="T36" fmla="*/ 219 w 254"/>
                <a:gd name="T37" fmla="*/ 295 h 1267"/>
                <a:gd name="T38" fmla="*/ 182 w 254"/>
                <a:gd name="T39" fmla="*/ 339 h 1267"/>
                <a:gd name="T40" fmla="*/ 154 w 254"/>
                <a:gd name="T41" fmla="*/ 442 h 1267"/>
                <a:gd name="T42" fmla="*/ 175 w 254"/>
                <a:gd name="T43" fmla="*/ 541 h 1267"/>
                <a:gd name="T44" fmla="*/ 136 w 254"/>
                <a:gd name="T45" fmla="*/ 625 h 1267"/>
                <a:gd name="T46" fmla="*/ 108 w 254"/>
                <a:gd name="T47" fmla="*/ 834 h 1267"/>
                <a:gd name="T48" fmla="*/ 129 w 254"/>
                <a:gd name="T49" fmla="*/ 909 h 1267"/>
                <a:gd name="T50" fmla="*/ 110 w 254"/>
                <a:gd name="T51" fmla="*/ 916 h 1267"/>
                <a:gd name="T52" fmla="*/ 121 w 254"/>
                <a:gd name="T53" fmla="*/ 984 h 1267"/>
                <a:gd name="T54" fmla="*/ 67 w 254"/>
                <a:gd name="T55" fmla="*/ 1124 h 1267"/>
                <a:gd name="T56" fmla="*/ 73 w 254"/>
                <a:gd name="T57" fmla="*/ 1147 h 1267"/>
                <a:gd name="T58" fmla="*/ 100 w 254"/>
                <a:gd name="T59" fmla="*/ 1140 h 1267"/>
                <a:gd name="T60" fmla="*/ 108 w 254"/>
                <a:gd name="T61" fmla="*/ 1193 h 1267"/>
                <a:gd name="T62" fmla="*/ 219 w 254"/>
                <a:gd name="T63" fmla="*/ 1203 h 1267"/>
                <a:gd name="T64" fmla="*/ 146 w 254"/>
                <a:gd name="T65" fmla="*/ 1226 h 1267"/>
                <a:gd name="T66" fmla="*/ 136 w 254"/>
                <a:gd name="T67" fmla="*/ 1267 h 1267"/>
                <a:gd name="T68" fmla="*/ 105 w 254"/>
                <a:gd name="T69" fmla="*/ 1255 h 1267"/>
                <a:gd name="T70" fmla="*/ 140 w 254"/>
                <a:gd name="T71" fmla="*/ 1230 h 1267"/>
                <a:gd name="T72" fmla="*/ 87 w 254"/>
                <a:gd name="T73" fmla="*/ 1217 h 1267"/>
                <a:gd name="T74" fmla="*/ 79 w 254"/>
                <a:gd name="T75" fmla="*/ 1174 h 1267"/>
                <a:gd name="T76" fmla="*/ 66 w 254"/>
                <a:gd name="T77" fmla="*/ 1194 h 1267"/>
                <a:gd name="T78" fmla="*/ 46 w 254"/>
                <a:gd name="T79" fmla="*/ 1154 h 1267"/>
                <a:gd name="T80" fmla="*/ 56 w 254"/>
                <a:gd name="T81" fmla="*/ 1140 h 1267"/>
                <a:gd name="T82" fmla="*/ 32 w 254"/>
                <a:gd name="T83" fmla="*/ 1123 h 1267"/>
                <a:gd name="T84" fmla="*/ 54 w 254"/>
                <a:gd name="T85" fmla="*/ 1100 h 1267"/>
                <a:gd name="T86" fmla="*/ 33 w 254"/>
                <a:gd name="T87" fmla="*/ 1038 h 1267"/>
                <a:gd name="T88" fmla="*/ 73 w 254"/>
                <a:gd name="T89" fmla="*/ 1044 h 1267"/>
                <a:gd name="T90" fmla="*/ 33 w 254"/>
                <a:gd name="T91" fmla="*/ 1012 h 1267"/>
                <a:gd name="T92" fmla="*/ 43 w 254"/>
                <a:gd name="T93" fmla="*/ 989 h 1267"/>
                <a:gd name="T94" fmla="*/ 0 w 254"/>
                <a:gd name="T95" fmla="*/ 992 h 12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54"/>
                <a:gd name="T145" fmla="*/ 0 h 1267"/>
                <a:gd name="T146" fmla="*/ 254 w 254"/>
                <a:gd name="T147" fmla="*/ 1267 h 12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54" h="1267">
                  <a:moveTo>
                    <a:pt x="0" y="992"/>
                  </a:moveTo>
                  <a:lnTo>
                    <a:pt x="21" y="955"/>
                  </a:lnTo>
                  <a:lnTo>
                    <a:pt x="55" y="981"/>
                  </a:lnTo>
                  <a:lnTo>
                    <a:pt x="87" y="916"/>
                  </a:lnTo>
                  <a:lnTo>
                    <a:pt x="74" y="890"/>
                  </a:lnTo>
                  <a:lnTo>
                    <a:pt x="101" y="801"/>
                  </a:lnTo>
                  <a:lnTo>
                    <a:pt x="54" y="793"/>
                  </a:lnTo>
                  <a:lnTo>
                    <a:pt x="60" y="648"/>
                  </a:lnTo>
                  <a:lnTo>
                    <a:pt x="123" y="498"/>
                  </a:lnTo>
                  <a:lnTo>
                    <a:pt x="123" y="368"/>
                  </a:lnTo>
                  <a:lnTo>
                    <a:pt x="167" y="127"/>
                  </a:lnTo>
                  <a:lnTo>
                    <a:pt x="152" y="22"/>
                  </a:lnTo>
                  <a:lnTo>
                    <a:pt x="182" y="0"/>
                  </a:lnTo>
                  <a:lnTo>
                    <a:pt x="214" y="55"/>
                  </a:lnTo>
                  <a:lnTo>
                    <a:pt x="232" y="166"/>
                  </a:lnTo>
                  <a:lnTo>
                    <a:pt x="254" y="169"/>
                  </a:lnTo>
                  <a:lnTo>
                    <a:pt x="250" y="206"/>
                  </a:lnTo>
                  <a:lnTo>
                    <a:pt x="219" y="223"/>
                  </a:lnTo>
                  <a:lnTo>
                    <a:pt x="219" y="295"/>
                  </a:lnTo>
                  <a:lnTo>
                    <a:pt x="182" y="339"/>
                  </a:lnTo>
                  <a:lnTo>
                    <a:pt x="154" y="442"/>
                  </a:lnTo>
                  <a:lnTo>
                    <a:pt x="175" y="541"/>
                  </a:lnTo>
                  <a:lnTo>
                    <a:pt x="136" y="625"/>
                  </a:lnTo>
                  <a:lnTo>
                    <a:pt x="108" y="834"/>
                  </a:lnTo>
                  <a:lnTo>
                    <a:pt x="129" y="909"/>
                  </a:lnTo>
                  <a:lnTo>
                    <a:pt x="110" y="916"/>
                  </a:lnTo>
                  <a:lnTo>
                    <a:pt x="121" y="984"/>
                  </a:lnTo>
                  <a:lnTo>
                    <a:pt x="67" y="1124"/>
                  </a:lnTo>
                  <a:lnTo>
                    <a:pt x="73" y="1147"/>
                  </a:lnTo>
                  <a:lnTo>
                    <a:pt x="100" y="1140"/>
                  </a:lnTo>
                  <a:lnTo>
                    <a:pt x="108" y="1193"/>
                  </a:lnTo>
                  <a:lnTo>
                    <a:pt x="219" y="1203"/>
                  </a:lnTo>
                  <a:lnTo>
                    <a:pt x="146" y="1226"/>
                  </a:lnTo>
                  <a:lnTo>
                    <a:pt x="136" y="1267"/>
                  </a:lnTo>
                  <a:lnTo>
                    <a:pt x="105" y="1255"/>
                  </a:lnTo>
                  <a:lnTo>
                    <a:pt x="140" y="1230"/>
                  </a:lnTo>
                  <a:lnTo>
                    <a:pt x="87" y="1217"/>
                  </a:lnTo>
                  <a:lnTo>
                    <a:pt x="79" y="1174"/>
                  </a:lnTo>
                  <a:lnTo>
                    <a:pt x="66" y="1194"/>
                  </a:lnTo>
                  <a:lnTo>
                    <a:pt x="46" y="1154"/>
                  </a:lnTo>
                  <a:lnTo>
                    <a:pt x="56" y="1140"/>
                  </a:lnTo>
                  <a:lnTo>
                    <a:pt x="32" y="1123"/>
                  </a:lnTo>
                  <a:lnTo>
                    <a:pt x="54" y="1100"/>
                  </a:lnTo>
                  <a:lnTo>
                    <a:pt x="33" y="1038"/>
                  </a:lnTo>
                  <a:lnTo>
                    <a:pt x="73" y="1044"/>
                  </a:lnTo>
                  <a:lnTo>
                    <a:pt x="33" y="1012"/>
                  </a:lnTo>
                  <a:lnTo>
                    <a:pt x="43" y="989"/>
                  </a:lnTo>
                  <a:lnTo>
                    <a:pt x="0" y="99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96" name="Freeform 50"/>
            <p:cNvSpPr>
              <a:spLocks/>
            </p:cNvSpPr>
            <p:nvPr/>
          </p:nvSpPr>
          <p:spPr bwMode="auto">
            <a:xfrm>
              <a:off x="1694" y="946"/>
              <a:ext cx="2" cy="5"/>
            </a:xfrm>
            <a:custGeom>
              <a:avLst/>
              <a:gdLst>
                <a:gd name="T0" fmla="*/ 0 w 21"/>
                <a:gd name="T1" fmla="*/ 23 h 47"/>
                <a:gd name="T2" fmla="*/ 6 w 21"/>
                <a:gd name="T3" fmla="*/ 0 h 47"/>
                <a:gd name="T4" fmla="*/ 21 w 21"/>
                <a:gd name="T5" fmla="*/ 47 h 47"/>
                <a:gd name="T6" fmla="*/ 0 w 21"/>
                <a:gd name="T7" fmla="*/ 23 h 4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47"/>
                <a:gd name="T14" fmla="*/ 21 w 21"/>
                <a:gd name="T15" fmla="*/ 47 h 4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47">
                  <a:moveTo>
                    <a:pt x="0" y="23"/>
                  </a:moveTo>
                  <a:lnTo>
                    <a:pt x="6" y="0"/>
                  </a:lnTo>
                  <a:lnTo>
                    <a:pt x="21" y="47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97" name="Freeform 51"/>
            <p:cNvSpPr>
              <a:spLocks/>
            </p:cNvSpPr>
            <p:nvPr/>
          </p:nvSpPr>
          <p:spPr bwMode="auto">
            <a:xfrm>
              <a:off x="1696" y="918"/>
              <a:ext cx="2" cy="6"/>
            </a:xfrm>
            <a:custGeom>
              <a:avLst/>
              <a:gdLst>
                <a:gd name="T0" fmla="*/ 0 w 18"/>
                <a:gd name="T1" fmla="*/ 52 h 60"/>
                <a:gd name="T2" fmla="*/ 18 w 18"/>
                <a:gd name="T3" fmla="*/ 0 h 60"/>
                <a:gd name="T4" fmla="*/ 18 w 18"/>
                <a:gd name="T5" fmla="*/ 60 h 60"/>
                <a:gd name="T6" fmla="*/ 0 w 18"/>
                <a:gd name="T7" fmla="*/ 52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60"/>
                <a:gd name="T14" fmla="*/ 18 w 18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60">
                  <a:moveTo>
                    <a:pt x="0" y="52"/>
                  </a:moveTo>
                  <a:lnTo>
                    <a:pt x="18" y="0"/>
                  </a:lnTo>
                  <a:lnTo>
                    <a:pt x="18" y="60"/>
                  </a:lnTo>
                  <a:lnTo>
                    <a:pt x="0" y="5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98" name="Freeform 52"/>
            <p:cNvSpPr>
              <a:spLocks/>
            </p:cNvSpPr>
            <p:nvPr/>
          </p:nvSpPr>
          <p:spPr bwMode="auto">
            <a:xfrm>
              <a:off x="1699" y="966"/>
              <a:ext cx="4" cy="3"/>
            </a:xfrm>
            <a:custGeom>
              <a:avLst/>
              <a:gdLst>
                <a:gd name="T0" fmla="*/ 0 w 41"/>
                <a:gd name="T1" fmla="*/ 0 h 25"/>
                <a:gd name="T2" fmla="*/ 40 w 41"/>
                <a:gd name="T3" fmla="*/ 6 h 25"/>
                <a:gd name="T4" fmla="*/ 41 w 41"/>
                <a:gd name="T5" fmla="*/ 25 h 25"/>
                <a:gd name="T6" fmla="*/ 0 w 41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"/>
                <a:gd name="T13" fmla="*/ 0 h 25"/>
                <a:gd name="T14" fmla="*/ 41 w 41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" h="25">
                  <a:moveTo>
                    <a:pt x="0" y="0"/>
                  </a:moveTo>
                  <a:lnTo>
                    <a:pt x="40" y="6"/>
                  </a:lnTo>
                  <a:lnTo>
                    <a:pt x="41" y="2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199" name="Freeform 53"/>
            <p:cNvSpPr>
              <a:spLocks/>
            </p:cNvSpPr>
            <p:nvPr/>
          </p:nvSpPr>
          <p:spPr bwMode="auto">
            <a:xfrm>
              <a:off x="1699" y="960"/>
              <a:ext cx="7" cy="6"/>
            </a:xfrm>
            <a:custGeom>
              <a:avLst/>
              <a:gdLst>
                <a:gd name="T0" fmla="*/ 0 w 59"/>
                <a:gd name="T1" fmla="*/ 10 h 60"/>
                <a:gd name="T2" fmla="*/ 17 w 59"/>
                <a:gd name="T3" fmla="*/ 0 h 60"/>
                <a:gd name="T4" fmla="*/ 14 w 59"/>
                <a:gd name="T5" fmla="*/ 28 h 60"/>
                <a:gd name="T6" fmla="*/ 59 w 59"/>
                <a:gd name="T7" fmla="*/ 39 h 60"/>
                <a:gd name="T8" fmla="*/ 31 w 59"/>
                <a:gd name="T9" fmla="*/ 60 h 60"/>
                <a:gd name="T10" fmla="*/ 0 w 59"/>
                <a:gd name="T11" fmla="*/ 10 h 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"/>
                <a:gd name="T19" fmla="*/ 0 h 60"/>
                <a:gd name="T20" fmla="*/ 59 w 59"/>
                <a:gd name="T21" fmla="*/ 60 h 6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" h="60">
                  <a:moveTo>
                    <a:pt x="0" y="10"/>
                  </a:moveTo>
                  <a:lnTo>
                    <a:pt x="17" y="0"/>
                  </a:lnTo>
                  <a:lnTo>
                    <a:pt x="14" y="28"/>
                  </a:lnTo>
                  <a:lnTo>
                    <a:pt x="59" y="39"/>
                  </a:lnTo>
                  <a:lnTo>
                    <a:pt x="31" y="6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00" name="Freeform 54"/>
            <p:cNvSpPr>
              <a:spLocks/>
            </p:cNvSpPr>
            <p:nvPr/>
          </p:nvSpPr>
          <p:spPr bwMode="auto">
            <a:xfrm>
              <a:off x="1704" y="968"/>
              <a:ext cx="4" cy="2"/>
            </a:xfrm>
            <a:custGeom>
              <a:avLst/>
              <a:gdLst>
                <a:gd name="T0" fmla="*/ 0 w 32"/>
                <a:gd name="T1" fmla="*/ 11 h 15"/>
                <a:gd name="T2" fmla="*/ 11 w 32"/>
                <a:gd name="T3" fmla="*/ 0 h 15"/>
                <a:gd name="T4" fmla="*/ 32 w 32"/>
                <a:gd name="T5" fmla="*/ 15 h 15"/>
                <a:gd name="T6" fmla="*/ 0 w 32"/>
                <a:gd name="T7" fmla="*/ 11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15"/>
                <a:gd name="T14" fmla="*/ 32 w 32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15">
                  <a:moveTo>
                    <a:pt x="0" y="11"/>
                  </a:moveTo>
                  <a:lnTo>
                    <a:pt x="11" y="0"/>
                  </a:lnTo>
                  <a:lnTo>
                    <a:pt x="32" y="15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01" name="Freeform 55"/>
            <p:cNvSpPr>
              <a:spLocks/>
            </p:cNvSpPr>
            <p:nvPr/>
          </p:nvSpPr>
          <p:spPr bwMode="auto">
            <a:xfrm>
              <a:off x="1707" y="963"/>
              <a:ext cx="9" cy="10"/>
            </a:xfrm>
            <a:custGeom>
              <a:avLst/>
              <a:gdLst>
                <a:gd name="T0" fmla="*/ 0 w 85"/>
                <a:gd name="T1" fmla="*/ 74 h 92"/>
                <a:gd name="T2" fmla="*/ 15 w 85"/>
                <a:gd name="T3" fmla="*/ 61 h 92"/>
                <a:gd name="T4" fmla="*/ 58 w 85"/>
                <a:gd name="T5" fmla="*/ 69 h 92"/>
                <a:gd name="T6" fmla="*/ 40 w 85"/>
                <a:gd name="T7" fmla="*/ 46 h 92"/>
                <a:gd name="T8" fmla="*/ 61 w 85"/>
                <a:gd name="T9" fmla="*/ 32 h 92"/>
                <a:gd name="T10" fmla="*/ 29 w 85"/>
                <a:gd name="T11" fmla="*/ 28 h 92"/>
                <a:gd name="T12" fmla="*/ 29 w 85"/>
                <a:gd name="T13" fmla="*/ 5 h 92"/>
                <a:gd name="T14" fmla="*/ 81 w 85"/>
                <a:gd name="T15" fmla="*/ 0 h 92"/>
                <a:gd name="T16" fmla="*/ 85 w 85"/>
                <a:gd name="T17" fmla="*/ 92 h 92"/>
                <a:gd name="T18" fmla="*/ 0 w 85"/>
                <a:gd name="T19" fmla="*/ 74 h 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5"/>
                <a:gd name="T31" fmla="*/ 0 h 92"/>
                <a:gd name="T32" fmla="*/ 85 w 85"/>
                <a:gd name="T33" fmla="*/ 92 h 9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5" h="92">
                  <a:moveTo>
                    <a:pt x="0" y="74"/>
                  </a:moveTo>
                  <a:lnTo>
                    <a:pt x="15" y="61"/>
                  </a:lnTo>
                  <a:lnTo>
                    <a:pt x="58" y="69"/>
                  </a:lnTo>
                  <a:lnTo>
                    <a:pt x="40" y="46"/>
                  </a:lnTo>
                  <a:lnTo>
                    <a:pt x="61" y="32"/>
                  </a:lnTo>
                  <a:lnTo>
                    <a:pt x="29" y="28"/>
                  </a:lnTo>
                  <a:lnTo>
                    <a:pt x="29" y="5"/>
                  </a:lnTo>
                  <a:lnTo>
                    <a:pt x="81" y="0"/>
                  </a:lnTo>
                  <a:lnTo>
                    <a:pt x="85" y="92"/>
                  </a:lnTo>
                  <a:lnTo>
                    <a:pt x="0" y="7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02" name="Freeform 56"/>
            <p:cNvSpPr>
              <a:spLocks/>
            </p:cNvSpPr>
            <p:nvPr/>
          </p:nvSpPr>
          <p:spPr bwMode="auto">
            <a:xfrm>
              <a:off x="1711" y="974"/>
              <a:ext cx="7" cy="2"/>
            </a:xfrm>
            <a:custGeom>
              <a:avLst/>
              <a:gdLst>
                <a:gd name="T0" fmla="*/ 0 w 62"/>
                <a:gd name="T1" fmla="*/ 0 h 17"/>
                <a:gd name="T2" fmla="*/ 55 w 62"/>
                <a:gd name="T3" fmla="*/ 2 h 17"/>
                <a:gd name="T4" fmla="*/ 62 w 62"/>
                <a:gd name="T5" fmla="*/ 17 h 17"/>
                <a:gd name="T6" fmla="*/ 0 w 62"/>
                <a:gd name="T7" fmla="*/ 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"/>
                <a:gd name="T13" fmla="*/ 0 h 17"/>
                <a:gd name="T14" fmla="*/ 62 w 62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" h="17">
                  <a:moveTo>
                    <a:pt x="0" y="0"/>
                  </a:moveTo>
                  <a:lnTo>
                    <a:pt x="55" y="2"/>
                  </a:lnTo>
                  <a:lnTo>
                    <a:pt x="62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03" name="Freeform 57"/>
            <p:cNvSpPr>
              <a:spLocks/>
            </p:cNvSpPr>
            <p:nvPr/>
          </p:nvSpPr>
          <p:spPr bwMode="auto">
            <a:xfrm>
              <a:off x="1718" y="973"/>
              <a:ext cx="3" cy="1"/>
            </a:xfrm>
            <a:custGeom>
              <a:avLst/>
              <a:gdLst>
                <a:gd name="T0" fmla="*/ 0 w 28"/>
                <a:gd name="T1" fmla="*/ 13 h 13"/>
                <a:gd name="T2" fmla="*/ 7 w 28"/>
                <a:gd name="T3" fmla="*/ 0 h 13"/>
                <a:gd name="T4" fmla="*/ 28 w 28"/>
                <a:gd name="T5" fmla="*/ 13 h 13"/>
                <a:gd name="T6" fmla="*/ 0 w 28"/>
                <a:gd name="T7" fmla="*/ 13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3"/>
                <a:gd name="T14" fmla="*/ 28 w 28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3">
                  <a:moveTo>
                    <a:pt x="0" y="13"/>
                  </a:moveTo>
                  <a:lnTo>
                    <a:pt x="7" y="0"/>
                  </a:lnTo>
                  <a:lnTo>
                    <a:pt x="28" y="13"/>
                  </a:lnTo>
                  <a:lnTo>
                    <a:pt x="0" y="1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04" name="Freeform 58"/>
            <p:cNvSpPr>
              <a:spLocks/>
            </p:cNvSpPr>
            <p:nvPr/>
          </p:nvSpPr>
          <p:spPr bwMode="auto">
            <a:xfrm>
              <a:off x="2184" y="580"/>
              <a:ext cx="201" cy="126"/>
            </a:xfrm>
            <a:custGeom>
              <a:avLst/>
              <a:gdLst>
                <a:gd name="T0" fmla="*/ 10 w 1859"/>
                <a:gd name="T1" fmla="*/ 513 h 1170"/>
                <a:gd name="T2" fmla="*/ 195 w 1859"/>
                <a:gd name="T3" fmla="*/ 441 h 1170"/>
                <a:gd name="T4" fmla="*/ 189 w 1859"/>
                <a:gd name="T5" fmla="*/ 339 h 1170"/>
                <a:gd name="T6" fmla="*/ 281 w 1859"/>
                <a:gd name="T7" fmla="*/ 250 h 1170"/>
                <a:gd name="T8" fmla="*/ 369 w 1859"/>
                <a:gd name="T9" fmla="*/ 207 h 1170"/>
                <a:gd name="T10" fmla="*/ 460 w 1859"/>
                <a:gd name="T11" fmla="*/ 221 h 1170"/>
                <a:gd name="T12" fmla="*/ 519 w 1859"/>
                <a:gd name="T13" fmla="*/ 323 h 1170"/>
                <a:gd name="T14" fmla="*/ 709 w 1859"/>
                <a:gd name="T15" fmla="*/ 417 h 1170"/>
                <a:gd name="T16" fmla="*/ 945 w 1859"/>
                <a:gd name="T17" fmla="*/ 459 h 1170"/>
                <a:gd name="T18" fmla="*/ 1162 w 1859"/>
                <a:gd name="T19" fmla="*/ 381 h 1170"/>
                <a:gd name="T20" fmla="*/ 1211 w 1859"/>
                <a:gd name="T21" fmla="*/ 340 h 1170"/>
                <a:gd name="T22" fmla="*/ 1393 w 1859"/>
                <a:gd name="T23" fmla="*/ 270 h 1170"/>
                <a:gd name="T24" fmla="*/ 1276 w 1859"/>
                <a:gd name="T25" fmla="*/ 232 h 1170"/>
                <a:gd name="T26" fmla="*/ 1293 w 1859"/>
                <a:gd name="T27" fmla="*/ 145 h 1170"/>
                <a:gd name="T28" fmla="*/ 1384 w 1859"/>
                <a:gd name="T29" fmla="*/ 141 h 1170"/>
                <a:gd name="T30" fmla="*/ 1409 w 1859"/>
                <a:gd name="T31" fmla="*/ 37 h 1170"/>
                <a:gd name="T32" fmla="*/ 1581 w 1859"/>
                <a:gd name="T33" fmla="*/ 26 h 1170"/>
                <a:gd name="T34" fmla="*/ 1730 w 1859"/>
                <a:gd name="T35" fmla="*/ 184 h 1170"/>
                <a:gd name="T36" fmla="*/ 1859 w 1859"/>
                <a:gd name="T37" fmla="*/ 201 h 1170"/>
                <a:gd name="T38" fmla="*/ 1740 w 1859"/>
                <a:gd name="T39" fmla="*/ 346 h 1170"/>
                <a:gd name="T40" fmla="*/ 1730 w 1859"/>
                <a:gd name="T41" fmla="*/ 424 h 1170"/>
                <a:gd name="T42" fmla="*/ 1659 w 1859"/>
                <a:gd name="T43" fmla="*/ 447 h 1170"/>
                <a:gd name="T44" fmla="*/ 1616 w 1859"/>
                <a:gd name="T45" fmla="*/ 460 h 1170"/>
                <a:gd name="T46" fmla="*/ 1450 w 1859"/>
                <a:gd name="T47" fmla="*/ 561 h 1170"/>
                <a:gd name="T48" fmla="*/ 1463 w 1859"/>
                <a:gd name="T49" fmla="*/ 482 h 1170"/>
                <a:gd name="T50" fmla="*/ 1338 w 1859"/>
                <a:gd name="T51" fmla="*/ 568 h 1170"/>
                <a:gd name="T52" fmla="*/ 1432 w 1859"/>
                <a:gd name="T53" fmla="*/ 595 h 1170"/>
                <a:gd name="T54" fmla="*/ 1412 w 1859"/>
                <a:gd name="T55" fmla="*/ 646 h 1170"/>
                <a:gd name="T56" fmla="*/ 1466 w 1859"/>
                <a:gd name="T57" fmla="*/ 803 h 1170"/>
                <a:gd name="T58" fmla="*/ 1466 w 1859"/>
                <a:gd name="T59" fmla="*/ 827 h 1170"/>
                <a:gd name="T60" fmla="*/ 1469 w 1859"/>
                <a:gd name="T61" fmla="*/ 861 h 1170"/>
                <a:gd name="T62" fmla="*/ 1297 w 1859"/>
                <a:gd name="T63" fmla="*/ 1081 h 1170"/>
                <a:gd name="T64" fmla="*/ 1224 w 1859"/>
                <a:gd name="T65" fmla="*/ 1098 h 1170"/>
                <a:gd name="T66" fmla="*/ 1193 w 1859"/>
                <a:gd name="T67" fmla="*/ 1117 h 1170"/>
                <a:gd name="T68" fmla="*/ 1105 w 1859"/>
                <a:gd name="T69" fmla="*/ 1170 h 1170"/>
                <a:gd name="T70" fmla="*/ 1039 w 1859"/>
                <a:gd name="T71" fmla="*/ 1130 h 1170"/>
                <a:gd name="T72" fmla="*/ 866 w 1859"/>
                <a:gd name="T73" fmla="*/ 1100 h 1170"/>
                <a:gd name="T74" fmla="*/ 849 w 1859"/>
                <a:gd name="T75" fmla="*/ 1135 h 1170"/>
                <a:gd name="T76" fmla="*/ 778 w 1859"/>
                <a:gd name="T77" fmla="*/ 1111 h 1170"/>
                <a:gd name="T78" fmla="*/ 727 w 1859"/>
                <a:gd name="T79" fmla="*/ 1057 h 1170"/>
                <a:gd name="T80" fmla="*/ 758 w 1859"/>
                <a:gd name="T81" fmla="*/ 939 h 1170"/>
                <a:gd name="T82" fmla="*/ 689 w 1859"/>
                <a:gd name="T83" fmla="*/ 907 h 1170"/>
                <a:gd name="T84" fmla="*/ 547 w 1859"/>
                <a:gd name="T85" fmla="*/ 930 h 1170"/>
                <a:gd name="T86" fmla="*/ 461 w 1859"/>
                <a:gd name="T87" fmla="*/ 945 h 1170"/>
                <a:gd name="T88" fmla="*/ 438 w 1859"/>
                <a:gd name="T89" fmla="*/ 928 h 1170"/>
                <a:gd name="T90" fmla="*/ 319 w 1859"/>
                <a:gd name="T91" fmla="*/ 879 h 1170"/>
                <a:gd name="T92" fmla="*/ 160 w 1859"/>
                <a:gd name="T93" fmla="*/ 826 h 1170"/>
                <a:gd name="T94" fmla="*/ 177 w 1859"/>
                <a:gd name="T95" fmla="*/ 767 h 1170"/>
                <a:gd name="T96" fmla="*/ 200 w 1859"/>
                <a:gd name="T97" fmla="*/ 673 h 1170"/>
                <a:gd name="T98" fmla="*/ 120 w 1859"/>
                <a:gd name="T99" fmla="*/ 675 h 1170"/>
                <a:gd name="T100" fmla="*/ 30 w 1859"/>
                <a:gd name="T101" fmla="*/ 611 h 1170"/>
                <a:gd name="T102" fmla="*/ 0 w 1859"/>
                <a:gd name="T103" fmla="*/ 556 h 117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59"/>
                <a:gd name="T157" fmla="*/ 0 h 1170"/>
                <a:gd name="T158" fmla="*/ 1859 w 1859"/>
                <a:gd name="T159" fmla="*/ 1170 h 117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59" h="1170">
                  <a:moveTo>
                    <a:pt x="0" y="556"/>
                  </a:moveTo>
                  <a:lnTo>
                    <a:pt x="10" y="513"/>
                  </a:lnTo>
                  <a:lnTo>
                    <a:pt x="76" y="502"/>
                  </a:lnTo>
                  <a:lnTo>
                    <a:pt x="195" y="441"/>
                  </a:lnTo>
                  <a:lnTo>
                    <a:pt x="212" y="394"/>
                  </a:lnTo>
                  <a:lnTo>
                    <a:pt x="189" y="339"/>
                  </a:lnTo>
                  <a:lnTo>
                    <a:pt x="262" y="323"/>
                  </a:lnTo>
                  <a:lnTo>
                    <a:pt x="281" y="250"/>
                  </a:lnTo>
                  <a:lnTo>
                    <a:pt x="360" y="254"/>
                  </a:lnTo>
                  <a:lnTo>
                    <a:pt x="369" y="207"/>
                  </a:lnTo>
                  <a:lnTo>
                    <a:pt x="428" y="181"/>
                  </a:lnTo>
                  <a:lnTo>
                    <a:pt x="460" y="221"/>
                  </a:lnTo>
                  <a:lnTo>
                    <a:pt x="501" y="236"/>
                  </a:lnTo>
                  <a:lnTo>
                    <a:pt x="519" y="323"/>
                  </a:lnTo>
                  <a:lnTo>
                    <a:pt x="653" y="358"/>
                  </a:lnTo>
                  <a:lnTo>
                    <a:pt x="709" y="417"/>
                  </a:lnTo>
                  <a:lnTo>
                    <a:pt x="820" y="413"/>
                  </a:lnTo>
                  <a:lnTo>
                    <a:pt x="945" y="459"/>
                  </a:lnTo>
                  <a:lnTo>
                    <a:pt x="1111" y="417"/>
                  </a:lnTo>
                  <a:lnTo>
                    <a:pt x="1162" y="381"/>
                  </a:lnTo>
                  <a:lnTo>
                    <a:pt x="1162" y="338"/>
                  </a:lnTo>
                  <a:lnTo>
                    <a:pt x="1211" y="340"/>
                  </a:lnTo>
                  <a:lnTo>
                    <a:pt x="1312" y="273"/>
                  </a:lnTo>
                  <a:lnTo>
                    <a:pt x="1393" y="270"/>
                  </a:lnTo>
                  <a:lnTo>
                    <a:pt x="1353" y="219"/>
                  </a:lnTo>
                  <a:lnTo>
                    <a:pt x="1276" y="232"/>
                  </a:lnTo>
                  <a:lnTo>
                    <a:pt x="1274" y="174"/>
                  </a:lnTo>
                  <a:lnTo>
                    <a:pt x="1293" y="145"/>
                  </a:lnTo>
                  <a:lnTo>
                    <a:pt x="1342" y="162"/>
                  </a:lnTo>
                  <a:lnTo>
                    <a:pt x="1384" y="141"/>
                  </a:lnTo>
                  <a:lnTo>
                    <a:pt x="1430" y="62"/>
                  </a:lnTo>
                  <a:lnTo>
                    <a:pt x="1409" y="37"/>
                  </a:lnTo>
                  <a:lnTo>
                    <a:pt x="1519" y="0"/>
                  </a:lnTo>
                  <a:lnTo>
                    <a:pt x="1581" y="26"/>
                  </a:lnTo>
                  <a:lnTo>
                    <a:pt x="1636" y="155"/>
                  </a:lnTo>
                  <a:lnTo>
                    <a:pt x="1730" y="184"/>
                  </a:lnTo>
                  <a:lnTo>
                    <a:pt x="1746" y="231"/>
                  </a:lnTo>
                  <a:lnTo>
                    <a:pt x="1859" y="201"/>
                  </a:lnTo>
                  <a:lnTo>
                    <a:pt x="1808" y="327"/>
                  </a:lnTo>
                  <a:lnTo>
                    <a:pt x="1740" y="346"/>
                  </a:lnTo>
                  <a:lnTo>
                    <a:pt x="1750" y="394"/>
                  </a:lnTo>
                  <a:lnTo>
                    <a:pt x="1730" y="424"/>
                  </a:lnTo>
                  <a:lnTo>
                    <a:pt x="1717" y="413"/>
                  </a:lnTo>
                  <a:lnTo>
                    <a:pt x="1659" y="447"/>
                  </a:lnTo>
                  <a:lnTo>
                    <a:pt x="1659" y="468"/>
                  </a:lnTo>
                  <a:lnTo>
                    <a:pt x="1616" y="460"/>
                  </a:lnTo>
                  <a:lnTo>
                    <a:pt x="1538" y="517"/>
                  </a:lnTo>
                  <a:lnTo>
                    <a:pt x="1450" y="561"/>
                  </a:lnTo>
                  <a:lnTo>
                    <a:pt x="1477" y="502"/>
                  </a:lnTo>
                  <a:lnTo>
                    <a:pt x="1463" y="482"/>
                  </a:lnTo>
                  <a:lnTo>
                    <a:pt x="1342" y="551"/>
                  </a:lnTo>
                  <a:lnTo>
                    <a:pt x="1338" y="568"/>
                  </a:lnTo>
                  <a:lnTo>
                    <a:pt x="1378" y="615"/>
                  </a:lnTo>
                  <a:lnTo>
                    <a:pt x="1432" y="595"/>
                  </a:lnTo>
                  <a:lnTo>
                    <a:pt x="1489" y="611"/>
                  </a:lnTo>
                  <a:lnTo>
                    <a:pt x="1412" y="646"/>
                  </a:lnTo>
                  <a:lnTo>
                    <a:pt x="1386" y="695"/>
                  </a:lnTo>
                  <a:lnTo>
                    <a:pt x="1466" y="803"/>
                  </a:lnTo>
                  <a:lnTo>
                    <a:pt x="1411" y="792"/>
                  </a:lnTo>
                  <a:lnTo>
                    <a:pt x="1466" y="827"/>
                  </a:lnTo>
                  <a:lnTo>
                    <a:pt x="1411" y="852"/>
                  </a:lnTo>
                  <a:lnTo>
                    <a:pt x="1469" y="861"/>
                  </a:lnTo>
                  <a:lnTo>
                    <a:pt x="1365" y="1031"/>
                  </a:lnTo>
                  <a:lnTo>
                    <a:pt x="1297" y="1081"/>
                  </a:lnTo>
                  <a:lnTo>
                    <a:pt x="1230" y="1098"/>
                  </a:lnTo>
                  <a:lnTo>
                    <a:pt x="1224" y="1098"/>
                  </a:lnTo>
                  <a:lnTo>
                    <a:pt x="1211" y="1089"/>
                  </a:lnTo>
                  <a:lnTo>
                    <a:pt x="1193" y="1117"/>
                  </a:lnTo>
                  <a:lnTo>
                    <a:pt x="1113" y="1135"/>
                  </a:lnTo>
                  <a:lnTo>
                    <a:pt x="1105" y="1170"/>
                  </a:lnTo>
                  <a:lnTo>
                    <a:pt x="1092" y="1128"/>
                  </a:lnTo>
                  <a:lnTo>
                    <a:pt x="1039" y="1130"/>
                  </a:lnTo>
                  <a:lnTo>
                    <a:pt x="957" y="1077"/>
                  </a:lnTo>
                  <a:lnTo>
                    <a:pt x="866" y="1100"/>
                  </a:lnTo>
                  <a:lnTo>
                    <a:pt x="847" y="1101"/>
                  </a:lnTo>
                  <a:lnTo>
                    <a:pt x="849" y="1135"/>
                  </a:lnTo>
                  <a:lnTo>
                    <a:pt x="835" y="1127"/>
                  </a:lnTo>
                  <a:lnTo>
                    <a:pt x="778" y="1111"/>
                  </a:lnTo>
                  <a:lnTo>
                    <a:pt x="762" y="1049"/>
                  </a:lnTo>
                  <a:lnTo>
                    <a:pt x="727" y="1057"/>
                  </a:lnTo>
                  <a:lnTo>
                    <a:pt x="758" y="965"/>
                  </a:lnTo>
                  <a:lnTo>
                    <a:pt x="758" y="939"/>
                  </a:lnTo>
                  <a:lnTo>
                    <a:pt x="719" y="919"/>
                  </a:lnTo>
                  <a:lnTo>
                    <a:pt x="689" y="907"/>
                  </a:lnTo>
                  <a:lnTo>
                    <a:pt x="678" y="875"/>
                  </a:lnTo>
                  <a:lnTo>
                    <a:pt x="547" y="930"/>
                  </a:lnTo>
                  <a:lnTo>
                    <a:pt x="491" y="914"/>
                  </a:lnTo>
                  <a:lnTo>
                    <a:pt x="461" y="945"/>
                  </a:lnTo>
                  <a:lnTo>
                    <a:pt x="455" y="923"/>
                  </a:lnTo>
                  <a:lnTo>
                    <a:pt x="438" y="928"/>
                  </a:lnTo>
                  <a:lnTo>
                    <a:pt x="370" y="928"/>
                  </a:lnTo>
                  <a:lnTo>
                    <a:pt x="319" y="879"/>
                  </a:lnTo>
                  <a:lnTo>
                    <a:pt x="223" y="849"/>
                  </a:lnTo>
                  <a:lnTo>
                    <a:pt x="160" y="826"/>
                  </a:lnTo>
                  <a:lnTo>
                    <a:pt x="146" y="775"/>
                  </a:lnTo>
                  <a:lnTo>
                    <a:pt x="177" y="767"/>
                  </a:lnTo>
                  <a:lnTo>
                    <a:pt x="158" y="725"/>
                  </a:lnTo>
                  <a:lnTo>
                    <a:pt x="200" y="673"/>
                  </a:lnTo>
                  <a:lnTo>
                    <a:pt x="169" y="656"/>
                  </a:lnTo>
                  <a:lnTo>
                    <a:pt x="120" y="675"/>
                  </a:lnTo>
                  <a:lnTo>
                    <a:pt x="27" y="618"/>
                  </a:lnTo>
                  <a:lnTo>
                    <a:pt x="30" y="611"/>
                  </a:lnTo>
                  <a:lnTo>
                    <a:pt x="33" y="568"/>
                  </a:lnTo>
                  <a:lnTo>
                    <a:pt x="0" y="556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05" name="Freeform 59"/>
            <p:cNvSpPr>
              <a:spLocks/>
            </p:cNvSpPr>
            <p:nvPr/>
          </p:nvSpPr>
          <p:spPr bwMode="auto">
            <a:xfrm>
              <a:off x="2299" y="707"/>
              <a:ext cx="7" cy="6"/>
            </a:xfrm>
            <a:custGeom>
              <a:avLst/>
              <a:gdLst>
                <a:gd name="T0" fmla="*/ 0 w 67"/>
                <a:gd name="T1" fmla="*/ 43 h 57"/>
                <a:gd name="T2" fmla="*/ 21 w 67"/>
                <a:gd name="T3" fmla="*/ 0 h 57"/>
                <a:gd name="T4" fmla="*/ 67 w 67"/>
                <a:gd name="T5" fmla="*/ 11 h 57"/>
                <a:gd name="T6" fmla="*/ 31 w 67"/>
                <a:gd name="T7" fmla="*/ 57 h 57"/>
                <a:gd name="T8" fmla="*/ 0 w 67"/>
                <a:gd name="T9" fmla="*/ 43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57"/>
                <a:gd name="T17" fmla="*/ 67 w 67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57">
                  <a:moveTo>
                    <a:pt x="0" y="43"/>
                  </a:moveTo>
                  <a:lnTo>
                    <a:pt x="21" y="0"/>
                  </a:lnTo>
                  <a:lnTo>
                    <a:pt x="67" y="11"/>
                  </a:lnTo>
                  <a:lnTo>
                    <a:pt x="31" y="57"/>
                  </a:lnTo>
                  <a:lnTo>
                    <a:pt x="0" y="4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06" name="Freeform 60"/>
            <p:cNvSpPr>
              <a:spLocks/>
            </p:cNvSpPr>
            <p:nvPr/>
          </p:nvSpPr>
          <p:spPr bwMode="auto">
            <a:xfrm>
              <a:off x="2336" y="690"/>
              <a:ext cx="6" cy="11"/>
            </a:xfrm>
            <a:custGeom>
              <a:avLst/>
              <a:gdLst>
                <a:gd name="T0" fmla="*/ 0 w 52"/>
                <a:gd name="T1" fmla="*/ 40 h 98"/>
                <a:gd name="T2" fmla="*/ 19 w 52"/>
                <a:gd name="T3" fmla="*/ 98 h 98"/>
                <a:gd name="T4" fmla="*/ 52 w 52"/>
                <a:gd name="T5" fmla="*/ 0 h 98"/>
                <a:gd name="T6" fmla="*/ 23 w 52"/>
                <a:gd name="T7" fmla="*/ 1 h 98"/>
                <a:gd name="T8" fmla="*/ 0 w 52"/>
                <a:gd name="T9" fmla="*/ 40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98"/>
                <a:gd name="T17" fmla="*/ 52 w 52"/>
                <a:gd name="T18" fmla="*/ 98 h 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98">
                  <a:moveTo>
                    <a:pt x="0" y="40"/>
                  </a:moveTo>
                  <a:lnTo>
                    <a:pt x="19" y="98"/>
                  </a:lnTo>
                  <a:lnTo>
                    <a:pt x="52" y="0"/>
                  </a:lnTo>
                  <a:lnTo>
                    <a:pt x="23" y="1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07" name="Freeform 61"/>
            <p:cNvSpPr>
              <a:spLocks/>
            </p:cNvSpPr>
            <p:nvPr/>
          </p:nvSpPr>
          <p:spPr bwMode="auto">
            <a:xfrm>
              <a:off x="1682" y="733"/>
              <a:ext cx="39" cy="54"/>
            </a:xfrm>
            <a:custGeom>
              <a:avLst/>
              <a:gdLst>
                <a:gd name="T0" fmla="*/ 0 w 364"/>
                <a:gd name="T1" fmla="*/ 334 h 500"/>
                <a:gd name="T2" fmla="*/ 45 w 364"/>
                <a:gd name="T3" fmla="*/ 370 h 500"/>
                <a:gd name="T4" fmla="*/ 108 w 364"/>
                <a:gd name="T5" fmla="*/ 379 h 500"/>
                <a:gd name="T6" fmla="*/ 175 w 364"/>
                <a:gd name="T7" fmla="*/ 446 h 500"/>
                <a:gd name="T8" fmla="*/ 261 w 364"/>
                <a:gd name="T9" fmla="*/ 453 h 500"/>
                <a:gd name="T10" fmla="*/ 249 w 364"/>
                <a:gd name="T11" fmla="*/ 490 h 500"/>
                <a:gd name="T12" fmla="*/ 272 w 364"/>
                <a:gd name="T13" fmla="*/ 500 h 500"/>
                <a:gd name="T14" fmla="*/ 284 w 364"/>
                <a:gd name="T15" fmla="*/ 414 h 500"/>
                <a:gd name="T16" fmla="*/ 268 w 364"/>
                <a:gd name="T17" fmla="*/ 361 h 500"/>
                <a:gd name="T18" fmla="*/ 296 w 364"/>
                <a:gd name="T19" fmla="*/ 359 h 500"/>
                <a:gd name="T20" fmla="*/ 275 w 364"/>
                <a:gd name="T21" fmla="*/ 328 h 500"/>
                <a:gd name="T22" fmla="*/ 346 w 364"/>
                <a:gd name="T23" fmla="*/ 316 h 500"/>
                <a:gd name="T24" fmla="*/ 364 w 364"/>
                <a:gd name="T25" fmla="*/ 339 h 500"/>
                <a:gd name="T26" fmla="*/ 337 w 364"/>
                <a:gd name="T27" fmla="*/ 294 h 500"/>
                <a:gd name="T28" fmla="*/ 346 w 364"/>
                <a:gd name="T29" fmla="*/ 187 h 500"/>
                <a:gd name="T30" fmla="*/ 285 w 364"/>
                <a:gd name="T31" fmla="*/ 191 h 500"/>
                <a:gd name="T32" fmla="*/ 268 w 364"/>
                <a:gd name="T33" fmla="*/ 169 h 500"/>
                <a:gd name="T34" fmla="*/ 208 w 364"/>
                <a:gd name="T35" fmla="*/ 159 h 500"/>
                <a:gd name="T36" fmla="*/ 171 w 364"/>
                <a:gd name="T37" fmla="*/ 101 h 500"/>
                <a:gd name="T38" fmla="*/ 227 w 364"/>
                <a:gd name="T39" fmla="*/ 20 h 500"/>
                <a:gd name="T40" fmla="*/ 221 w 364"/>
                <a:gd name="T41" fmla="*/ 0 h 500"/>
                <a:gd name="T42" fmla="*/ 118 w 364"/>
                <a:gd name="T43" fmla="*/ 44 h 500"/>
                <a:gd name="T44" fmla="*/ 61 w 364"/>
                <a:gd name="T45" fmla="*/ 135 h 500"/>
                <a:gd name="T46" fmla="*/ 44 w 364"/>
                <a:gd name="T47" fmla="*/ 113 h 500"/>
                <a:gd name="T48" fmla="*/ 29 w 364"/>
                <a:gd name="T49" fmla="*/ 158 h 500"/>
                <a:gd name="T50" fmla="*/ 44 w 364"/>
                <a:gd name="T51" fmla="*/ 256 h 500"/>
                <a:gd name="T52" fmla="*/ 56 w 364"/>
                <a:gd name="T53" fmla="*/ 256 h 500"/>
                <a:gd name="T54" fmla="*/ 0 w 364"/>
                <a:gd name="T55" fmla="*/ 334 h 50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64"/>
                <a:gd name="T85" fmla="*/ 0 h 500"/>
                <a:gd name="T86" fmla="*/ 364 w 364"/>
                <a:gd name="T87" fmla="*/ 500 h 50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64" h="500">
                  <a:moveTo>
                    <a:pt x="0" y="334"/>
                  </a:moveTo>
                  <a:lnTo>
                    <a:pt x="45" y="370"/>
                  </a:lnTo>
                  <a:lnTo>
                    <a:pt x="108" y="379"/>
                  </a:lnTo>
                  <a:lnTo>
                    <a:pt x="175" y="446"/>
                  </a:lnTo>
                  <a:lnTo>
                    <a:pt x="261" y="453"/>
                  </a:lnTo>
                  <a:lnTo>
                    <a:pt x="249" y="490"/>
                  </a:lnTo>
                  <a:lnTo>
                    <a:pt x="272" y="500"/>
                  </a:lnTo>
                  <a:lnTo>
                    <a:pt x="284" y="414"/>
                  </a:lnTo>
                  <a:lnTo>
                    <a:pt x="268" y="361"/>
                  </a:lnTo>
                  <a:lnTo>
                    <a:pt x="296" y="359"/>
                  </a:lnTo>
                  <a:lnTo>
                    <a:pt x="275" y="328"/>
                  </a:lnTo>
                  <a:lnTo>
                    <a:pt x="346" y="316"/>
                  </a:lnTo>
                  <a:lnTo>
                    <a:pt x="364" y="339"/>
                  </a:lnTo>
                  <a:lnTo>
                    <a:pt x="337" y="294"/>
                  </a:lnTo>
                  <a:lnTo>
                    <a:pt x="346" y="187"/>
                  </a:lnTo>
                  <a:lnTo>
                    <a:pt x="285" y="191"/>
                  </a:lnTo>
                  <a:lnTo>
                    <a:pt x="268" y="169"/>
                  </a:lnTo>
                  <a:lnTo>
                    <a:pt x="208" y="159"/>
                  </a:lnTo>
                  <a:lnTo>
                    <a:pt x="171" y="101"/>
                  </a:lnTo>
                  <a:lnTo>
                    <a:pt x="227" y="20"/>
                  </a:lnTo>
                  <a:lnTo>
                    <a:pt x="221" y="0"/>
                  </a:lnTo>
                  <a:lnTo>
                    <a:pt x="118" y="44"/>
                  </a:lnTo>
                  <a:lnTo>
                    <a:pt x="61" y="135"/>
                  </a:lnTo>
                  <a:lnTo>
                    <a:pt x="44" y="113"/>
                  </a:lnTo>
                  <a:lnTo>
                    <a:pt x="29" y="158"/>
                  </a:lnTo>
                  <a:lnTo>
                    <a:pt x="44" y="256"/>
                  </a:lnTo>
                  <a:lnTo>
                    <a:pt x="56" y="256"/>
                  </a:lnTo>
                  <a:lnTo>
                    <a:pt x="0" y="33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08" name="Freeform 62"/>
            <p:cNvSpPr>
              <a:spLocks/>
            </p:cNvSpPr>
            <p:nvPr/>
          </p:nvSpPr>
          <p:spPr bwMode="auto">
            <a:xfrm>
              <a:off x="1659" y="737"/>
              <a:ext cx="11" cy="9"/>
            </a:xfrm>
            <a:custGeom>
              <a:avLst/>
              <a:gdLst>
                <a:gd name="T0" fmla="*/ 0 w 96"/>
                <a:gd name="T1" fmla="*/ 0 h 81"/>
                <a:gd name="T2" fmla="*/ 0 w 96"/>
                <a:gd name="T3" fmla="*/ 31 h 81"/>
                <a:gd name="T4" fmla="*/ 22 w 96"/>
                <a:gd name="T5" fmla="*/ 26 h 81"/>
                <a:gd name="T6" fmla="*/ 82 w 96"/>
                <a:gd name="T7" fmla="*/ 81 h 81"/>
                <a:gd name="T8" fmla="*/ 96 w 96"/>
                <a:gd name="T9" fmla="*/ 41 h 81"/>
                <a:gd name="T10" fmla="*/ 62 w 96"/>
                <a:gd name="T11" fmla="*/ 3 h 81"/>
                <a:gd name="T12" fmla="*/ 0 w 96"/>
                <a:gd name="T13" fmla="*/ 0 h 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"/>
                <a:gd name="T22" fmla="*/ 0 h 81"/>
                <a:gd name="T23" fmla="*/ 96 w 96"/>
                <a:gd name="T24" fmla="*/ 81 h 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" h="81">
                  <a:moveTo>
                    <a:pt x="0" y="0"/>
                  </a:moveTo>
                  <a:lnTo>
                    <a:pt x="0" y="31"/>
                  </a:lnTo>
                  <a:lnTo>
                    <a:pt x="22" y="26"/>
                  </a:lnTo>
                  <a:lnTo>
                    <a:pt x="82" y="81"/>
                  </a:lnTo>
                  <a:lnTo>
                    <a:pt x="96" y="41"/>
                  </a:lnTo>
                  <a:lnTo>
                    <a:pt x="6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09" name="Freeform 63"/>
            <p:cNvSpPr>
              <a:spLocks/>
            </p:cNvSpPr>
            <p:nvPr/>
          </p:nvSpPr>
          <p:spPr bwMode="auto">
            <a:xfrm>
              <a:off x="1662" y="697"/>
              <a:ext cx="35" cy="11"/>
            </a:xfrm>
            <a:custGeom>
              <a:avLst/>
              <a:gdLst>
                <a:gd name="T0" fmla="*/ 0 w 327"/>
                <a:gd name="T1" fmla="*/ 40 h 102"/>
                <a:gd name="T2" fmla="*/ 43 w 327"/>
                <a:gd name="T3" fmla="*/ 3 h 102"/>
                <a:gd name="T4" fmla="*/ 128 w 327"/>
                <a:gd name="T5" fmla="*/ 0 h 102"/>
                <a:gd name="T6" fmla="*/ 327 w 327"/>
                <a:gd name="T7" fmla="*/ 86 h 102"/>
                <a:gd name="T8" fmla="*/ 219 w 327"/>
                <a:gd name="T9" fmla="*/ 102 h 102"/>
                <a:gd name="T10" fmla="*/ 238 w 327"/>
                <a:gd name="T11" fmla="*/ 81 h 102"/>
                <a:gd name="T12" fmla="*/ 186 w 327"/>
                <a:gd name="T13" fmla="*/ 49 h 102"/>
                <a:gd name="T14" fmla="*/ 88 w 327"/>
                <a:gd name="T15" fmla="*/ 31 h 102"/>
                <a:gd name="T16" fmla="*/ 93 w 327"/>
                <a:gd name="T17" fmla="*/ 15 h 102"/>
                <a:gd name="T18" fmla="*/ 0 w 327"/>
                <a:gd name="T19" fmla="*/ 40 h 1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7"/>
                <a:gd name="T31" fmla="*/ 0 h 102"/>
                <a:gd name="T32" fmla="*/ 327 w 327"/>
                <a:gd name="T33" fmla="*/ 102 h 10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7" h="102">
                  <a:moveTo>
                    <a:pt x="0" y="40"/>
                  </a:moveTo>
                  <a:lnTo>
                    <a:pt x="43" y="3"/>
                  </a:lnTo>
                  <a:lnTo>
                    <a:pt x="128" y="0"/>
                  </a:lnTo>
                  <a:lnTo>
                    <a:pt x="327" y="86"/>
                  </a:lnTo>
                  <a:lnTo>
                    <a:pt x="219" y="102"/>
                  </a:lnTo>
                  <a:lnTo>
                    <a:pt x="238" y="81"/>
                  </a:lnTo>
                  <a:lnTo>
                    <a:pt x="186" y="49"/>
                  </a:lnTo>
                  <a:lnTo>
                    <a:pt x="88" y="31"/>
                  </a:lnTo>
                  <a:lnTo>
                    <a:pt x="93" y="15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10" name="Freeform 64"/>
            <p:cNvSpPr>
              <a:spLocks/>
            </p:cNvSpPr>
            <p:nvPr/>
          </p:nvSpPr>
          <p:spPr bwMode="auto">
            <a:xfrm>
              <a:off x="1980" y="590"/>
              <a:ext cx="35" cy="15"/>
            </a:xfrm>
            <a:custGeom>
              <a:avLst/>
              <a:gdLst>
                <a:gd name="T0" fmla="*/ 0 w 319"/>
                <a:gd name="T1" fmla="*/ 31 h 131"/>
                <a:gd name="T2" fmla="*/ 56 w 319"/>
                <a:gd name="T3" fmla="*/ 91 h 131"/>
                <a:gd name="T4" fmla="*/ 146 w 319"/>
                <a:gd name="T5" fmla="*/ 89 h 131"/>
                <a:gd name="T6" fmla="*/ 157 w 319"/>
                <a:gd name="T7" fmla="*/ 117 h 131"/>
                <a:gd name="T8" fmla="*/ 199 w 319"/>
                <a:gd name="T9" fmla="*/ 131 h 131"/>
                <a:gd name="T10" fmla="*/ 271 w 319"/>
                <a:gd name="T11" fmla="*/ 100 h 131"/>
                <a:gd name="T12" fmla="*/ 311 w 319"/>
                <a:gd name="T13" fmla="*/ 105 h 131"/>
                <a:gd name="T14" fmla="*/ 319 w 319"/>
                <a:gd name="T15" fmla="*/ 77 h 131"/>
                <a:gd name="T16" fmla="*/ 244 w 319"/>
                <a:gd name="T17" fmla="*/ 71 h 131"/>
                <a:gd name="T18" fmla="*/ 84 w 319"/>
                <a:gd name="T19" fmla="*/ 9 h 131"/>
                <a:gd name="T20" fmla="*/ 68 w 319"/>
                <a:gd name="T21" fmla="*/ 0 h 131"/>
                <a:gd name="T22" fmla="*/ 0 w 319"/>
                <a:gd name="T23" fmla="*/ 31 h 13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19"/>
                <a:gd name="T37" fmla="*/ 0 h 131"/>
                <a:gd name="T38" fmla="*/ 319 w 319"/>
                <a:gd name="T39" fmla="*/ 131 h 13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19" h="131">
                  <a:moveTo>
                    <a:pt x="0" y="31"/>
                  </a:moveTo>
                  <a:lnTo>
                    <a:pt x="56" y="91"/>
                  </a:lnTo>
                  <a:lnTo>
                    <a:pt x="146" y="89"/>
                  </a:lnTo>
                  <a:lnTo>
                    <a:pt x="157" y="117"/>
                  </a:lnTo>
                  <a:lnTo>
                    <a:pt x="199" y="131"/>
                  </a:lnTo>
                  <a:lnTo>
                    <a:pt x="271" y="100"/>
                  </a:lnTo>
                  <a:lnTo>
                    <a:pt x="311" y="105"/>
                  </a:lnTo>
                  <a:lnTo>
                    <a:pt x="319" y="77"/>
                  </a:lnTo>
                  <a:lnTo>
                    <a:pt x="244" y="71"/>
                  </a:lnTo>
                  <a:lnTo>
                    <a:pt x="84" y="9"/>
                  </a:lnTo>
                  <a:lnTo>
                    <a:pt x="68" y="0"/>
                  </a:lnTo>
                  <a:lnTo>
                    <a:pt x="0" y="31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11" name="Freeform 65"/>
            <p:cNvSpPr>
              <a:spLocks/>
            </p:cNvSpPr>
            <p:nvPr/>
          </p:nvSpPr>
          <p:spPr bwMode="auto">
            <a:xfrm>
              <a:off x="1968" y="561"/>
              <a:ext cx="9" cy="13"/>
            </a:xfrm>
            <a:custGeom>
              <a:avLst/>
              <a:gdLst>
                <a:gd name="T0" fmla="*/ 0 w 78"/>
                <a:gd name="T1" fmla="*/ 89 h 118"/>
                <a:gd name="T2" fmla="*/ 5 w 78"/>
                <a:gd name="T3" fmla="*/ 31 h 118"/>
                <a:gd name="T4" fmla="*/ 70 w 78"/>
                <a:gd name="T5" fmla="*/ 0 h 118"/>
                <a:gd name="T6" fmla="*/ 57 w 78"/>
                <a:gd name="T7" fmla="*/ 46 h 118"/>
                <a:gd name="T8" fmla="*/ 78 w 78"/>
                <a:gd name="T9" fmla="*/ 58 h 118"/>
                <a:gd name="T10" fmla="*/ 39 w 78"/>
                <a:gd name="T11" fmla="*/ 86 h 118"/>
                <a:gd name="T12" fmla="*/ 38 w 78"/>
                <a:gd name="T13" fmla="*/ 118 h 118"/>
                <a:gd name="T14" fmla="*/ 15 w 78"/>
                <a:gd name="T15" fmla="*/ 118 h 118"/>
                <a:gd name="T16" fmla="*/ 0 w 78"/>
                <a:gd name="T17" fmla="*/ 89 h 1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8"/>
                <a:gd name="T28" fmla="*/ 0 h 118"/>
                <a:gd name="T29" fmla="*/ 78 w 78"/>
                <a:gd name="T30" fmla="*/ 118 h 1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8" h="118">
                  <a:moveTo>
                    <a:pt x="0" y="89"/>
                  </a:moveTo>
                  <a:lnTo>
                    <a:pt x="5" y="31"/>
                  </a:lnTo>
                  <a:lnTo>
                    <a:pt x="70" y="0"/>
                  </a:lnTo>
                  <a:lnTo>
                    <a:pt x="57" y="46"/>
                  </a:lnTo>
                  <a:lnTo>
                    <a:pt x="78" y="58"/>
                  </a:lnTo>
                  <a:lnTo>
                    <a:pt x="39" y="86"/>
                  </a:lnTo>
                  <a:lnTo>
                    <a:pt x="38" y="118"/>
                  </a:lnTo>
                  <a:lnTo>
                    <a:pt x="15" y="118"/>
                  </a:lnTo>
                  <a:lnTo>
                    <a:pt x="0" y="89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12" name="Freeform 66"/>
            <p:cNvSpPr>
              <a:spLocks/>
            </p:cNvSpPr>
            <p:nvPr/>
          </p:nvSpPr>
          <p:spPr bwMode="auto">
            <a:xfrm>
              <a:off x="1974" y="570"/>
              <a:ext cx="3" cy="2"/>
            </a:xfrm>
            <a:custGeom>
              <a:avLst/>
              <a:gdLst>
                <a:gd name="T0" fmla="*/ 0 w 28"/>
                <a:gd name="T1" fmla="*/ 16 h 16"/>
                <a:gd name="T2" fmla="*/ 20 w 28"/>
                <a:gd name="T3" fmla="*/ 0 h 16"/>
                <a:gd name="T4" fmla="*/ 28 w 28"/>
                <a:gd name="T5" fmla="*/ 11 h 16"/>
                <a:gd name="T6" fmla="*/ 0 w 28"/>
                <a:gd name="T7" fmla="*/ 16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6"/>
                <a:gd name="T14" fmla="*/ 28 w 2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6">
                  <a:moveTo>
                    <a:pt x="0" y="16"/>
                  </a:moveTo>
                  <a:lnTo>
                    <a:pt x="20" y="0"/>
                  </a:lnTo>
                  <a:lnTo>
                    <a:pt x="28" y="11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13" name="Freeform 67"/>
            <p:cNvSpPr>
              <a:spLocks/>
            </p:cNvSpPr>
            <p:nvPr/>
          </p:nvSpPr>
          <p:spPr bwMode="auto">
            <a:xfrm>
              <a:off x="1978" y="568"/>
              <a:ext cx="5" cy="5"/>
            </a:xfrm>
            <a:custGeom>
              <a:avLst/>
              <a:gdLst>
                <a:gd name="T0" fmla="*/ 0 w 47"/>
                <a:gd name="T1" fmla="*/ 24 h 49"/>
                <a:gd name="T2" fmla="*/ 35 w 47"/>
                <a:gd name="T3" fmla="*/ 49 h 49"/>
                <a:gd name="T4" fmla="*/ 47 w 47"/>
                <a:gd name="T5" fmla="*/ 24 h 49"/>
                <a:gd name="T6" fmla="*/ 41 w 47"/>
                <a:gd name="T7" fmla="*/ 0 h 49"/>
                <a:gd name="T8" fmla="*/ 0 w 47"/>
                <a:gd name="T9" fmla="*/ 24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49"/>
                <a:gd name="T17" fmla="*/ 47 w 47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49">
                  <a:moveTo>
                    <a:pt x="0" y="24"/>
                  </a:moveTo>
                  <a:lnTo>
                    <a:pt x="35" y="49"/>
                  </a:lnTo>
                  <a:lnTo>
                    <a:pt x="47" y="24"/>
                  </a:lnTo>
                  <a:lnTo>
                    <a:pt x="41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14" name="Freeform 68"/>
            <p:cNvSpPr>
              <a:spLocks/>
            </p:cNvSpPr>
            <p:nvPr/>
          </p:nvSpPr>
          <p:spPr bwMode="auto">
            <a:xfrm>
              <a:off x="1705" y="708"/>
              <a:ext cx="11" cy="6"/>
            </a:xfrm>
            <a:custGeom>
              <a:avLst/>
              <a:gdLst>
                <a:gd name="T0" fmla="*/ 0 w 103"/>
                <a:gd name="T1" fmla="*/ 0 h 57"/>
                <a:gd name="T2" fmla="*/ 0 w 103"/>
                <a:gd name="T3" fmla="*/ 57 h 57"/>
                <a:gd name="T4" fmla="*/ 103 w 103"/>
                <a:gd name="T5" fmla="*/ 38 h 57"/>
                <a:gd name="T6" fmla="*/ 58 w 103"/>
                <a:gd name="T7" fmla="*/ 7 h 57"/>
                <a:gd name="T8" fmla="*/ 0 w 103"/>
                <a:gd name="T9" fmla="*/ 0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"/>
                <a:gd name="T16" fmla="*/ 0 h 57"/>
                <a:gd name="T17" fmla="*/ 103 w 103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" h="57">
                  <a:moveTo>
                    <a:pt x="0" y="0"/>
                  </a:moveTo>
                  <a:lnTo>
                    <a:pt x="0" y="57"/>
                  </a:lnTo>
                  <a:lnTo>
                    <a:pt x="103" y="38"/>
                  </a:lnTo>
                  <a:lnTo>
                    <a:pt x="58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15" name="Freeform 69"/>
            <p:cNvSpPr>
              <a:spLocks/>
            </p:cNvSpPr>
            <p:nvPr/>
          </p:nvSpPr>
          <p:spPr bwMode="auto">
            <a:xfrm>
              <a:off x="1675" y="769"/>
              <a:ext cx="19" cy="20"/>
            </a:xfrm>
            <a:custGeom>
              <a:avLst/>
              <a:gdLst>
                <a:gd name="T0" fmla="*/ 0 w 167"/>
                <a:gd name="T1" fmla="*/ 73 h 189"/>
                <a:gd name="T2" fmla="*/ 1 w 167"/>
                <a:gd name="T3" fmla="*/ 110 h 189"/>
                <a:gd name="T4" fmla="*/ 30 w 167"/>
                <a:gd name="T5" fmla="*/ 119 h 189"/>
                <a:gd name="T6" fmla="*/ 15 w 167"/>
                <a:gd name="T7" fmla="*/ 149 h 189"/>
                <a:gd name="T8" fmla="*/ 9 w 167"/>
                <a:gd name="T9" fmla="*/ 181 h 189"/>
                <a:gd name="T10" fmla="*/ 49 w 167"/>
                <a:gd name="T11" fmla="*/ 189 h 189"/>
                <a:gd name="T12" fmla="*/ 85 w 167"/>
                <a:gd name="T13" fmla="*/ 137 h 189"/>
                <a:gd name="T14" fmla="*/ 151 w 167"/>
                <a:gd name="T15" fmla="*/ 95 h 189"/>
                <a:gd name="T16" fmla="*/ 167 w 167"/>
                <a:gd name="T17" fmla="*/ 45 h 189"/>
                <a:gd name="T18" fmla="*/ 104 w 167"/>
                <a:gd name="T19" fmla="*/ 36 h 189"/>
                <a:gd name="T20" fmla="*/ 59 w 167"/>
                <a:gd name="T21" fmla="*/ 0 h 189"/>
                <a:gd name="T22" fmla="*/ 20 w 167"/>
                <a:gd name="T23" fmla="*/ 19 h 189"/>
                <a:gd name="T24" fmla="*/ 0 w 167"/>
                <a:gd name="T25" fmla="*/ 73 h 18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7"/>
                <a:gd name="T40" fmla="*/ 0 h 189"/>
                <a:gd name="T41" fmla="*/ 167 w 167"/>
                <a:gd name="T42" fmla="*/ 189 h 18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7" h="189">
                  <a:moveTo>
                    <a:pt x="0" y="73"/>
                  </a:moveTo>
                  <a:lnTo>
                    <a:pt x="1" y="110"/>
                  </a:lnTo>
                  <a:lnTo>
                    <a:pt x="30" y="119"/>
                  </a:lnTo>
                  <a:lnTo>
                    <a:pt x="15" y="149"/>
                  </a:lnTo>
                  <a:lnTo>
                    <a:pt x="9" y="181"/>
                  </a:lnTo>
                  <a:lnTo>
                    <a:pt x="49" y="189"/>
                  </a:lnTo>
                  <a:lnTo>
                    <a:pt x="85" y="137"/>
                  </a:lnTo>
                  <a:lnTo>
                    <a:pt x="151" y="95"/>
                  </a:lnTo>
                  <a:lnTo>
                    <a:pt x="167" y="45"/>
                  </a:lnTo>
                  <a:lnTo>
                    <a:pt x="104" y="36"/>
                  </a:lnTo>
                  <a:lnTo>
                    <a:pt x="59" y="0"/>
                  </a:lnTo>
                  <a:lnTo>
                    <a:pt x="20" y="19"/>
                  </a:lnTo>
                  <a:lnTo>
                    <a:pt x="0" y="7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16" name="Freeform 70"/>
            <p:cNvSpPr>
              <a:spLocks/>
            </p:cNvSpPr>
            <p:nvPr/>
          </p:nvSpPr>
          <p:spPr bwMode="auto">
            <a:xfrm>
              <a:off x="1645" y="726"/>
              <a:ext cx="8" cy="3"/>
            </a:xfrm>
            <a:custGeom>
              <a:avLst/>
              <a:gdLst>
                <a:gd name="T0" fmla="*/ 0 w 68"/>
                <a:gd name="T1" fmla="*/ 25 h 33"/>
                <a:gd name="T2" fmla="*/ 18 w 68"/>
                <a:gd name="T3" fmla="*/ 0 h 33"/>
                <a:gd name="T4" fmla="*/ 68 w 68"/>
                <a:gd name="T5" fmla="*/ 33 h 33"/>
                <a:gd name="T6" fmla="*/ 0 w 68"/>
                <a:gd name="T7" fmla="*/ 25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8"/>
                <a:gd name="T13" fmla="*/ 0 h 33"/>
                <a:gd name="T14" fmla="*/ 68 w 68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8" h="33">
                  <a:moveTo>
                    <a:pt x="0" y="25"/>
                  </a:moveTo>
                  <a:lnTo>
                    <a:pt x="18" y="0"/>
                  </a:lnTo>
                  <a:lnTo>
                    <a:pt x="68" y="33"/>
                  </a:lnTo>
                  <a:lnTo>
                    <a:pt x="0" y="2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17" name="Freeform 71"/>
            <p:cNvSpPr>
              <a:spLocks/>
            </p:cNvSpPr>
            <p:nvPr/>
          </p:nvSpPr>
          <p:spPr bwMode="auto">
            <a:xfrm>
              <a:off x="1741" y="957"/>
              <a:ext cx="5" cy="3"/>
            </a:xfrm>
            <a:custGeom>
              <a:avLst/>
              <a:gdLst>
                <a:gd name="T0" fmla="*/ 0 w 47"/>
                <a:gd name="T1" fmla="*/ 24 h 24"/>
                <a:gd name="T2" fmla="*/ 28 w 47"/>
                <a:gd name="T3" fmla="*/ 12 h 24"/>
                <a:gd name="T4" fmla="*/ 13 w 47"/>
                <a:gd name="T5" fmla="*/ 0 h 24"/>
                <a:gd name="T6" fmla="*/ 47 w 47"/>
                <a:gd name="T7" fmla="*/ 1 h 24"/>
                <a:gd name="T8" fmla="*/ 0 w 47"/>
                <a:gd name="T9" fmla="*/ 24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24"/>
                <a:gd name="T17" fmla="*/ 47 w 47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24">
                  <a:moveTo>
                    <a:pt x="0" y="24"/>
                  </a:moveTo>
                  <a:lnTo>
                    <a:pt x="28" y="12"/>
                  </a:lnTo>
                  <a:lnTo>
                    <a:pt x="13" y="0"/>
                  </a:lnTo>
                  <a:lnTo>
                    <a:pt x="47" y="1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18" name="Freeform 72"/>
            <p:cNvSpPr>
              <a:spLocks/>
            </p:cNvSpPr>
            <p:nvPr/>
          </p:nvSpPr>
          <p:spPr bwMode="auto">
            <a:xfrm>
              <a:off x="1745" y="957"/>
              <a:ext cx="6" cy="3"/>
            </a:xfrm>
            <a:custGeom>
              <a:avLst/>
              <a:gdLst>
                <a:gd name="T0" fmla="*/ 0 w 54"/>
                <a:gd name="T1" fmla="*/ 32 h 32"/>
                <a:gd name="T2" fmla="*/ 24 w 54"/>
                <a:gd name="T3" fmla="*/ 0 h 32"/>
                <a:gd name="T4" fmla="*/ 54 w 54"/>
                <a:gd name="T5" fmla="*/ 10 h 32"/>
                <a:gd name="T6" fmla="*/ 0 w 54"/>
                <a:gd name="T7" fmla="*/ 32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4"/>
                <a:gd name="T13" fmla="*/ 0 h 32"/>
                <a:gd name="T14" fmla="*/ 54 w 54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4" h="32">
                  <a:moveTo>
                    <a:pt x="0" y="32"/>
                  </a:moveTo>
                  <a:lnTo>
                    <a:pt x="24" y="0"/>
                  </a:lnTo>
                  <a:lnTo>
                    <a:pt x="54" y="10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19" name="Freeform 73"/>
            <p:cNvSpPr>
              <a:spLocks/>
            </p:cNvSpPr>
            <p:nvPr/>
          </p:nvSpPr>
          <p:spPr bwMode="auto">
            <a:xfrm>
              <a:off x="2009" y="497"/>
              <a:ext cx="36" cy="53"/>
            </a:xfrm>
            <a:custGeom>
              <a:avLst/>
              <a:gdLst>
                <a:gd name="T0" fmla="*/ 0 w 331"/>
                <a:gd name="T1" fmla="*/ 51 h 495"/>
                <a:gd name="T2" fmla="*/ 22 w 331"/>
                <a:gd name="T3" fmla="*/ 37 h 495"/>
                <a:gd name="T4" fmla="*/ 57 w 331"/>
                <a:gd name="T5" fmla="*/ 65 h 495"/>
                <a:gd name="T6" fmla="*/ 120 w 331"/>
                <a:gd name="T7" fmla="*/ 70 h 495"/>
                <a:gd name="T8" fmla="*/ 156 w 331"/>
                <a:gd name="T9" fmla="*/ 51 h 495"/>
                <a:gd name="T10" fmla="*/ 166 w 331"/>
                <a:gd name="T11" fmla="*/ 11 h 495"/>
                <a:gd name="T12" fmla="*/ 227 w 331"/>
                <a:gd name="T13" fmla="*/ 0 h 495"/>
                <a:gd name="T14" fmla="*/ 258 w 331"/>
                <a:gd name="T15" fmla="*/ 16 h 495"/>
                <a:gd name="T16" fmla="*/ 256 w 331"/>
                <a:gd name="T17" fmla="*/ 51 h 495"/>
                <a:gd name="T18" fmla="*/ 242 w 331"/>
                <a:gd name="T19" fmla="*/ 86 h 495"/>
                <a:gd name="T20" fmla="*/ 285 w 331"/>
                <a:gd name="T21" fmla="*/ 130 h 495"/>
                <a:gd name="T22" fmla="*/ 261 w 331"/>
                <a:gd name="T23" fmla="*/ 161 h 495"/>
                <a:gd name="T24" fmla="*/ 291 w 331"/>
                <a:gd name="T25" fmla="*/ 216 h 495"/>
                <a:gd name="T26" fmla="*/ 279 w 331"/>
                <a:gd name="T27" fmla="*/ 263 h 495"/>
                <a:gd name="T28" fmla="*/ 331 w 331"/>
                <a:gd name="T29" fmla="*/ 366 h 495"/>
                <a:gd name="T30" fmla="*/ 212 w 331"/>
                <a:gd name="T31" fmla="*/ 466 h 495"/>
                <a:gd name="T32" fmla="*/ 75 w 331"/>
                <a:gd name="T33" fmla="*/ 495 h 495"/>
                <a:gd name="T34" fmla="*/ 65 w 331"/>
                <a:gd name="T35" fmla="*/ 476 h 495"/>
                <a:gd name="T36" fmla="*/ 22 w 331"/>
                <a:gd name="T37" fmla="*/ 462 h 495"/>
                <a:gd name="T38" fmla="*/ 16 w 331"/>
                <a:gd name="T39" fmla="*/ 364 h 495"/>
                <a:gd name="T40" fmla="*/ 149 w 331"/>
                <a:gd name="T41" fmla="*/ 261 h 495"/>
                <a:gd name="T42" fmla="*/ 104 w 331"/>
                <a:gd name="T43" fmla="*/ 209 h 495"/>
                <a:gd name="T44" fmla="*/ 88 w 331"/>
                <a:gd name="T45" fmla="*/ 104 h 495"/>
                <a:gd name="T46" fmla="*/ 0 w 331"/>
                <a:gd name="T47" fmla="*/ 51 h 49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31"/>
                <a:gd name="T73" fmla="*/ 0 h 495"/>
                <a:gd name="T74" fmla="*/ 331 w 331"/>
                <a:gd name="T75" fmla="*/ 495 h 49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31" h="495">
                  <a:moveTo>
                    <a:pt x="0" y="51"/>
                  </a:moveTo>
                  <a:lnTo>
                    <a:pt x="22" y="37"/>
                  </a:lnTo>
                  <a:lnTo>
                    <a:pt x="57" y="65"/>
                  </a:lnTo>
                  <a:lnTo>
                    <a:pt x="120" y="70"/>
                  </a:lnTo>
                  <a:lnTo>
                    <a:pt x="156" y="51"/>
                  </a:lnTo>
                  <a:lnTo>
                    <a:pt x="166" y="11"/>
                  </a:lnTo>
                  <a:lnTo>
                    <a:pt x="227" y="0"/>
                  </a:lnTo>
                  <a:lnTo>
                    <a:pt x="258" y="16"/>
                  </a:lnTo>
                  <a:lnTo>
                    <a:pt x="256" y="51"/>
                  </a:lnTo>
                  <a:lnTo>
                    <a:pt x="242" y="86"/>
                  </a:lnTo>
                  <a:lnTo>
                    <a:pt x="285" y="130"/>
                  </a:lnTo>
                  <a:lnTo>
                    <a:pt x="261" y="161"/>
                  </a:lnTo>
                  <a:lnTo>
                    <a:pt x="291" y="216"/>
                  </a:lnTo>
                  <a:lnTo>
                    <a:pt x="279" y="263"/>
                  </a:lnTo>
                  <a:lnTo>
                    <a:pt x="331" y="366"/>
                  </a:lnTo>
                  <a:lnTo>
                    <a:pt x="212" y="466"/>
                  </a:lnTo>
                  <a:lnTo>
                    <a:pt x="75" y="495"/>
                  </a:lnTo>
                  <a:lnTo>
                    <a:pt x="65" y="476"/>
                  </a:lnTo>
                  <a:lnTo>
                    <a:pt x="22" y="462"/>
                  </a:lnTo>
                  <a:lnTo>
                    <a:pt x="16" y="364"/>
                  </a:lnTo>
                  <a:lnTo>
                    <a:pt x="149" y="261"/>
                  </a:lnTo>
                  <a:lnTo>
                    <a:pt x="104" y="209"/>
                  </a:lnTo>
                  <a:lnTo>
                    <a:pt x="88" y="104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20" name="Freeform 74"/>
            <p:cNvSpPr>
              <a:spLocks/>
            </p:cNvSpPr>
            <p:nvPr/>
          </p:nvSpPr>
          <p:spPr bwMode="auto">
            <a:xfrm>
              <a:off x="1926" y="591"/>
              <a:ext cx="42" cy="35"/>
            </a:xfrm>
            <a:custGeom>
              <a:avLst/>
              <a:gdLst>
                <a:gd name="T0" fmla="*/ 0 w 384"/>
                <a:gd name="T1" fmla="*/ 99 h 329"/>
                <a:gd name="T2" fmla="*/ 14 w 384"/>
                <a:gd name="T3" fmla="*/ 130 h 329"/>
                <a:gd name="T4" fmla="*/ 91 w 384"/>
                <a:gd name="T5" fmla="*/ 148 h 329"/>
                <a:gd name="T6" fmla="*/ 79 w 384"/>
                <a:gd name="T7" fmla="*/ 165 h 329"/>
                <a:gd name="T8" fmla="*/ 109 w 384"/>
                <a:gd name="T9" fmla="*/ 186 h 329"/>
                <a:gd name="T10" fmla="*/ 122 w 384"/>
                <a:gd name="T11" fmla="*/ 223 h 329"/>
                <a:gd name="T12" fmla="*/ 86 w 384"/>
                <a:gd name="T13" fmla="*/ 294 h 329"/>
                <a:gd name="T14" fmla="*/ 182 w 384"/>
                <a:gd name="T15" fmla="*/ 323 h 329"/>
                <a:gd name="T16" fmla="*/ 192 w 384"/>
                <a:gd name="T17" fmla="*/ 325 h 329"/>
                <a:gd name="T18" fmla="*/ 237 w 384"/>
                <a:gd name="T19" fmla="*/ 329 h 329"/>
                <a:gd name="T20" fmla="*/ 237 w 384"/>
                <a:gd name="T21" fmla="*/ 302 h 329"/>
                <a:gd name="T22" fmla="*/ 264 w 384"/>
                <a:gd name="T23" fmla="*/ 286 h 329"/>
                <a:gd name="T24" fmla="*/ 327 w 384"/>
                <a:gd name="T25" fmla="*/ 304 h 329"/>
                <a:gd name="T26" fmla="*/ 367 w 384"/>
                <a:gd name="T27" fmla="*/ 278 h 329"/>
                <a:gd name="T28" fmla="*/ 344 w 384"/>
                <a:gd name="T29" fmla="*/ 238 h 329"/>
                <a:gd name="T30" fmla="*/ 352 w 384"/>
                <a:gd name="T31" fmla="*/ 200 h 329"/>
                <a:gd name="T32" fmla="*/ 322 w 384"/>
                <a:gd name="T33" fmla="*/ 177 h 329"/>
                <a:gd name="T34" fmla="*/ 367 w 384"/>
                <a:gd name="T35" fmla="*/ 132 h 329"/>
                <a:gd name="T36" fmla="*/ 384 w 384"/>
                <a:gd name="T37" fmla="*/ 81 h 329"/>
                <a:gd name="T38" fmla="*/ 329 w 384"/>
                <a:gd name="T39" fmla="*/ 62 h 329"/>
                <a:gd name="T40" fmla="*/ 313 w 384"/>
                <a:gd name="T41" fmla="*/ 57 h 329"/>
                <a:gd name="T42" fmla="*/ 225 w 384"/>
                <a:gd name="T43" fmla="*/ 0 h 329"/>
                <a:gd name="T44" fmla="*/ 196 w 384"/>
                <a:gd name="T45" fmla="*/ 8 h 329"/>
                <a:gd name="T46" fmla="*/ 159 w 384"/>
                <a:gd name="T47" fmla="*/ 63 h 329"/>
                <a:gd name="T48" fmla="*/ 86 w 384"/>
                <a:gd name="T49" fmla="*/ 55 h 329"/>
                <a:gd name="T50" fmla="*/ 96 w 384"/>
                <a:gd name="T51" fmla="*/ 97 h 329"/>
                <a:gd name="T52" fmla="*/ 0 w 384"/>
                <a:gd name="T53" fmla="*/ 99 h 32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84"/>
                <a:gd name="T82" fmla="*/ 0 h 329"/>
                <a:gd name="T83" fmla="*/ 384 w 384"/>
                <a:gd name="T84" fmla="*/ 329 h 329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84" h="329">
                  <a:moveTo>
                    <a:pt x="0" y="99"/>
                  </a:moveTo>
                  <a:lnTo>
                    <a:pt x="14" y="130"/>
                  </a:lnTo>
                  <a:lnTo>
                    <a:pt x="91" y="148"/>
                  </a:lnTo>
                  <a:lnTo>
                    <a:pt x="79" y="165"/>
                  </a:lnTo>
                  <a:lnTo>
                    <a:pt x="109" y="186"/>
                  </a:lnTo>
                  <a:lnTo>
                    <a:pt x="122" y="223"/>
                  </a:lnTo>
                  <a:lnTo>
                    <a:pt x="86" y="294"/>
                  </a:lnTo>
                  <a:lnTo>
                    <a:pt x="182" y="323"/>
                  </a:lnTo>
                  <a:lnTo>
                    <a:pt x="192" y="325"/>
                  </a:lnTo>
                  <a:lnTo>
                    <a:pt x="237" y="329"/>
                  </a:lnTo>
                  <a:lnTo>
                    <a:pt x="237" y="302"/>
                  </a:lnTo>
                  <a:lnTo>
                    <a:pt x="264" y="286"/>
                  </a:lnTo>
                  <a:lnTo>
                    <a:pt x="327" y="304"/>
                  </a:lnTo>
                  <a:lnTo>
                    <a:pt x="367" y="278"/>
                  </a:lnTo>
                  <a:lnTo>
                    <a:pt x="344" y="238"/>
                  </a:lnTo>
                  <a:lnTo>
                    <a:pt x="352" y="200"/>
                  </a:lnTo>
                  <a:lnTo>
                    <a:pt x="322" y="177"/>
                  </a:lnTo>
                  <a:lnTo>
                    <a:pt x="367" y="132"/>
                  </a:lnTo>
                  <a:lnTo>
                    <a:pt x="384" y="81"/>
                  </a:lnTo>
                  <a:lnTo>
                    <a:pt x="329" y="62"/>
                  </a:lnTo>
                  <a:lnTo>
                    <a:pt x="313" y="57"/>
                  </a:lnTo>
                  <a:lnTo>
                    <a:pt x="225" y="0"/>
                  </a:lnTo>
                  <a:lnTo>
                    <a:pt x="196" y="8"/>
                  </a:lnTo>
                  <a:lnTo>
                    <a:pt x="159" y="63"/>
                  </a:lnTo>
                  <a:lnTo>
                    <a:pt x="86" y="55"/>
                  </a:lnTo>
                  <a:lnTo>
                    <a:pt x="96" y="97"/>
                  </a:lnTo>
                  <a:lnTo>
                    <a:pt x="0" y="99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21" name="Freeform 75"/>
            <p:cNvSpPr>
              <a:spLocks/>
            </p:cNvSpPr>
            <p:nvPr/>
          </p:nvSpPr>
          <p:spPr bwMode="auto">
            <a:xfrm>
              <a:off x="1970" y="623"/>
              <a:ext cx="2" cy="7"/>
            </a:xfrm>
            <a:custGeom>
              <a:avLst/>
              <a:gdLst>
                <a:gd name="T0" fmla="*/ 0 w 25"/>
                <a:gd name="T1" fmla="*/ 32 h 64"/>
                <a:gd name="T2" fmla="*/ 21 w 25"/>
                <a:gd name="T3" fmla="*/ 64 h 64"/>
                <a:gd name="T4" fmla="*/ 25 w 25"/>
                <a:gd name="T5" fmla="*/ 0 h 64"/>
                <a:gd name="T6" fmla="*/ 0 w 25"/>
                <a:gd name="T7" fmla="*/ 32 h 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64"/>
                <a:gd name="T14" fmla="*/ 25 w 25"/>
                <a:gd name="T15" fmla="*/ 64 h 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64">
                  <a:moveTo>
                    <a:pt x="0" y="32"/>
                  </a:moveTo>
                  <a:lnTo>
                    <a:pt x="21" y="64"/>
                  </a:lnTo>
                  <a:lnTo>
                    <a:pt x="25" y="0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22" name="Freeform 76"/>
            <p:cNvSpPr>
              <a:spLocks/>
            </p:cNvSpPr>
            <p:nvPr/>
          </p:nvSpPr>
          <p:spPr bwMode="auto">
            <a:xfrm>
              <a:off x="1762" y="755"/>
              <a:ext cx="10" cy="11"/>
            </a:xfrm>
            <a:custGeom>
              <a:avLst/>
              <a:gdLst>
                <a:gd name="T0" fmla="*/ 0 w 87"/>
                <a:gd name="T1" fmla="*/ 101 h 104"/>
                <a:gd name="T2" fmla="*/ 12 w 87"/>
                <a:gd name="T3" fmla="*/ 0 h 104"/>
                <a:gd name="T4" fmla="*/ 87 w 87"/>
                <a:gd name="T5" fmla="*/ 46 h 104"/>
                <a:gd name="T6" fmla="*/ 44 w 87"/>
                <a:gd name="T7" fmla="*/ 104 h 104"/>
                <a:gd name="T8" fmla="*/ 0 w 87"/>
                <a:gd name="T9" fmla="*/ 101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7"/>
                <a:gd name="T16" fmla="*/ 0 h 104"/>
                <a:gd name="T17" fmla="*/ 87 w 87"/>
                <a:gd name="T18" fmla="*/ 104 h 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7" h="104">
                  <a:moveTo>
                    <a:pt x="0" y="101"/>
                  </a:moveTo>
                  <a:lnTo>
                    <a:pt x="12" y="0"/>
                  </a:lnTo>
                  <a:lnTo>
                    <a:pt x="87" y="46"/>
                  </a:lnTo>
                  <a:lnTo>
                    <a:pt x="44" y="104"/>
                  </a:lnTo>
                  <a:lnTo>
                    <a:pt x="0" y="101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23" name="Freeform 77"/>
            <p:cNvSpPr>
              <a:spLocks/>
            </p:cNvSpPr>
            <p:nvPr/>
          </p:nvSpPr>
          <p:spPr bwMode="auto">
            <a:xfrm>
              <a:off x="1961" y="574"/>
              <a:ext cx="29" cy="31"/>
            </a:xfrm>
            <a:custGeom>
              <a:avLst/>
              <a:gdLst>
                <a:gd name="T0" fmla="*/ 0 w 263"/>
                <a:gd name="T1" fmla="*/ 122 h 294"/>
                <a:gd name="T2" fmla="*/ 1 w 263"/>
                <a:gd name="T3" fmla="*/ 168 h 294"/>
                <a:gd name="T4" fmla="*/ 2 w 263"/>
                <a:gd name="T5" fmla="*/ 191 h 294"/>
                <a:gd name="T6" fmla="*/ 8 w 263"/>
                <a:gd name="T7" fmla="*/ 218 h 294"/>
                <a:gd name="T8" fmla="*/ 63 w 263"/>
                <a:gd name="T9" fmla="*/ 237 h 294"/>
                <a:gd name="T10" fmla="*/ 46 w 263"/>
                <a:gd name="T11" fmla="*/ 288 h 294"/>
                <a:gd name="T12" fmla="*/ 104 w 263"/>
                <a:gd name="T13" fmla="*/ 294 h 294"/>
                <a:gd name="T14" fmla="*/ 206 w 263"/>
                <a:gd name="T15" fmla="*/ 292 h 294"/>
                <a:gd name="T16" fmla="*/ 235 w 263"/>
                <a:gd name="T17" fmla="*/ 246 h 294"/>
                <a:gd name="T18" fmla="*/ 179 w 263"/>
                <a:gd name="T19" fmla="*/ 186 h 294"/>
                <a:gd name="T20" fmla="*/ 246 w 263"/>
                <a:gd name="T21" fmla="*/ 155 h 294"/>
                <a:gd name="T22" fmla="*/ 263 w 263"/>
                <a:gd name="T23" fmla="*/ 163 h 294"/>
                <a:gd name="T24" fmla="*/ 246 w 263"/>
                <a:gd name="T25" fmla="*/ 47 h 294"/>
                <a:gd name="T26" fmla="*/ 197 w 263"/>
                <a:gd name="T27" fmla="*/ 18 h 294"/>
                <a:gd name="T28" fmla="*/ 143 w 263"/>
                <a:gd name="T29" fmla="*/ 37 h 294"/>
                <a:gd name="T30" fmla="*/ 150 w 263"/>
                <a:gd name="T31" fmla="*/ 24 h 294"/>
                <a:gd name="T32" fmla="*/ 104 w 263"/>
                <a:gd name="T33" fmla="*/ 0 h 294"/>
                <a:gd name="T34" fmla="*/ 81 w 263"/>
                <a:gd name="T35" fmla="*/ 0 h 294"/>
                <a:gd name="T36" fmla="*/ 79 w 263"/>
                <a:gd name="T37" fmla="*/ 66 h 294"/>
                <a:gd name="T38" fmla="*/ 52 w 263"/>
                <a:gd name="T39" fmla="*/ 48 h 294"/>
                <a:gd name="T40" fmla="*/ 35 w 263"/>
                <a:gd name="T41" fmla="*/ 70 h 294"/>
                <a:gd name="T42" fmla="*/ 31 w 263"/>
                <a:gd name="T43" fmla="*/ 106 h 294"/>
                <a:gd name="T44" fmla="*/ 0 w 263"/>
                <a:gd name="T45" fmla="*/ 122 h 29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63"/>
                <a:gd name="T70" fmla="*/ 0 h 294"/>
                <a:gd name="T71" fmla="*/ 263 w 263"/>
                <a:gd name="T72" fmla="*/ 294 h 29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63" h="294">
                  <a:moveTo>
                    <a:pt x="0" y="122"/>
                  </a:moveTo>
                  <a:lnTo>
                    <a:pt x="1" y="168"/>
                  </a:lnTo>
                  <a:lnTo>
                    <a:pt x="2" y="191"/>
                  </a:lnTo>
                  <a:lnTo>
                    <a:pt x="8" y="218"/>
                  </a:lnTo>
                  <a:lnTo>
                    <a:pt x="63" y="237"/>
                  </a:lnTo>
                  <a:lnTo>
                    <a:pt x="46" y="288"/>
                  </a:lnTo>
                  <a:lnTo>
                    <a:pt x="104" y="294"/>
                  </a:lnTo>
                  <a:lnTo>
                    <a:pt x="206" y="292"/>
                  </a:lnTo>
                  <a:lnTo>
                    <a:pt x="235" y="246"/>
                  </a:lnTo>
                  <a:lnTo>
                    <a:pt x="179" y="186"/>
                  </a:lnTo>
                  <a:lnTo>
                    <a:pt x="246" y="155"/>
                  </a:lnTo>
                  <a:lnTo>
                    <a:pt x="263" y="163"/>
                  </a:lnTo>
                  <a:lnTo>
                    <a:pt x="246" y="47"/>
                  </a:lnTo>
                  <a:lnTo>
                    <a:pt x="197" y="18"/>
                  </a:lnTo>
                  <a:lnTo>
                    <a:pt x="143" y="37"/>
                  </a:lnTo>
                  <a:lnTo>
                    <a:pt x="150" y="24"/>
                  </a:lnTo>
                  <a:lnTo>
                    <a:pt x="104" y="0"/>
                  </a:lnTo>
                  <a:lnTo>
                    <a:pt x="81" y="0"/>
                  </a:lnTo>
                  <a:lnTo>
                    <a:pt x="79" y="66"/>
                  </a:lnTo>
                  <a:lnTo>
                    <a:pt x="52" y="48"/>
                  </a:lnTo>
                  <a:lnTo>
                    <a:pt x="35" y="70"/>
                  </a:lnTo>
                  <a:lnTo>
                    <a:pt x="31" y="106"/>
                  </a:lnTo>
                  <a:lnTo>
                    <a:pt x="0" y="12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24" name="Freeform 78"/>
            <p:cNvSpPr>
              <a:spLocks/>
            </p:cNvSpPr>
            <p:nvPr/>
          </p:nvSpPr>
          <p:spPr bwMode="auto">
            <a:xfrm>
              <a:off x="2008" y="629"/>
              <a:ext cx="20" cy="20"/>
            </a:xfrm>
            <a:custGeom>
              <a:avLst/>
              <a:gdLst>
                <a:gd name="T0" fmla="*/ 0 w 189"/>
                <a:gd name="T1" fmla="*/ 75 h 189"/>
                <a:gd name="T2" fmla="*/ 26 w 189"/>
                <a:gd name="T3" fmla="*/ 34 h 189"/>
                <a:gd name="T4" fmla="*/ 87 w 189"/>
                <a:gd name="T5" fmla="*/ 17 h 189"/>
                <a:gd name="T6" fmla="*/ 161 w 189"/>
                <a:gd name="T7" fmla="*/ 17 h 189"/>
                <a:gd name="T8" fmla="*/ 189 w 189"/>
                <a:gd name="T9" fmla="*/ 0 h 189"/>
                <a:gd name="T10" fmla="*/ 178 w 189"/>
                <a:gd name="T11" fmla="*/ 40 h 189"/>
                <a:gd name="T12" fmla="*/ 128 w 189"/>
                <a:gd name="T13" fmla="*/ 31 h 189"/>
                <a:gd name="T14" fmla="*/ 100 w 189"/>
                <a:gd name="T15" fmla="*/ 63 h 189"/>
                <a:gd name="T16" fmla="*/ 74 w 189"/>
                <a:gd name="T17" fmla="*/ 46 h 189"/>
                <a:gd name="T18" fmla="*/ 93 w 189"/>
                <a:gd name="T19" fmla="*/ 94 h 189"/>
                <a:gd name="T20" fmla="*/ 69 w 189"/>
                <a:gd name="T21" fmla="*/ 104 h 189"/>
                <a:gd name="T22" fmla="*/ 116 w 189"/>
                <a:gd name="T23" fmla="*/ 127 h 189"/>
                <a:gd name="T24" fmla="*/ 116 w 189"/>
                <a:gd name="T25" fmla="*/ 146 h 189"/>
                <a:gd name="T26" fmla="*/ 77 w 189"/>
                <a:gd name="T27" fmla="*/ 154 h 189"/>
                <a:gd name="T28" fmla="*/ 92 w 189"/>
                <a:gd name="T29" fmla="*/ 189 h 189"/>
                <a:gd name="T30" fmla="*/ 43 w 189"/>
                <a:gd name="T31" fmla="*/ 177 h 189"/>
                <a:gd name="T32" fmla="*/ 30 w 189"/>
                <a:gd name="T33" fmla="*/ 143 h 189"/>
                <a:gd name="T34" fmla="*/ 92 w 189"/>
                <a:gd name="T35" fmla="*/ 128 h 189"/>
                <a:gd name="T36" fmla="*/ 30 w 189"/>
                <a:gd name="T37" fmla="*/ 123 h 189"/>
                <a:gd name="T38" fmla="*/ 0 w 189"/>
                <a:gd name="T39" fmla="*/ 75 h 18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89"/>
                <a:gd name="T61" fmla="*/ 0 h 189"/>
                <a:gd name="T62" fmla="*/ 189 w 189"/>
                <a:gd name="T63" fmla="*/ 189 h 18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89" h="189">
                  <a:moveTo>
                    <a:pt x="0" y="75"/>
                  </a:moveTo>
                  <a:lnTo>
                    <a:pt x="26" y="34"/>
                  </a:lnTo>
                  <a:lnTo>
                    <a:pt x="87" y="17"/>
                  </a:lnTo>
                  <a:lnTo>
                    <a:pt x="161" y="17"/>
                  </a:lnTo>
                  <a:lnTo>
                    <a:pt x="189" y="0"/>
                  </a:lnTo>
                  <a:lnTo>
                    <a:pt x="178" y="40"/>
                  </a:lnTo>
                  <a:lnTo>
                    <a:pt x="128" y="31"/>
                  </a:lnTo>
                  <a:lnTo>
                    <a:pt x="100" y="63"/>
                  </a:lnTo>
                  <a:lnTo>
                    <a:pt x="74" y="46"/>
                  </a:lnTo>
                  <a:lnTo>
                    <a:pt x="93" y="94"/>
                  </a:lnTo>
                  <a:lnTo>
                    <a:pt x="69" y="104"/>
                  </a:lnTo>
                  <a:lnTo>
                    <a:pt x="116" y="127"/>
                  </a:lnTo>
                  <a:lnTo>
                    <a:pt x="116" y="146"/>
                  </a:lnTo>
                  <a:lnTo>
                    <a:pt x="77" y="154"/>
                  </a:lnTo>
                  <a:lnTo>
                    <a:pt x="92" y="189"/>
                  </a:lnTo>
                  <a:lnTo>
                    <a:pt x="43" y="177"/>
                  </a:lnTo>
                  <a:lnTo>
                    <a:pt x="30" y="143"/>
                  </a:lnTo>
                  <a:lnTo>
                    <a:pt x="92" y="128"/>
                  </a:lnTo>
                  <a:lnTo>
                    <a:pt x="30" y="123"/>
                  </a:lnTo>
                  <a:lnTo>
                    <a:pt x="0" y="7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25" name="Freeform 79"/>
            <p:cNvSpPr>
              <a:spLocks/>
            </p:cNvSpPr>
            <p:nvPr/>
          </p:nvSpPr>
          <p:spPr bwMode="auto">
            <a:xfrm>
              <a:off x="2019" y="653"/>
              <a:ext cx="9" cy="1"/>
            </a:xfrm>
            <a:custGeom>
              <a:avLst/>
              <a:gdLst>
                <a:gd name="T0" fmla="*/ 0 w 89"/>
                <a:gd name="T1" fmla="*/ 12 h 12"/>
                <a:gd name="T2" fmla="*/ 8 w 89"/>
                <a:gd name="T3" fmla="*/ 0 h 12"/>
                <a:gd name="T4" fmla="*/ 89 w 89"/>
                <a:gd name="T5" fmla="*/ 12 h 12"/>
                <a:gd name="T6" fmla="*/ 28 w 89"/>
                <a:gd name="T7" fmla="*/ 12 h 12"/>
                <a:gd name="T8" fmla="*/ 0 w 89"/>
                <a:gd name="T9" fmla="*/ 1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12"/>
                <a:gd name="T17" fmla="*/ 89 w 89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12">
                  <a:moveTo>
                    <a:pt x="0" y="12"/>
                  </a:moveTo>
                  <a:lnTo>
                    <a:pt x="8" y="0"/>
                  </a:lnTo>
                  <a:lnTo>
                    <a:pt x="89" y="12"/>
                  </a:lnTo>
                  <a:lnTo>
                    <a:pt x="28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26" name="Freeform 80"/>
            <p:cNvSpPr>
              <a:spLocks/>
            </p:cNvSpPr>
            <p:nvPr/>
          </p:nvSpPr>
          <p:spPr bwMode="auto">
            <a:xfrm>
              <a:off x="1701" y="404"/>
              <a:ext cx="200" cy="145"/>
            </a:xfrm>
            <a:custGeom>
              <a:avLst/>
              <a:gdLst>
                <a:gd name="T0" fmla="*/ 208 w 1849"/>
                <a:gd name="T1" fmla="*/ 320 h 1345"/>
                <a:gd name="T2" fmla="*/ 240 w 1849"/>
                <a:gd name="T3" fmla="*/ 261 h 1345"/>
                <a:gd name="T4" fmla="*/ 163 w 1849"/>
                <a:gd name="T5" fmla="*/ 232 h 1345"/>
                <a:gd name="T6" fmla="*/ 345 w 1849"/>
                <a:gd name="T7" fmla="*/ 128 h 1345"/>
                <a:gd name="T8" fmla="*/ 534 w 1849"/>
                <a:gd name="T9" fmla="*/ 88 h 1345"/>
                <a:gd name="T10" fmla="*/ 681 w 1849"/>
                <a:gd name="T11" fmla="*/ 137 h 1345"/>
                <a:gd name="T12" fmla="*/ 644 w 1849"/>
                <a:gd name="T13" fmla="*/ 79 h 1345"/>
                <a:gd name="T14" fmla="*/ 868 w 1849"/>
                <a:gd name="T15" fmla="*/ 111 h 1345"/>
                <a:gd name="T16" fmla="*/ 981 w 1849"/>
                <a:gd name="T17" fmla="*/ 79 h 1345"/>
                <a:gd name="T18" fmla="*/ 811 w 1849"/>
                <a:gd name="T19" fmla="*/ 29 h 1345"/>
                <a:gd name="T20" fmla="*/ 1012 w 1849"/>
                <a:gd name="T21" fmla="*/ 57 h 1345"/>
                <a:gd name="T22" fmla="*/ 1007 w 1849"/>
                <a:gd name="T23" fmla="*/ 6 h 1345"/>
                <a:gd name="T24" fmla="*/ 1393 w 1849"/>
                <a:gd name="T25" fmla="*/ 26 h 1345"/>
                <a:gd name="T26" fmla="*/ 1426 w 1849"/>
                <a:gd name="T27" fmla="*/ 29 h 1345"/>
                <a:gd name="T28" fmla="*/ 1553 w 1849"/>
                <a:gd name="T29" fmla="*/ 72 h 1345"/>
                <a:gd name="T30" fmla="*/ 1183 w 1849"/>
                <a:gd name="T31" fmla="*/ 127 h 1345"/>
                <a:gd name="T32" fmla="*/ 1380 w 1849"/>
                <a:gd name="T33" fmla="*/ 155 h 1345"/>
                <a:gd name="T34" fmla="*/ 1601 w 1849"/>
                <a:gd name="T35" fmla="*/ 142 h 1345"/>
                <a:gd name="T36" fmla="*/ 1758 w 1849"/>
                <a:gd name="T37" fmla="*/ 122 h 1345"/>
                <a:gd name="T38" fmla="*/ 1565 w 1849"/>
                <a:gd name="T39" fmla="*/ 216 h 1345"/>
                <a:gd name="T40" fmla="*/ 1692 w 1849"/>
                <a:gd name="T41" fmla="*/ 250 h 1345"/>
                <a:gd name="T42" fmla="*/ 1580 w 1849"/>
                <a:gd name="T43" fmla="*/ 339 h 1345"/>
                <a:gd name="T44" fmla="*/ 1592 w 1849"/>
                <a:gd name="T45" fmla="*/ 406 h 1345"/>
                <a:gd name="T46" fmla="*/ 1561 w 1849"/>
                <a:gd name="T47" fmla="*/ 456 h 1345"/>
                <a:gd name="T48" fmla="*/ 1615 w 1849"/>
                <a:gd name="T49" fmla="*/ 504 h 1345"/>
                <a:gd name="T50" fmla="*/ 1546 w 1849"/>
                <a:gd name="T51" fmla="*/ 548 h 1345"/>
                <a:gd name="T52" fmla="*/ 1581 w 1849"/>
                <a:gd name="T53" fmla="*/ 599 h 1345"/>
                <a:gd name="T54" fmla="*/ 1601 w 1849"/>
                <a:gd name="T55" fmla="*/ 645 h 1345"/>
                <a:gd name="T56" fmla="*/ 1401 w 1849"/>
                <a:gd name="T57" fmla="*/ 676 h 1345"/>
                <a:gd name="T58" fmla="*/ 1445 w 1849"/>
                <a:gd name="T59" fmla="*/ 748 h 1345"/>
                <a:gd name="T60" fmla="*/ 1550 w 1849"/>
                <a:gd name="T61" fmla="*/ 769 h 1345"/>
                <a:gd name="T62" fmla="*/ 1534 w 1849"/>
                <a:gd name="T63" fmla="*/ 817 h 1345"/>
                <a:gd name="T64" fmla="*/ 1381 w 1849"/>
                <a:gd name="T65" fmla="*/ 764 h 1345"/>
                <a:gd name="T66" fmla="*/ 1414 w 1849"/>
                <a:gd name="T67" fmla="*/ 845 h 1345"/>
                <a:gd name="T68" fmla="*/ 1419 w 1849"/>
                <a:gd name="T69" fmla="*/ 931 h 1345"/>
                <a:gd name="T70" fmla="*/ 1245 w 1849"/>
                <a:gd name="T71" fmla="*/ 964 h 1345"/>
                <a:gd name="T72" fmla="*/ 1123 w 1849"/>
                <a:gd name="T73" fmla="*/ 1072 h 1345"/>
                <a:gd name="T74" fmla="*/ 1068 w 1849"/>
                <a:gd name="T75" fmla="*/ 1050 h 1345"/>
                <a:gd name="T76" fmla="*/ 966 w 1849"/>
                <a:gd name="T77" fmla="*/ 1123 h 1345"/>
                <a:gd name="T78" fmla="*/ 960 w 1849"/>
                <a:gd name="T79" fmla="*/ 1178 h 1345"/>
                <a:gd name="T80" fmla="*/ 956 w 1849"/>
                <a:gd name="T81" fmla="*/ 1220 h 1345"/>
                <a:gd name="T82" fmla="*/ 891 w 1849"/>
                <a:gd name="T83" fmla="*/ 1328 h 1345"/>
                <a:gd name="T84" fmla="*/ 756 w 1849"/>
                <a:gd name="T85" fmla="*/ 1314 h 1345"/>
                <a:gd name="T86" fmla="*/ 721 w 1849"/>
                <a:gd name="T87" fmla="*/ 1283 h 1345"/>
                <a:gd name="T88" fmla="*/ 657 w 1849"/>
                <a:gd name="T89" fmla="*/ 1158 h 1345"/>
                <a:gd name="T90" fmla="*/ 637 w 1849"/>
                <a:gd name="T91" fmla="*/ 1099 h 1345"/>
                <a:gd name="T92" fmla="*/ 618 w 1849"/>
                <a:gd name="T93" fmla="*/ 965 h 1345"/>
                <a:gd name="T94" fmla="*/ 614 w 1849"/>
                <a:gd name="T95" fmla="*/ 947 h 1345"/>
                <a:gd name="T96" fmla="*/ 626 w 1849"/>
                <a:gd name="T97" fmla="*/ 860 h 1345"/>
                <a:gd name="T98" fmla="*/ 681 w 1849"/>
                <a:gd name="T99" fmla="*/ 826 h 1345"/>
                <a:gd name="T100" fmla="*/ 641 w 1849"/>
                <a:gd name="T101" fmla="*/ 781 h 1345"/>
                <a:gd name="T102" fmla="*/ 579 w 1849"/>
                <a:gd name="T103" fmla="*/ 781 h 1345"/>
                <a:gd name="T104" fmla="*/ 533 w 1849"/>
                <a:gd name="T105" fmla="*/ 753 h 1345"/>
                <a:gd name="T106" fmla="*/ 492 w 1849"/>
                <a:gd name="T107" fmla="*/ 610 h 1345"/>
                <a:gd name="T108" fmla="*/ 368 w 1849"/>
                <a:gd name="T109" fmla="*/ 509 h 1345"/>
                <a:gd name="T110" fmla="*/ 203 w 1849"/>
                <a:gd name="T111" fmla="*/ 521 h 1345"/>
                <a:gd name="T112" fmla="*/ 46 w 1849"/>
                <a:gd name="T113" fmla="*/ 456 h 1345"/>
                <a:gd name="T114" fmla="*/ 202 w 1849"/>
                <a:gd name="T115" fmla="*/ 425 h 134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849"/>
                <a:gd name="T175" fmla="*/ 0 h 1345"/>
                <a:gd name="T176" fmla="*/ 1849 w 1849"/>
                <a:gd name="T177" fmla="*/ 1345 h 134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849" h="1345">
                  <a:moveTo>
                    <a:pt x="0" y="378"/>
                  </a:moveTo>
                  <a:lnTo>
                    <a:pt x="11" y="356"/>
                  </a:lnTo>
                  <a:lnTo>
                    <a:pt x="130" y="320"/>
                  </a:lnTo>
                  <a:lnTo>
                    <a:pt x="208" y="320"/>
                  </a:lnTo>
                  <a:lnTo>
                    <a:pt x="249" y="288"/>
                  </a:lnTo>
                  <a:lnTo>
                    <a:pt x="237" y="278"/>
                  </a:lnTo>
                  <a:lnTo>
                    <a:pt x="263" y="267"/>
                  </a:lnTo>
                  <a:lnTo>
                    <a:pt x="240" y="261"/>
                  </a:lnTo>
                  <a:lnTo>
                    <a:pt x="283" y="249"/>
                  </a:lnTo>
                  <a:lnTo>
                    <a:pt x="268" y="238"/>
                  </a:lnTo>
                  <a:lnTo>
                    <a:pt x="214" y="259"/>
                  </a:lnTo>
                  <a:lnTo>
                    <a:pt x="163" y="232"/>
                  </a:lnTo>
                  <a:lnTo>
                    <a:pt x="230" y="216"/>
                  </a:lnTo>
                  <a:lnTo>
                    <a:pt x="267" y="174"/>
                  </a:lnTo>
                  <a:lnTo>
                    <a:pt x="350" y="174"/>
                  </a:lnTo>
                  <a:lnTo>
                    <a:pt x="345" y="128"/>
                  </a:lnTo>
                  <a:lnTo>
                    <a:pt x="407" y="127"/>
                  </a:lnTo>
                  <a:lnTo>
                    <a:pt x="469" y="158"/>
                  </a:lnTo>
                  <a:lnTo>
                    <a:pt x="396" y="116"/>
                  </a:lnTo>
                  <a:lnTo>
                    <a:pt x="534" y="88"/>
                  </a:lnTo>
                  <a:lnTo>
                    <a:pt x="568" y="107"/>
                  </a:lnTo>
                  <a:lnTo>
                    <a:pt x="573" y="147"/>
                  </a:lnTo>
                  <a:lnTo>
                    <a:pt x="591" y="114"/>
                  </a:lnTo>
                  <a:lnTo>
                    <a:pt x="681" y="137"/>
                  </a:lnTo>
                  <a:lnTo>
                    <a:pt x="649" y="119"/>
                  </a:lnTo>
                  <a:lnTo>
                    <a:pt x="692" y="122"/>
                  </a:lnTo>
                  <a:lnTo>
                    <a:pt x="657" y="99"/>
                  </a:lnTo>
                  <a:lnTo>
                    <a:pt x="644" y="79"/>
                  </a:lnTo>
                  <a:lnTo>
                    <a:pt x="665" y="76"/>
                  </a:lnTo>
                  <a:lnTo>
                    <a:pt x="842" y="131"/>
                  </a:lnTo>
                  <a:lnTo>
                    <a:pt x="829" y="114"/>
                  </a:lnTo>
                  <a:lnTo>
                    <a:pt x="868" y="111"/>
                  </a:lnTo>
                  <a:lnTo>
                    <a:pt x="842" y="95"/>
                  </a:lnTo>
                  <a:lnTo>
                    <a:pt x="903" y="99"/>
                  </a:lnTo>
                  <a:lnTo>
                    <a:pt x="807" y="57"/>
                  </a:lnTo>
                  <a:lnTo>
                    <a:pt x="981" y="79"/>
                  </a:lnTo>
                  <a:lnTo>
                    <a:pt x="939" y="56"/>
                  </a:lnTo>
                  <a:lnTo>
                    <a:pt x="839" y="52"/>
                  </a:lnTo>
                  <a:lnTo>
                    <a:pt x="875" y="50"/>
                  </a:lnTo>
                  <a:lnTo>
                    <a:pt x="811" y="29"/>
                  </a:lnTo>
                  <a:lnTo>
                    <a:pt x="885" y="34"/>
                  </a:lnTo>
                  <a:lnTo>
                    <a:pt x="856" y="26"/>
                  </a:lnTo>
                  <a:lnTo>
                    <a:pt x="887" y="19"/>
                  </a:lnTo>
                  <a:lnTo>
                    <a:pt x="1012" y="57"/>
                  </a:lnTo>
                  <a:lnTo>
                    <a:pt x="1000" y="43"/>
                  </a:lnTo>
                  <a:lnTo>
                    <a:pt x="1057" y="29"/>
                  </a:lnTo>
                  <a:lnTo>
                    <a:pt x="1007" y="26"/>
                  </a:lnTo>
                  <a:lnTo>
                    <a:pt x="1007" y="6"/>
                  </a:lnTo>
                  <a:lnTo>
                    <a:pt x="1039" y="0"/>
                  </a:lnTo>
                  <a:lnTo>
                    <a:pt x="1380" y="8"/>
                  </a:lnTo>
                  <a:lnTo>
                    <a:pt x="1404" y="19"/>
                  </a:lnTo>
                  <a:lnTo>
                    <a:pt x="1393" y="26"/>
                  </a:lnTo>
                  <a:lnTo>
                    <a:pt x="1165" y="27"/>
                  </a:lnTo>
                  <a:lnTo>
                    <a:pt x="1192" y="38"/>
                  </a:lnTo>
                  <a:lnTo>
                    <a:pt x="1103" y="50"/>
                  </a:lnTo>
                  <a:lnTo>
                    <a:pt x="1426" y="29"/>
                  </a:lnTo>
                  <a:lnTo>
                    <a:pt x="1438" y="47"/>
                  </a:lnTo>
                  <a:lnTo>
                    <a:pt x="1393" y="60"/>
                  </a:lnTo>
                  <a:lnTo>
                    <a:pt x="1468" y="50"/>
                  </a:lnTo>
                  <a:lnTo>
                    <a:pt x="1553" y="72"/>
                  </a:lnTo>
                  <a:lnTo>
                    <a:pt x="1426" y="107"/>
                  </a:lnTo>
                  <a:lnTo>
                    <a:pt x="1220" y="106"/>
                  </a:lnTo>
                  <a:lnTo>
                    <a:pt x="1268" y="111"/>
                  </a:lnTo>
                  <a:lnTo>
                    <a:pt x="1183" y="127"/>
                  </a:lnTo>
                  <a:lnTo>
                    <a:pt x="1183" y="142"/>
                  </a:lnTo>
                  <a:lnTo>
                    <a:pt x="1408" y="116"/>
                  </a:lnTo>
                  <a:lnTo>
                    <a:pt x="1427" y="128"/>
                  </a:lnTo>
                  <a:lnTo>
                    <a:pt x="1380" y="155"/>
                  </a:lnTo>
                  <a:lnTo>
                    <a:pt x="1524" y="111"/>
                  </a:lnTo>
                  <a:lnTo>
                    <a:pt x="1534" y="151"/>
                  </a:lnTo>
                  <a:lnTo>
                    <a:pt x="1461" y="224"/>
                  </a:lnTo>
                  <a:lnTo>
                    <a:pt x="1601" y="142"/>
                  </a:lnTo>
                  <a:lnTo>
                    <a:pt x="1599" y="155"/>
                  </a:lnTo>
                  <a:lnTo>
                    <a:pt x="1666" y="153"/>
                  </a:lnTo>
                  <a:lnTo>
                    <a:pt x="1687" y="127"/>
                  </a:lnTo>
                  <a:lnTo>
                    <a:pt x="1758" y="122"/>
                  </a:lnTo>
                  <a:lnTo>
                    <a:pt x="1849" y="146"/>
                  </a:lnTo>
                  <a:lnTo>
                    <a:pt x="1762" y="184"/>
                  </a:lnTo>
                  <a:lnTo>
                    <a:pt x="1766" y="197"/>
                  </a:lnTo>
                  <a:lnTo>
                    <a:pt x="1565" y="216"/>
                  </a:lnTo>
                  <a:lnTo>
                    <a:pt x="1726" y="220"/>
                  </a:lnTo>
                  <a:lnTo>
                    <a:pt x="1593" y="250"/>
                  </a:lnTo>
                  <a:lnTo>
                    <a:pt x="1603" y="271"/>
                  </a:lnTo>
                  <a:lnTo>
                    <a:pt x="1692" y="250"/>
                  </a:lnTo>
                  <a:lnTo>
                    <a:pt x="1627" y="278"/>
                  </a:lnTo>
                  <a:lnTo>
                    <a:pt x="1619" y="316"/>
                  </a:lnTo>
                  <a:lnTo>
                    <a:pt x="1641" y="305"/>
                  </a:lnTo>
                  <a:lnTo>
                    <a:pt x="1580" y="339"/>
                  </a:lnTo>
                  <a:lnTo>
                    <a:pt x="1557" y="406"/>
                  </a:lnTo>
                  <a:lnTo>
                    <a:pt x="1589" y="392"/>
                  </a:lnTo>
                  <a:lnTo>
                    <a:pt x="1637" y="406"/>
                  </a:lnTo>
                  <a:lnTo>
                    <a:pt x="1592" y="406"/>
                  </a:lnTo>
                  <a:lnTo>
                    <a:pt x="1592" y="428"/>
                  </a:lnTo>
                  <a:lnTo>
                    <a:pt x="1664" y="436"/>
                  </a:lnTo>
                  <a:lnTo>
                    <a:pt x="1666" y="460"/>
                  </a:lnTo>
                  <a:lnTo>
                    <a:pt x="1561" y="456"/>
                  </a:lnTo>
                  <a:lnTo>
                    <a:pt x="1589" y="466"/>
                  </a:lnTo>
                  <a:lnTo>
                    <a:pt x="1530" y="475"/>
                  </a:lnTo>
                  <a:lnTo>
                    <a:pt x="1561" y="502"/>
                  </a:lnTo>
                  <a:lnTo>
                    <a:pt x="1615" y="504"/>
                  </a:lnTo>
                  <a:lnTo>
                    <a:pt x="1581" y="520"/>
                  </a:lnTo>
                  <a:lnTo>
                    <a:pt x="1624" y="533"/>
                  </a:lnTo>
                  <a:lnTo>
                    <a:pt x="1624" y="571"/>
                  </a:lnTo>
                  <a:lnTo>
                    <a:pt x="1546" y="548"/>
                  </a:lnTo>
                  <a:lnTo>
                    <a:pt x="1592" y="567"/>
                  </a:lnTo>
                  <a:lnTo>
                    <a:pt x="1564" y="579"/>
                  </a:lnTo>
                  <a:lnTo>
                    <a:pt x="1589" y="578"/>
                  </a:lnTo>
                  <a:lnTo>
                    <a:pt x="1581" y="599"/>
                  </a:lnTo>
                  <a:lnTo>
                    <a:pt x="1638" y="611"/>
                  </a:lnTo>
                  <a:lnTo>
                    <a:pt x="1550" y="605"/>
                  </a:lnTo>
                  <a:lnTo>
                    <a:pt x="1534" y="617"/>
                  </a:lnTo>
                  <a:lnTo>
                    <a:pt x="1601" y="645"/>
                  </a:lnTo>
                  <a:lnTo>
                    <a:pt x="1592" y="668"/>
                  </a:lnTo>
                  <a:lnTo>
                    <a:pt x="1538" y="682"/>
                  </a:lnTo>
                  <a:lnTo>
                    <a:pt x="1483" y="648"/>
                  </a:lnTo>
                  <a:lnTo>
                    <a:pt x="1401" y="676"/>
                  </a:lnTo>
                  <a:lnTo>
                    <a:pt x="1460" y="695"/>
                  </a:lnTo>
                  <a:lnTo>
                    <a:pt x="1404" y="710"/>
                  </a:lnTo>
                  <a:lnTo>
                    <a:pt x="1465" y="713"/>
                  </a:lnTo>
                  <a:lnTo>
                    <a:pt x="1445" y="748"/>
                  </a:lnTo>
                  <a:lnTo>
                    <a:pt x="1468" y="726"/>
                  </a:lnTo>
                  <a:lnTo>
                    <a:pt x="1534" y="755"/>
                  </a:lnTo>
                  <a:lnTo>
                    <a:pt x="1514" y="776"/>
                  </a:lnTo>
                  <a:lnTo>
                    <a:pt x="1550" y="769"/>
                  </a:lnTo>
                  <a:lnTo>
                    <a:pt x="1534" y="792"/>
                  </a:lnTo>
                  <a:lnTo>
                    <a:pt x="1558" y="781"/>
                  </a:lnTo>
                  <a:lnTo>
                    <a:pt x="1562" y="838"/>
                  </a:lnTo>
                  <a:lnTo>
                    <a:pt x="1534" y="817"/>
                  </a:lnTo>
                  <a:lnTo>
                    <a:pt x="1534" y="838"/>
                  </a:lnTo>
                  <a:lnTo>
                    <a:pt x="1506" y="838"/>
                  </a:lnTo>
                  <a:lnTo>
                    <a:pt x="1468" y="790"/>
                  </a:lnTo>
                  <a:lnTo>
                    <a:pt x="1381" y="764"/>
                  </a:lnTo>
                  <a:lnTo>
                    <a:pt x="1442" y="794"/>
                  </a:lnTo>
                  <a:lnTo>
                    <a:pt x="1360" y="811"/>
                  </a:lnTo>
                  <a:lnTo>
                    <a:pt x="1337" y="838"/>
                  </a:lnTo>
                  <a:lnTo>
                    <a:pt x="1414" y="845"/>
                  </a:lnTo>
                  <a:lnTo>
                    <a:pt x="1349" y="861"/>
                  </a:lnTo>
                  <a:lnTo>
                    <a:pt x="1447" y="840"/>
                  </a:lnTo>
                  <a:lnTo>
                    <a:pt x="1539" y="867"/>
                  </a:lnTo>
                  <a:lnTo>
                    <a:pt x="1419" y="931"/>
                  </a:lnTo>
                  <a:lnTo>
                    <a:pt x="1300" y="962"/>
                  </a:lnTo>
                  <a:lnTo>
                    <a:pt x="1260" y="964"/>
                  </a:lnTo>
                  <a:lnTo>
                    <a:pt x="1231" y="934"/>
                  </a:lnTo>
                  <a:lnTo>
                    <a:pt x="1245" y="964"/>
                  </a:lnTo>
                  <a:lnTo>
                    <a:pt x="1210" y="981"/>
                  </a:lnTo>
                  <a:lnTo>
                    <a:pt x="1165" y="1053"/>
                  </a:lnTo>
                  <a:lnTo>
                    <a:pt x="1130" y="1050"/>
                  </a:lnTo>
                  <a:lnTo>
                    <a:pt x="1123" y="1072"/>
                  </a:lnTo>
                  <a:lnTo>
                    <a:pt x="1085" y="1077"/>
                  </a:lnTo>
                  <a:lnTo>
                    <a:pt x="1068" y="1068"/>
                  </a:lnTo>
                  <a:lnTo>
                    <a:pt x="1092" y="1054"/>
                  </a:lnTo>
                  <a:lnTo>
                    <a:pt x="1068" y="1050"/>
                  </a:lnTo>
                  <a:lnTo>
                    <a:pt x="1056" y="1088"/>
                  </a:lnTo>
                  <a:lnTo>
                    <a:pt x="999" y="1090"/>
                  </a:lnTo>
                  <a:lnTo>
                    <a:pt x="1000" y="1119"/>
                  </a:lnTo>
                  <a:lnTo>
                    <a:pt x="966" y="1123"/>
                  </a:lnTo>
                  <a:lnTo>
                    <a:pt x="996" y="1146"/>
                  </a:lnTo>
                  <a:lnTo>
                    <a:pt x="956" y="1151"/>
                  </a:lnTo>
                  <a:lnTo>
                    <a:pt x="988" y="1178"/>
                  </a:lnTo>
                  <a:lnTo>
                    <a:pt x="960" y="1178"/>
                  </a:lnTo>
                  <a:lnTo>
                    <a:pt x="981" y="1184"/>
                  </a:lnTo>
                  <a:lnTo>
                    <a:pt x="960" y="1213"/>
                  </a:lnTo>
                  <a:lnTo>
                    <a:pt x="939" y="1208"/>
                  </a:lnTo>
                  <a:lnTo>
                    <a:pt x="956" y="1220"/>
                  </a:lnTo>
                  <a:lnTo>
                    <a:pt x="919" y="1231"/>
                  </a:lnTo>
                  <a:lnTo>
                    <a:pt x="939" y="1271"/>
                  </a:lnTo>
                  <a:lnTo>
                    <a:pt x="919" y="1327"/>
                  </a:lnTo>
                  <a:lnTo>
                    <a:pt x="891" y="1328"/>
                  </a:lnTo>
                  <a:lnTo>
                    <a:pt x="912" y="1345"/>
                  </a:lnTo>
                  <a:lnTo>
                    <a:pt x="850" y="1345"/>
                  </a:lnTo>
                  <a:lnTo>
                    <a:pt x="842" y="1309"/>
                  </a:lnTo>
                  <a:lnTo>
                    <a:pt x="756" y="1314"/>
                  </a:lnTo>
                  <a:lnTo>
                    <a:pt x="776" y="1305"/>
                  </a:lnTo>
                  <a:lnTo>
                    <a:pt x="731" y="1289"/>
                  </a:lnTo>
                  <a:lnTo>
                    <a:pt x="752" y="1283"/>
                  </a:lnTo>
                  <a:lnTo>
                    <a:pt x="721" y="1283"/>
                  </a:lnTo>
                  <a:lnTo>
                    <a:pt x="733" y="1255"/>
                  </a:lnTo>
                  <a:lnTo>
                    <a:pt x="714" y="1260"/>
                  </a:lnTo>
                  <a:lnTo>
                    <a:pt x="657" y="1184"/>
                  </a:lnTo>
                  <a:lnTo>
                    <a:pt x="657" y="1158"/>
                  </a:lnTo>
                  <a:lnTo>
                    <a:pt x="698" y="1135"/>
                  </a:lnTo>
                  <a:lnTo>
                    <a:pt x="681" y="1127"/>
                  </a:lnTo>
                  <a:lnTo>
                    <a:pt x="637" y="1157"/>
                  </a:lnTo>
                  <a:lnTo>
                    <a:pt x="637" y="1099"/>
                  </a:lnTo>
                  <a:lnTo>
                    <a:pt x="596" y="1068"/>
                  </a:lnTo>
                  <a:lnTo>
                    <a:pt x="608" y="1022"/>
                  </a:lnTo>
                  <a:lnTo>
                    <a:pt x="583" y="1004"/>
                  </a:lnTo>
                  <a:lnTo>
                    <a:pt x="618" y="965"/>
                  </a:lnTo>
                  <a:lnTo>
                    <a:pt x="596" y="962"/>
                  </a:lnTo>
                  <a:lnTo>
                    <a:pt x="671" y="962"/>
                  </a:lnTo>
                  <a:lnTo>
                    <a:pt x="664" y="946"/>
                  </a:lnTo>
                  <a:lnTo>
                    <a:pt x="614" y="947"/>
                  </a:lnTo>
                  <a:lnTo>
                    <a:pt x="688" y="912"/>
                  </a:lnTo>
                  <a:lnTo>
                    <a:pt x="671" y="900"/>
                  </a:lnTo>
                  <a:lnTo>
                    <a:pt x="688" y="861"/>
                  </a:lnTo>
                  <a:lnTo>
                    <a:pt x="626" y="860"/>
                  </a:lnTo>
                  <a:lnTo>
                    <a:pt x="558" y="827"/>
                  </a:lnTo>
                  <a:lnTo>
                    <a:pt x="681" y="845"/>
                  </a:lnTo>
                  <a:lnTo>
                    <a:pt x="660" y="831"/>
                  </a:lnTo>
                  <a:lnTo>
                    <a:pt x="681" y="826"/>
                  </a:lnTo>
                  <a:lnTo>
                    <a:pt x="634" y="800"/>
                  </a:lnTo>
                  <a:lnTo>
                    <a:pt x="649" y="790"/>
                  </a:lnTo>
                  <a:lnTo>
                    <a:pt x="625" y="799"/>
                  </a:lnTo>
                  <a:lnTo>
                    <a:pt x="641" y="781"/>
                  </a:lnTo>
                  <a:lnTo>
                    <a:pt x="611" y="783"/>
                  </a:lnTo>
                  <a:lnTo>
                    <a:pt x="644" y="771"/>
                  </a:lnTo>
                  <a:lnTo>
                    <a:pt x="591" y="753"/>
                  </a:lnTo>
                  <a:lnTo>
                    <a:pt x="579" y="781"/>
                  </a:lnTo>
                  <a:lnTo>
                    <a:pt x="534" y="783"/>
                  </a:lnTo>
                  <a:lnTo>
                    <a:pt x="526" y="771"/>
                  </a:lnTo>
                  <a:lnTo>
                    <a:pt x="556" y="753"/>
                  </a:lnTo>
                  <a:lnTo>
                    <a:pt x="533" y="753"/>
                  </a:lnTo>
                  <a:lnTo>
                    <a:pt x="558" y="703"/>
                  </a:lnTo>
                  <a:lnTo>
                    <a:pt x="527" y="695"/>
                  </a:lnTo>
                  <a:lnTo>
                    <a:pt x="544" y="672"/>
                  </a:lnTo>
                  <a:lnTo>
                    <a:pt x="492" y="610"/>
                  </a:lnTo>
                  <a:lnTo>
                    <a:pt x="510" y="607"/>
                  </a:lnTo>
                  <a:lnTo>
                    <a:pt x="441" y="555"/>
                  </a:lnTo>
                  <a:lnTo>
                    <a:pt x="441" y="533"/>
                  </a:lnTo>
                  <a:lnTo>
                    <a:pt x="368" y="509"/>
                  </a:lnTo>
                  <a:lnTo>
                    <a:pt x="299" y="493"/>
                  </a:lnTo>
                  <a:lnTo>
                    <a:pt x="234" y="517"/>
                  </a:lnTo>
                  <a:lnTo>
                    <a:pt x="185" y="502"/>
                  </a:lnTo>
                  <a:lnTo>
                    <a:pt x="203" y="521"/>
                  </a:lnTo>
                  <a:lnTo>
                    <a:pt x="150" y="514"/>
                  </a:lnTo>
                  <a:lnTo>
                    <a:pt x="103" y="493"/>
                  </a:lnTo>
                  <a:lnTo>
                    <a:pt x="150" y="475"/>
                  </a:lnTo>
                  <a:lnTo>
                    <a:pt x="46" y="456"/>
                  </a:lnTo>
                  <a:lnTo>
                    <a:pt x="84" y="437"/>
                  </a:lnTo>
                  <a:lnTo>
                    <a:pt x="208" y="443"/>
                  </a:lnTo>
                  <a:lnTo>
                    <a:pt x="222" y="437"/>
                  </a:lnTo>
                  <a:lnTo>
                    <a:pt x="202" y="425"/>
                  </a:lnTo>
                  <a:lnTo>
                    <a:pt x="222" y="414"/>
                  </a:lnTo>
                  <a:lnTo>
                    <a:pt x="111" y="424"/>
                  </a:lnTo>
                  <a:lnTo>
                    <a:pt x="0" y="378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27" name="Freeform 81"/>
            <p:cNvSpPr>
              <a:spLocks/>
            </p:cNvSpPr>
            <p:nvPr/>
          </p:nvSpPr>
          <p:spPr bwMode="auto">
            <a:xfrm>
              <a:off x="1638" y="714"/>
              <a:ext cx="13" cy="14"/>
            </a:xfrm>
            <a:custGeom>
              <a:avLst/>
              <a:gdLst>
                <a:gd name="T0" fmla="*/ 0 w 120"/>
                <a:gd name="T1" fmla="*/ 105 h 131"/>
                <a:gd name="T2" fmla="*/ 27 w 120"/>
                <a:gd name="T3" fmla="*/ 57 h 131"/>
                <a:gd name="T4" fmla="*/ 56 w 120"/>
                <a:gd name="T5" fmla="*/ 55 h 131"/>
                <a:gd name="T6" fmla="*/ 24 w 120"/>
                <a:gd name="T7" fmla="*/ 16 h 131"/>
                <a:gd name="T8" fmla="*/ 96 w 120"/>
                <a:gd name="T9" fmla="*/ 0 h 131"/>
                <a:gd name="T10" fmla="*/ 106 w 120"/>
                <a:gd name="T11" fmla="*/ 62 h 131"/>
                <a:gd name="T12" fmla="*/ 120 w 120"/>
                <a:gd name="T13" fmla="*/ 67 h 131"/>
                <a:gd name="T14" fmla="*/ 87 w 120"/>
                <a:gd name="T15" fmla="*/ 106 h 131"/>
                <a:gd name="T16" fmla="*/ 69 w 120"/>
                <a:gd name="T17" fmla="*/ 131 h 131"/>
                <a:gd name="T18" fmla="*/ 0 w 120"/>
                <a:gd name="T19" fmla="*/ 105 h 1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0"/>
                <a:gd name="T31" fmla="*/ 0 h 131"/>
                <a:gd name="T32" fmla="*/ 120 w 120"/>
                <a:gd name="T33" fmla="*/ 131 h 1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0" h="131">
                  <a:moveTo>
                    <a:pt x="0" y="105"/>
                  </a:moveTo>
                  <a:lnTo>
                    <a:pt x="27" y="57"/>
                  </a:lnTo>
                  <a:lnTo>
                    <a:pt x="56" y="55"/>
                  </a:lnTo>
                  <a:lnTo>
                    <a:pt x="24" y="16"/>
                  </a:lnTo>
                  <a:lnTo>
                    <a:pt x="96" y="0"/>
                  </a:lnTo>
                  <a:lnTo>
                    <a:pt x="106" y="62"/>
                  </a:lnTo>
                  <a:lnTo>
                    <a:pt x="120" y="67"/>
                  </a:lnTo>
                  <a:lnTo>
                    <a:pt x="87" y="106"/>
                  </a:lnTo>
                  <a:lnTo>
                    <a:pt x="69" y="131"/>
                  </a:lnTo>
                  <a:lnTo>
                    <a:pt x="0" y="10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28" name="Freeform 82"/>
            <p:cNvSpPr>
              <a:spLocks/>
            </p:cNvSpPr>
            <p:nvPr/>
          </p:nvSpPr>
          <p:spPr bwMode="auto">
            <a:xfrm>
              <a:off x="1740" y="746"/>
              <a:ext cx="15" cy="22"/>
            </a:xfrm>
            <a:custGeom>
              <a:avLst/>
              <a:gdLst>
                <a:gd name="T0" fmla="*/ 0 w 145"/>
                <a:gd name="T1" fmla="*/ 67 h 206"/>
                <a:gd name="T2" fmla="*/ 21 w 145"/>
                <a:gd name="T3" fmla="*/ 97 h 206"/>
                <a:gd name="T4" fmla="*/ 49 w 145"/>
                <a:gd name="T5" fmla="*/ 117 h 206"/>
                <a:gd name="T6" fmla="*/ 41 w 145"/>
                <a:gd name="T7" fmla="*/ 175 h 206"/>
                <a:gd name="T8" fmla="*/ 60 w 145"/>
                <a:gd name="T9" fmla="*/ 206 h 206"/>
                <a:gd name="T10" fmla="*/ 145 w 145"/>
                <a:gd name="T11" fmla="*/ 194 h 206"/>
                <a:gd name="T12" fmla="*/ 96 w 145"/>
                <a:gd name="T13" fmla="*/ 131 h 206"/>
                <a:gd name="T14" fmla="*/ 130 w 145"/>
                <a:gd name="T15" fmla="*/ 76 h 206"/>
                <a:gd name="T16" fmla="*/ 44 w 145"/>
                <a:gd name="T17" fmla="*/ 0 h 206"/>
                <a:gd name="T18" fmla="*/ 15 w 145"/>
                <a:gd name="T19" fmla="*/ 22 h 206"/>
                <a:gd name="T20" fmla="*/ 26 w 145"/>
                <a:gd name="T21" fmla="*/ 42 h 206"/>
                <a:gd name="T22" fmla="*/ 0 w 145"/>
                <a:gd name="T23" fmla="*/ 67 h 20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5"/>
                <a:gd name="T37" fmla="*/ 0 h 206"/>
                <a:gd name="T38" fmla="*/ 145 w 145"/>
                <a:gd name="T39" fmla="*/ 206 h 20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5" h="206">
                  <a:moveTo>
                    <a:pt x="0" y="67"/>
                  </a:moveTo>
                  <a:lnTo>
                    <a:pt x="21" y="97"/>
                  </a:lnTo>
                  <a:lnTo>
                    <a:pt x="49" y="117"/>
                  </a:lnTo>
                  <a:lnTo>
                    <a:pt x="41" y="175"/>
                  </a:lnTo>
                  <a:lnTo>
                    <a:pt x="60" y="206"/>
                  </a:lnTo>
                  <a:lnTo>
                    <a:pt x="145" y="194"/>
                  </a:lnTo>
                  <a:lnTo>
                    <a:pt x="96" y="131"/>
                  </a:lnTo>
                  <a:lnTo>
                    <a:pt x="130" y="76"/>
                  </a:lnTo>
                  <a:lnTo>
                    <a:pt x="44" y="0"/>
                  </a:lnTo>
                  <a:lnTo>
                    <a:pt x="15" y="22"/>
                  </a:lnTo>
                  <a:lnTo>
                    <a:pt x="26" y="42"/>
                  </a:lnTo>
                  <a:lnTo>
                    <a:pt x="0" y="67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29" name="Freeform 83"/>
            <p:cNvSpPr>
              <a:spLocks/>
            </p:cNvSpPr>
            <p:nvPr/>
          </p:nvSpPr>
          <p:spPr bwMode="auto">
            <a:xfrm>
              <a:off x="1696" y="708"/>
              <a:ext cx="9" cy="6"/>
            </a:xfrm>
            <a:custGeom>
              <a:avLst/>
              <a:gdLst>
                <a:gd name="T0" fmla="*/ 0 w 80"/>
                <a:gd name="T1" fmla="*/ 42 h 57"/>
                <a:gd name="T2" fmla="*/ 60 w 80"/>
                <a:gd name="T3" fmla="*/ 41 h 57"/>
                <a:gd name="T4" fmla="*/ 31 w 80"/>
                <a:gd name="T5" fmla="*/ 3 h 57"/>
                <a:gd name="T6" fmla="*/ 80 w 80"/>
                <a:gd name="T7" fmla="*/ 0 h 57"/>
                <a:gd name="T8" fmla="*/ 80 w 80"/>
                <a:gd name="T9" fmla="*/ 57 h 57"/>
                <a:gd name="T10" fmla="*/ 0 w 80"/>
                <a:gd name="T11" fmla="*/ 42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57"/>
                <a:gd name="T20" fmla="*/ 80 w 80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57">
                  <a:moveTo>
                    <a:pt x="0" y="42"/>
                  </a:moveTo>
                  <a:lnTo>
                    <a:pt x="60" y="41"/>
                  </a:lnTo>
                  <a:lnTo>
                    <a:pt x="31" y="3"/>
                  </a:lnTo>
                  <a:lnTo>
                    <a:pt x="80" y="0"/>
                  </a:lnTo>
                  <a:lnTo>
                    <a:pt x="80" y="57"/>
                  </a:lnTo>
                  <a:lnTo>
                    <a:pt x="0" y="4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30" name="Freeform 84"/>
            <p:cNvSpPr>
              <a:spLocks/>
            </p:cNvSpPr>
            <p:nvPr/>
          </p:nvSpPr>
          <p:spPr bwMode="auto">
            <a:xfrm>
              <a:off x="1647" y="721"/>
              <a:ext cx="20" cy="10"/>
            </a:xfrm>
            <a:custGeom>
              <a:avLst/>
              <a:gdLst>
                <a:gd name="T0" fmla="*/ 0 w 187"/>
                <a:gd name="T1" fmla="*/ 44 h 90"/>
                <a:gd name="T2" fmla="*/ 33 w 187"/>
                <a:gd name="T3" fmla="*/ 5 h 90"/>
                <a:gd name="T4" fmla="*/ 134 w 187"/>
                <a:gd name="T5" fmla="*/ 0 h 90"/>
                <a:gd name="T6" fmla="*/ 187 w 187"/>
                <a:gd name="T7" fmla="*/ 27 h 90"/>
                <a:gd name="T8" fmla="*/ 142 w 187"/>
                <a:gd name="T9" fmla="*/ 34 h 90"/>
                <a:gd name="T10" fmla="*/ 65 w 187"/>
                <a:gd name="T11" fmla="*/ 90 h 90"/>
                <a:gd name="T12" fmla="*/ 50 w 187"/>
                <a:gd name="T13" fmla="*/ 77 h 90"/>
                <a:gd name="T14" fmla="*/ 0 w 187"/>
                <a:gd name="T15" fmla="*/ 44 h 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7"/>
                <a:gd name="T25" fmla="*/ 0 h 90"/>
                <a:gd name="T26" fmla="*/ 187 w 187"/>
                <a:gd name="T27" fmla="*/ 90 h 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7" h="90">
                  <a:moveTo>
                    <a:pt x="0" y="44"/>
                  </a:moveTo>
                  <a:lnTo>
                    <a:pt x="33" y="5"/>
                  </a:lnTo>
                  <a:lnTo>
                    <a:pt x="134" y="0"/>
                  </a:lnTo>
                  <a:lnTo>
                    <a:pt x="187" y="27"/>
                  </a:lnTo>
                  <a:lnTo>
                    <a:pt x="142" y="34"/>
                  </a:lnTo>
                  <a:lnTo>
                    <a:pt x="65" y="90"/>
                  </a:lnTo>
                  <a:lnTo>
                    <a:pt x="50" y="77"/>
                  </a:lnTo>
                  <a:lnTo>
                    <a:pt x="0" y="4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31" name="Freeform 85"/>
            <p:cNvSpPr>
              <a:spLocks/>
            </p:cNvSpPr>
            <p:nvPr/>
          </p:nvSpPr>
          <p:spPr bwMode="auto">
            <a:xfrm>
              <a:off x="1994" y="601"/>
              <a:ext cx="22" cy="12"/>
            </a:xfrm>
            <a:custGeom>
              <a:avLst/>
              <a:gdLst>
                <a:gd name="T0" fmla="*/ 0 w 204"/>
                <a:gd name="T1" fmla="*/ 62 h 106"/>
                <a:gd name="T2" fmla="*/ 31 w 204"/>
                <a:gd name="T3" fmla="*/ 17 h 106"/>
                <a:gd name="T4" fmla="*/ 73 w 204"/>
                <a:gd name="T5" fmla="*/ 31 h 106"/>
                <a:gd name="T6" fmla="*/ 145 w 204"/>
                <a:gd name="T7" fmla="*/ 0 h 106"/>
                <a:gd name="T8" fmla="*/ 185 w 204"/>
                <a:gd name="T9" fmla="*/ 5 h 106"/>
                <a:gd name="T10" fmla="*/ 204 w 204"/>
                <a:gd name="T11" fmla="*/ 22 h 106"/>
                <a:gd name="T12" fmla="*/ 127 w 204"/>
                <a:gd name="T13" fmla="*/ 94 h 106"/>
                <a:gd name="T14" fmla="*/ 59 w 204"/>
                <a:gd name="T15" fmla="*/ 106 h 106"/>
                <a:gd name="T16" fmla="*/ 0 w 204"/>
                <a:gd name="T17" fmla="*/ 62 h 10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4"/>
                <a:gd name="T28" fmla="*/ 0 h 106"/>
                <a:gd name="T29" fmla="*/ 204 w 204"/>
                <a:gd name="T30" fmla="*/ 106 h 10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4" h="106">
                  <a:moveTo>
                    <a:pt x="0" y="62"/>
                  </a:moveTo>
                  <a:lnTo>
                    <a:pt x="31" y="17"/>
                  </a:lnTo>
                  <a:lnTo>
                    <a:pt x="73" y="31"/>
                  </a:lnTo>
                  <a:lnTo>
                    <a:pt x="145" y="0"/>
                  </a:lnTo>
                  <a:lnTo>
                    <a:pt x="185" y="5"/>
                  </a:lnTo>
                  <a:lnTo>
                    <a:pt x="204" y="22"/>
                  </a:lnTo>
                  <a:lnTo>
                    <a:pt x="127" y="94"/>
                  </a:lnTo>
                  <a:lnTo>
                    <a:pt x="59" y="106"/>
                  </a:lnTo>
                  <a:lnTo>
                    <a:pt x="0" y="6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32" name="Freeform 86"/>
            <p:cNvSpPr>
              <a:spLocks/>
            </p:cNvSpPr>
            <p:nvPr/>
          </p:nvSpPr>
          <p:spPr bwMode="auto">
            <a:xfrm>
              <a:off x="1861" y="516"/>
              <a:ext cx="36" cy="17"/>
            </a:xfrm>
            <a:custGeom>
              <a:avLst/>
              <a:gdLst>
                <a:gd name="T0" fmla="*/ 0 w 334"/>
                <a:gd name="T1" fmla="*/ 54 h 154"/>
                <a:gd name="T2" fmla="*/ 20 w 334"/>
                <a:gd name="T3" fmla="*/ 48 h 154"/>
                <a:gd name="T4" fmla="*/ 8 w 334"/>
                <a:gd name="T5" fmla="*/ 35 h 154"/>
                <a:gd name="T6" fmla="*/ 38 w 334"/>
                <a:gd name="T7" fmla="*/ 43 h 154"/>
                <a:gd name="T8" fmla="*/ 25 w 334"/>
                <a:gd name="T9" fmla="*/ 17 h 154"/>
                <a:gd name="T10" fmla="*/ 58 w 334"/>
                <a:gd name="T11" fmla="*/ 34 h 154"/>
                <a:gd name="T12" fmla="*/ 40 w 334"/>
                <a:gd name="T13" fmla="*/ 3 h 154"/>
                <a:gd name="T14" fmla="*/ 93 w 334"/>
                <a:gd name="T15" fmla="*/ 26 h 154"/>
                <a:gd name="T16" fmla="*/ 98 w 334"/>
                <a:gd name="T17" fmla="*/ 65 h 154"/>
                <a:gd name="T18" fmla="*/ 125 w 334"/>
                <a:gd name="T19" fmla="*/ 20 h 154"/>
                <a:gd name="T20" fmla="*/ 154 w 334"/>
                <a:gd name="T21" fmla="*/ 39 h 154"/>
                <a:gd name="T22" fmla="*/ 173 w 334"/>
                <a:gd name="T23" fmla="*/ 17 h 154"/>
                <a:gd name="T24" fmla="*/ 193 w 334"/>
                <a:gd name="T25" fmla="*/ 43 h 154"/>
                <a:gd name="T26" fmla="*/ 188 w 334"/>
                <a:gd name="T27" fmla="*/ 17 h 154"/>
                <a:gd name="T28" fmla="*/ 242 w 334"/>
                <a:gd name="T29" fmla="*/ 17 h 154"/>
                <a:gd name="T30" fmla="*/ 250 w 334"/>
                <a:gd name="T31" fmla="*/ 0 h 154"/>
                <a:gd name="T32" fmla="*/ 274 w 334"/>
                <a:gd name="T33" fmla="*/ 17 h 154"/>
                <a:gd name="T34" fmla="*/ 304 w 334"/>
                <a:gd name="T35" fmla="*/ 11 h 154"/>
                <a:gd name="T36" fmla="*/ 282 w 334"/>
                <a:gd name="T37" fmla="*/ 20 h 154"/>
                <a:gd name="T38" fmla="*/ 334 w 334"/>
                <a:gd name="T39" fmla="*/ 70 h 154"/>
                <a:gd name="T40" fmla="*/ 290 w 334"/>
                <a:gd name="T41" fmla="*/ 113 h 154"/>
                <a:gd name="T42" fmla="*/ 167 w 334"/>
                <a:gd name="T43" fmla="*/ 154 h 154"/>
                <a:gd name="T44" fmla="*/ 57 w 334"/>
                <a:gd name="T45" fmla="*/ 136 h 154"/>
                <a:gd name="T46" fmla="*/ 82 w 334"/>
                <a:gd name="T47" fmla="*/ 96 h 154"/>
                <a:gd name="T48" fmla="*/ 17 w 334"/>
                <a:gd name="T49" fmla="*/ 81 h 154"/>
                <a:gd name="T50" fmla="*/ 81 w 334"/>
                <a:gd name="T51" fmla="*/ 77 h 154"/>
                <a:gd name="T52" fmla="*/ 58 w 334"/>
                <a:gd name="T53" fmla="*/ 67 h 154"/>
                <a:gd name="T54" fmla="*/ 81 w 334"/>
                <a:gd name="T55" fmla="*/ 54 h 154"/>
                <a:gd name="T56" fmla="*/ 0 w 334"/>
                <a:gd name="T57" fmla="*/ 54 h 1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34"/>
                <a:gd name="T88" fmla="*/ 0 h 154"/>
                <a:gd name="T89" fmla="*/ 334 w 334"/>
                <a:gd name="T90" fmla="*/ 154 h 15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34" h="154">
                  <a:moveTo>
                    <a:pt x="0" y="54"/>
                  </a:moveTo>
                  <a:lnTo>
                    <a:pt x="20" y="48"/>
                  </a:lnTo>
                  <a:lnTo>
                    <a:pt x="8" y="35"/>
                  </a:lnTo>
                  <a:lnTo>
                    <a:pt x="38" y="43"/>
                  </a:lnTo>
                  <a:lnTo>
                    <a:pt x="25" y="17"/>
                  </a:lnTo>
                  <a:lnTo>
                    <a:pt x="58" y="34"/>
                  </a:lnTo>
                  <a:lnTo>
                    <a:pt x="40" y="3"/>
                  </a:lnTo>
                  <a:lnTo>
                    <a:pt x="93" y="26"/>
                  </a:lnTo>
                  <a:lnTo>
                    <a:pt x="98" y="65"/>
                  </a:lnTo>
                  <a:lnTo>
                    <a:pt x="125" y="20"/>
                  </a:lnTo>
                  <a:lnTo>
                    <a:pt x="154" y="39"/>
                  </a:lnTo>
                  <a:lnTo>
                    <a:pt x="173" y="17"/>
                  </a:lnTo>
                  <a:lnTo>
                    <a:pt x="193" y="43"/>
                  </a:lnTo>
                  <a:lnTo>
                    <a:pt x="188" y="17"/>
                  </a:lnTo>
                  <a:lnTo>
                    <a:pt x="242" y="17"/>
                  </a:lnTo>
                  <a:lnTo>
                    <a:pt x="250" y="0"/>
                  </a:lnTo>
                  <a:lnTo>
                    <a:pt x="274" y="17"/>
                  </a:lnTo>
                  <a:lnTo>
                    <a:pt x="304" y="11"/>
                  </a:lnTo>
                  <a:lnTo>
                    <a:pt x="282" y="20"/>
                  </a:lnTo>
                  <a:lnTo>
                    <a:pt x="334" y="70"/>
                  </a:lnTo>
                  <a:lnTo>
                    <a:pt x="290" y="113"/>
                  </a:lnTo>
                  <a:lnTo>
                    <a:pt x="167" y="154"/>
                  </a:lnTo>
                  <a:lnTo>
                    <a:pt x="57" y="136"/>
                  </a:lnTo>
                  <a:lnTo>
                    <a:pt x="82" y="96"/>
                  </a:lnTo>
                  <a:lnTo>
                    <a:pt x="17" y="81"/>
                  </a:lnTo>
                  <a:lnTo>
                    <a:pt x="81" y="77"/>
                  </a:lnTo>
                  <a:lnTo>
                    <a:pt x="58" y="67"/>
                  </a:lnTo>
                  <a:lnTo>
                    <a:pt x="81" y="54"/>
                  </a:lnTo>
                  <a:lnTo>
                    <a:pt x="0" y="5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33" name="Freeform 87"/>
            <p:cNvSpPr>
              <a:spLocks/>
            </p:cNvSpPr>
            <p:nvPr/>
          </p:nvSpPr>
          <p:spPr bwMode="auto">
            <a:xfrm>
              <a:off x="2165" y="651"/>
              <a:ext cx="96" cy="96"/>
            </a:xfrm>
            <a:custGeom>
              <a:avLst/>
              <a:gdLst>
                <a:gd name="T0" fmla="*/ 0 w 893"/>
                <a:gd name="T1" fmla="*/ 405 h 888"/>
                <a:gd name="T2" fmla="*/ 27 w 893"/>
                <a:gd name="T3" fmla="*/ 383 h 888"/>
                <a:gd name="T4" fmla="*/ 96 w 893"/>
                <a:gd name="T5" fmla="*/ 383 h 888"/>
                <a:gd name="T6" fmla="*/ 47 w 893"/>
                <a:gd name="T7" fmla="*/ 291 h 888"/>
                <a:gd name="T8" fmla="*/ 76 w 893"/>
                <a:gd name="T9" fmla="*/ 267 h 888"/>
                <a:gd name="T10" fmla="*/ 113 w 893"/>
                <a:gd name="T11" fmla="*/ 268 h 888"/>
                <a:gd name="T12" fmla="*/ 207 w 893"/>
                <a:gd name="T13" fmla="*/ 167 h 888"/>
                <a:gd name="T14" fmla="*/ 198 w 893"/>
                <a:gd name="T15" fmla="*/ 142 h 888"/>
                <a:gd name="T16" fmla="*/ 224 w 893"/>
                <a:gd name="T17" fmla="*/ 124 h 888"/>
                <a:gd name="T18" fmla="*/ 184 w 893"/>
                <a:gd name="T19" fmla="*/ 92 h 888"/>
                <a:gd name="T20" fmla="*/ 181 w 893"/>
                <a:gd name="T21" fmla="*/ 42 h 888"/>
                <a:gd name="T22" fmla="*/ 270 w 893"/>
                <a:gd name="T23" fmla="*/ 42 h 888"/>
                <a:gd name="T24" fmla="*/ 294 w 893"/>
                <a:gd name="T25" fmla="*/ 19 h 888"/>
                <a:gd name="T26" fmla="*/ 343 w 893"/>
                <a:gd name="T27" fmla="*/ 0 h 888"/>
                <a:gd name="T28" fmla="*/ 374 w 893"/>
                <a:gd name="T29" fmla="*/ 17 h 888"/>
                <a:gd name="T30" fmla="*/ 332 w 893"/>
                <a:gd name="T31" fmla="*/ 69 h 888"/>
                <a:gd name="T32" fmla="*/ 351 w 893"/>
                <a:gd name="T33" fmla="*/ 111 h 888"/>
                <a:gd name="T34" fmla="*/ 320 w 893"/>
                <a:gd name="T35" fmla="*/ 119 h 888"/>
                <a:gd name="T36" fmla="*/ 334 w 893"/>
                <a:gd name="T37" fmla="*/ 170 h 888"/>
                <a:gd name="T38" fmla="*/ 397 w 893"/>
                <a:gd name="T39" fmla="*/ 193 h 888"/>
                <a:gd name="T40" fmla="*/ 367 w 893"/>
                <a:gd name="T41" fmla="*/ 241 h 888"/>
                <a:gd name="T42" fmla="*/ 447 w 893"/>
                <a:gd name="T43" fmla="*/ 286 h 888"/>
                <a:gd name="T44" fmla="*/ 606 w 893"/>
                <a:gd name="T45" fmla="*/ 318 h 888"/>
                <a:gd name="T46" fmla="*/ 612 w 893"/>
                <a:gd name="T47" fmla="*/ 272 h 888"/>
                <a:gd name="T48" fmla="*/ 629 w 893"/>
                <a:gd name="T49" fmla="*/ 267 h 888"/>
                <a:gd name="T50" fmla="*/ 635 w 893"/>
                <a:gd name="T51" fmla="*/ 289 h 888"/>
                <a:gd name="T52" fmla="*/ 647 w 893"/>
                <a:gd name="T53" fmla="*/ 309 h 888"/>
                <a:gd name="T54" fmla="*/ 727 w 893"/>
                <a:gd name="T55" fmla="*/ 301 h 888"/>
                <a:gd name="T56" fmla="*/ 721 w 893"/>
                <a:gd name="T57" fmla="*/ 274 h 888"/>
                <a:gd name="T58" fmla="*/ 852 w 893"/>
                <a:gd name="T59" fmla="*/ 219 h 888"/>
                <a:gd name="T60" fmla="*/ 863 w 893"/>
                <a:gd name="T61" fmla="*/ 251 h 888"/>
                <a:gd name="T62" fmla="*/ 893 w 893"/>
                <a:gd name="T63" fmla="*/ 263 h 888"/>
                <a:gd name="T64" fmla="*/ 881 w 893"/>
                <a:gd name="T65" fmla="*/ 295 h 888"/>
                <a:gd name="T66" fmla="*/ 827 w 893"/>
                <a:gd name="T67" fmla="*/ 314 h 888"/>
                <a:gd name="T68" fmla="*/ 748 w 893"/>
                <a:gd name="T69" fmla="*/ 461 h 888"/>
                <a:gd name="T70" fmla="*/ 732 w 893"/>
                <a:gd name="T71" fmla="*/ 403 h 888"/>
                <a:gd name="T72" fmla="*/ 719 w 893"/>
                <a:gd name="T73" fmla="*/ 425 h 888"/>
                <a:gd name="T74" fmla="*/ 698 w 893"/>
                <a:gd name="T75" fmla="*/ 397 h 888"/>
                <a:gd name="T76" fmla="*/ 736 w 893"/>
                <a:gd name="T77" fmla="*/ 360 h 888"/>
                <a:gd name="T78" fmla="*/ 667 w 893"/>
                <a:gd name="T79" fmla="*/ 355 h 888"/>
                <a:gd name="T80" fmla="*/ 623 w 893"/>
                <a:gd name="T81" fmla="*/ 314 h 888"/>
                <a:gd name="T82" fmla="*/ 608 w 893"/>
                <a:gd name="T83" fmla="*/ 337 h 888"/>
                <a:gd name="T84" fmla="*/ 624 w 893"/>
                <a:gd name="T85" fmla="*/ 355 h 888"/>
                <a:gd name="T86" fmla="*/ 602 w 893"/>
                <a:gd name="T87" fmla="*/ 368 h 888"/>
                <a:gd name="T88" fmla="*/ 624 w 893"/>
                <a:gd name="T89" fmla="*/ 387 h 888"/>
                <a:gd name="T90" fmla="*/ 635 w 893"/>
                <a:gd name="T91" fmla="*/ 471 h 888"/>
                <a:gd name="T92" fmla="*/ 608 w 893"/>
                <a:gd name="T93" fmla="*/ 456 h 888"/>
                <a:gd name="T94" fmla="*/ 557 w 893"/>
                <a:gd name="T95" fmla="*/ 523 h 888"/>
                <a:gd name="T96" fmla="*/ 373 w 893"/>
                <a:gd name="T97" fmla="*/ 656 h 888"/>
                <a:gd name="T98" fmla="*/ 361 w 893"/>
                <a:gd name="T99" fmla="*/ 820 h 888"/>
                <a:gd name="T100" fmla="*/ 282 w 893"/>
                <a:gd name="T101" fmla="*/ 888 h 888"/>
                <a:gd name="T102" fmla="*/ 215 w 893"/>
                <a:gd name="T103" fmla="*/ 761 h 888"/>
                <a:gd name="T104" fmla="*/ 186 w 893"/>
                <a:gd name="T105" fmla="*/ 660 h 888"/>
                <a:gd name="T106" fmla="*/ 162 w 893"/>
                <a:gd name="T107" fmla="*/ 635 h 888"/>
                <a:gd name="T108" fmla="*/ 142 w 893"/>
                <a:gd name="T109" fmla="*/ 451 h 888"/>
                <a:gd name="T110" fmla="*/ 128 w 893"/>
                <a:gd name="T111" fmla="*/ 445 h 888"/>
                <a:gd name="T112" fmla="*/ 116 w 893"/>
                <a:gd name="T113" fmla="*/ 484 h 888"/>
                <a:gd name="T114" fmla="*/ 73 w 893"/>
                <a:gd name="T115" fmla="*/ 496 h 888"/>
                <a:gd name="T116" fmla="*/ 28 w 893"/>
                <a:gd name="T117" fmla="*/ 448 h 888"/>
                <a:gd name="T118" fmla="*/ 71 w 893"/>
                <a:gd name="T119" fmla="*/ 422 h 888"/>
                <a:gd name="T120" fmla="*/ 28 w 893"/>
                <a:gd name="T121" fmla="*/ 432 h 888"/>
                <a:gd name="T122" fmla="*/ 0 w 893"/>
                <a:gd name="T123" fmla="*/ 405 h 8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93"/>
                <a:gd name="T187" fmla="*/ 0 h 888"/>
                <a:gd name="T188" fmla="*/ 893 w 893"/>
                <a:gd name="T189" fmla="*/ 888 h 88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93" h="888">
                  <a:moveTo>
                    <a:pt x="0" y="405"/>
                  </a:moveTo>
                  <a:lnTo>
                    <a:pt x="27" y="383"/>
                  </a:lnTo>
                  <a:lnTo>
                    <a:pt x="96" y="383"/>
                  </a:lnTo>
                  <a:lnTo>
                    <a:pt x="47" y="291"/>
                  </a:lnTo>
                  <a:lnTo>
                    <a:pt x="76" y="267"/>
                  </a:lnTo>
                  <a:lnTo>
                    <a:pt x="113" y="268"/>
                  </a:lnTo>
                  <a:lnTo>
                    <a:pt x="207" y="167"/>
                  </a:lnTo>
                  <a:lnTo>
                    <a:pt x="198" y="142"/>
                  </a:lnTo>
                  <a:lnTo>
                    <a:pt x="224" y="124"/>
                  </a:lnTo>
                  <a:lnTo>
                    <a:pt x="184" y="92"/>
                  </a:lnTo>
                  <a:lnTo>
                    <a:pt x="181" y="42"/>
                  </a:lnTo>
                  <a:lnTo>
                    <a:pt x="270" y="42"/>
                  </a:lnTo>
                  <a:lnTo>
                    <a:pt x="294" y="19"/>
                  </a:lnTo>
                  <a:lnTo>
                    <a:pt x="343" y="0"/>
                  </a:lnTo>
                  <a:lnTo>
                    <a:pt x="374" y="17"/>
                  </a:lnTo>
                  <a:lnTo>
                    <a:pt x="332" y="69"/>
                  </a:lnTo>
                  <a:lnTo>
                    <a:pt x="351" y="111"/>
                  </a:lnTo>
                  <a:lnTo>
                    <a:pt x="320" y="119"/>
                  </a:lnTo>
                  <a:lnTo>
                    <a:pt x="334" y="170"/>
                  </a:lnTo>
                  <a:lnTo>
                    <a:pt x="397" y="193"/>
                  </a:lnTo>
                  <a:lnTo>
                    <a:pt x="367" y="241"/>
                  </a:lnTo>
                  <a:lnTo>
                    <a:pt x="447" y="286"/>
                  </a:lnTo>
                  <a:lnTo>
                    <a:pt x="606" y="318"/>
                  </a:lnTo>
                  <a:lnTo>
                    <a:pt x="612" y="272"/>
                  </a:lnTo>
                  <a:lnTo>
                    <a:pt x="629" y="267"/>
                  </a:lnTo>
                  <a:lnTo>
                    <a:pt x="635" y="289"/>
                  </a:lnTo>
                  <a:lnTo>
                    <a:pt x="647" y="309"/>
                  </a:lnTo>
                  <a:lnTo>
                    <a:pt x="727" y="301"/>
                  </a:lnTo>
                  <a:lnTo>
                    <a:pt x="721" y="274"/>
                  </a:lnTo>
                  <a:lnTo>
                    <a:pt x="852" y="219"/>
                  </a:lnTo>
                  <a:lnTo>
                    <a:pt x="863" y="251"/>
                  </a:lnTo>
                  <a:lnTo>
                    <a:pt x="893" y="263"/>
                  </a:lnTo>
                  <a:lnTo>
                    <a:pt x="881" y="295"/>
                  </a:lnTo>
                  <a:lnTo>
                    <a:pt x="827" y="314"/>
                  </a:lnTo>
                  <a:lnTo>
                    <a:pt x="748" y="461"/>
                  </a:lnTo>
                  <a:lnTo>
                    <a:pt x="732" y="403"/>
                  </a:lnTo>
                  <a:lnTo>
                    <a:pt x="719" y="425"/>
                  </a:lnTo>
                  <a:lnTo>
                    <a:pt x="698" y="397"/>
                  </a:lnTo>
                  <a:lnTo>
                    <a:pt x="736" y="360"/>
                  </a:lnTo>
                  <a:lnTo>
                    <a:pt x="667" y="355"/>
                  </a:lnTo>
                  <a:lnTo>
                    <a:pt x="623" y="314"/>
                  </a:lnTo>
                  <a:lnTo>
                    <a:pt x="608" y="337"/>
                  </a:lnTo>
                  <a:lnTo>
                    <a:pt x="624" y="355"/>
                  </a:lnTo>
                  <a:lnTo>
                    <a:pt x="602" y="368"/>
                  </a:lnTo>
                  <a:lnTo>
                    <a:pt x="624" y="387"/>
                  </a:lnTo>
                  <a:lnTo>
                    <a:pt x="635" y="471"/>
                  </a:lnTo>
                  <a:lnTo>
                    <a:pt x="608" y="456"/>
                  </a:lnTo>
                  <a:lnTo>
                    <a:pt x="557" y="523"/>
                  </a:lnTo>
                  <a:lnTo>
                    <a:pt x="373" y="656"/>
                  </a:lnTo>
                  <a:lnTo>
                    <a:pt x="361" y="820"/>
                  </a:lnTo>
                  <a:lnTo>
                    <a:pt x="282" y="888"/>
                  </a:lnTo>
                  <a:lnTo>
                    <a:pt x="215" y="761"/>
                  </a:lnTo>
                  <a:lnTo>
                    <a:pt x="186" y="660"/>
                  </a:lnTo>
                  <a:lnTo>
                    <a:pt x="162" y="635"/>
                  </a:lnTo>
                  <a:lnTo>
                    <a:pt x="142" y="451"/>
                  </a:lnTo>
                  <a:lnTo>
                    <a:pt x="128" y="445"/>
                  </a:lnTo>
                  <a:lnTo>
                    <a:pt x="116" y="484"/>
                  </a:lnTo>
                  <a:lnTo>
                    <a:pt x="73" y="496"/>
                  </a:lnTo>
                  <a:lnTo>
                    <a:pt x="28" y="448"/>
                  </a:lnTo>
                  <a:lnTo>
                    <a:pt x="71" y="422"/>
                  </a:lnTo>
                  <a:lnTo>
                    <a:pt x="28" y="432"/>
                  </a:lnTo>
                  <a:lnTo>
                    <a:pt x="0" y="40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34" name="Freeform 88"/>
            <p:cNvSpPr>
              <a:spLocks/>
            </p:cNvSpPr>
            <p:nvPr/>
          </p:nvSpPr>
          <p:spPr bwMode="auto">
            <a:xfrm>
              <a:off x="2254" y="755"/>
              <a:ext cx="36" cy="37"/>
            </a:xfrm>
            <a:custGeom>
              <a:avLst/>
              <a:gdLst>
                <a:gd name="T0" fmla="*/ 0 w 331"/>
                <a:gd name="T1" fmla="*/ 0 h 344"/>
                <a:gd name="T2" fmla="*/ 73 w 331"/>
                <a:gd name="T3" fmla="*/ 13 h 344"/>
                <a:gd name="T4" fmla="*/ 166 w 331"/>
                <a:gd name="T5" fmla="*/ 102 h 344"/>
                <a:gd name="T6" fmla="*/ 241 w 331"/>
                <a:gd name="T7" fmla="*/ 136 h 344"/>
                <a:gd name="T8" fmla="*/ 232 w 331"/>
                <a:gd name="T9" fmla="*/ 160 h 344"/>
                <a:gd name="T10" fmla="*/ 258 w 331"/>
                <a:gd name="T11" fmla="*/ 156 h 344"/>
                <a:gd name="T12" fmla="*/ 255 w 331"/>
                <a:gd name="T13" fmla="*/ 193 h 344"/>
                <a:gd name="T14" fmla="*/ 331 w 331"/>
                <a:gd name="T15" fmla="*/ 256 h 344"/>
                <a:gd name="T16" fmla="*/ 323 w 331"/>
                <a:gd name="T17" fmla="*/ 342 h 344"/>
                <a:gd name="T18" fmla="*/ 291 w 331"/>
                <a:gd name="T19" fmla="*/ 344 h 344"/>
                <a:gd name="T20" fmla="*/ 223 w 331"/>
                <a:gd name="T21" fmla="*/ 292 h 344"/>
                <a:gd name="T22" fmla="*/ 114 w 331"/>
                <a:gd name="T23" fmla="*/ 120 h 344"/>
                <a:gd name="T24" fmla="*/ 0 w 331"/>
                <a:gd name="T25" fmla="*/ 0 h 3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31"/>
                <a:gd name="T40" fmla="*/ 0 h 344"/>
                <a:gd name="T41" fmla="*/ 331 w 331"/>
                <a:gd name="T42" fmla="*/ 344 h 3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31" h="344">
                  <a:moveTo>
                    <a:pt x="0" y="0"/>
                  </a:moveTo>
                  <a:lnTo>
                    <a:pt x="73" y="13"/>
                  </a:lnTo>
                  <a:lnTo>
                    <a:pt x="166" y="102"/>
                  </a:lnTo>
                  <a:lnTo>
                    <a:pt x="241" y="136"/>
                  </a:lnTo>
                  <a:lnTo>
                    <a:pt x="232" y="160"/>
                  </a:lnTo>
                  <a:lnTo>
                    <a:pt x="258" y="156"/>
                  </a:lnTo>
                  <a:lnTo>
                    <a:pt x="255" y="193"/>
                  </a:lnTo>
                  <a:lnTo>
                    <a:pt x="331" y="256"/>
                  </a:lnTo>
                  <a:lnTo>
                    <a:pt x="323" y="342"/>
                  </a:lnTo>
                  <a:lnTo>
                    <a:pt x="291" y="344"/>
                  </a:lnTo>
                  <a:lnTo>
                    <a:pt x="223" y="292"/>
                  </a:lnTo>
                  <a:lnTo>
                    <a:pt x="114" y="12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35" name="Freeform 89"/>
            <p:cNvSpPr>
              <a:spLocks/>
            </p:cNvSpPr>
            <p:nvPr/>
          </p:nvSpPr>
          <p:spPr bwMode="auto">
            <a:xfrm>
              <a:off x="2288" y="793"/>
              <a:ext cx="30" cy="9"/>
            </a:xfrm>
            <a:custGeom>
              <a:avLst/>
              <a:gdLst>
                <a:gd name="T0" fmla="*/ 0 w 279"/>
                <a:gd name="T1" fmla="*/ 23 h 86"/>
                <a:gd name="T2" fmla="*/ 21 w 279"/>
                <a:gd name="T3" fmla="*/ 0 h 86"/>
                <a:gd name="T4" fmla="*/ 215 w 279"/>
                <a:gd name="T5" fmla="*/ 27 h 86"/>
                <a:gd name="T6" fmla="*/ 233 w 279"/>
                <a:gd name="T7" fmla="*/ 50 h 86"/>
                <a:gd name="T8" fmla="*/ 273 w 279"/>
                <a:gd name="T9" fmla="*/ 56 h 86"/>
                <a:gd name="T10" fmla="*/ 279 w 279"/>
                <a:gd name="T11" fmla="*/ 86 h 86"/>
                <a:gd name="T12" fmla="*/ 50 w 279"/>
                <a:gd name="T13" fmla="*/ 46 h 86"/>
                <a:gd name="T14" fmla="*/ 0 w 279"/>
                <a:gd name="T15" fmla="*/ 23 h 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79"/>
                <a:gd name="T25" fmla="*/ 0 h 86"/>
                <a:gd name="T26" fmla="*/ 279 w 279"/>
                <a:gd name="T27" fmla="*/ 86 h 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79" h="86">
                  <a:moveTo>
                    <a:pt x="0" y="23"/>
                  </a:moveTo>
                  <a:lnTo>
                    <a:pt x="21" y="0"/>
                  </a:lnTo>
                  <a:lnTo>
                    <a:pt x="215" y="27"/>
                  </a:lnTo>
                  <a:lnTo>
                    <a:pt x="233" y="50"/>
                  </a:lnTo>
                  <a:lnTo>
                    <a:pt x="273" y="56"/>
                  </a:lnTo>
                  <a:lnTo>
                    <a:pt x="279" y="86"/>
                  </a:lnTo>
                  <a:lnTo>
                    <a:pt x="50" y="46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36" name="Freeform 90"/>
            <p:cNvSpPr>
              <a:spLocks/>
            </p:cNvSpPr>
            <p:nvPr/>
          </p:nvSpPr>
          <p:spPr bwMode="auto">
            <a:xfrm>
              <a:off x="2300" y="759"/>
              <a:ext cx="33" cy="28"/>
            </a:xfrm>
            <a:custGeom>
              <a:avLst/>
              <a:gdLst>
                <a:gd name="T0" fmla="*/ 0 w 300"/>
                <a:gd name="T1" fmla="*/ 116 h 255"/>
                <a:gd name="T2" fmla="*/ 20 w 300"/>
                <a:gd name="T3" fmla="*/ 83 h 255"/>
                <a:gd name="T4" fmla="*/ 44 w 300"/>
                <a:gd name="T5" fmla="*/ 104 h 255"/>
                <a:gd name="T6" fmla="*/ 136 w 300"/>
                <a:gd name="T7" fmla="*/ 96 h 255"/>
                <a:gd name="T8" fmla="*/ 166 w 300"/>
                <a:gd name="T9" fmla="*/ 84 h 255"/>
                <a:gd name="T10" fmla="*/ 208 w 300"/>
                <a:gd name="T11" fmla="*/ 0 h 255"/>
                <a:gd name="T12" fmla="*/ 259 w 300"/>
                <a:gd name="T13" fmla="*/ 4 h 255"/>
                <a:gd name="T14" fmla="*/ 248 w 300"/>
                <a:gd name="T15" fmla="*/ 26 h 255"/>
                <a:gd name="T16" fmla="*/ 300 w 300"/>
                <a:gd name="T17" fmla="*/ 104 h 255"/>
                <a:gd name="T18" fmla="*/ 271 w 300"/>
                <a:gd name="T19" fmla="*/ 96 h 255"/>
                <a:gd name="T20" fmla="*/ 217 w 300"/>
                <a:gd name="T21" fmla="*/ 184 h 255"/>
                <a:gd name="T22" fmla="*/ 210 w 300"/>
                <a:gd name="T23" fmla="*/ 241 h 255"/>
                <a:gd name="T24" fmla="*/ 179 w 300"/>
                <a:gd name="T25" fmla="*/ 255 h 255"/>
                <a:gd name="T26" fmla="*/ 120 w 300"/>
                <a:gd name="T27" fmla="*/ 224 h 255"/>
                <a:gd name="T28" fmla="*/ 86 w 300"/>
                <a:gd name="T29" fmla="*/ 238 h 255"/>
                <a:gd name="T30" fmla="*/ 81 w 300"/>
                <a:gd name="T31" fmla="*/ 212 h 255"/>
                <a:gd name="T32" fmla="*/ 35 w 300"/>
                <a:gd name="T33" fmla="*/ 216 h 255"/>
                <a:gd name="T34" fmla="*/ 0 w 300"/>
                <a:gd name="T35" fmla="*/ 116 h 25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00"/>
                <a:gd name="T55" fmla="*/ 0 h 255"/>
                <a:gd name="T56" fmla="*/ 300 w 300"/>
                <a:gd name="T57" fmla="*/ 255 h 25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00" h="255">
                  <a:moveTo>
                    <a:pt x="0" y="116"/>
                  </a:moveTo>
                  <a:lnTo>
                    <a:pt x="20" y="83"/>
                  </a:lnTo>
                  <a:lnTo>
                    <a:pt x="44" y="104"/>
                  </a:lnTo>
                  <a:lnTo>
                    <a:pt x="136" y="96"/>
                  </a:lnTo>
                  <a:lnTo>
                    <a:pt x="166" y="84"/>
                  </a:lnTo>
                  <a:lnTo>
                    <a:pt x="208" y="0"/>
                  </a:lnTo>
                  <a:lnTo>
                    <a:pt x="259" y="4"/>
                  </a:lnTo>
                  <a:lnTo>
                    <a:pt x="248" y="26"/>
                  </a:lnTo>
                  <a:lnTo>
                    <a:pt x="300" y="104"/>
                  </a:lnTo>
                  <a:lnTo>
                    <a:pt x="271" y="96"/>
                  </a:lnTo>
                  <a:lnTo>
                    <a:pt x="217" y="184"/>
                  </a:lnTo>
                  <a:lnTo>
                    <a:pt x="210" y="241"/>
                  </a:lnTo>
                  <a:lnTo>
                    <a:pt x="179" y="255"/>
                  </a:lnTo>
                  <a:lnTo>
                    <a:pt x="120" y="224"/>
                  </a:lnTo>
                  <a:lnTo>
                    <a:pt x="86" y="238"/>
                  </a:lnTo>
                  <a:lnTo>
                    <a:pt x="81" y="212"/>
                  </a:lnTo>
                  <a:lnTo>
                    <a:pt x="35" y="216"/>
                  </a:lnTo>
                  <a:lnTo>
                    <a:pt x="0" y="116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37" name="Freeform 91"/>
            <p:cNvSpPr>
              <a:spLocks/>
            </p:cNvSpPr>
            <p:nvPr/>
          </p:nvSpPr>
          <p:spPr bwMode="auto">
            <a:xfrm>
              <a:off x="2326" y="801"/>
              <a:ext cx="7" cy="2"/>
            </a:xfrm>
            <a:custGeom>
              <a:avLst/>
              <a:gdLst>
                <a:gd name="T0" fmla="*/ 0 w 72"/>
                <a:gd name="T1" fmla="*/ 4 h 19"/>
                <a:gd name="T2" fmla="*/ 8 w 72"/>
                <a:gd name="T3" fmla="*/ 19 h 19"/>
                <a:gd name="T4" fmla="*/ 72 w 72"/>
                <a:gd name="T5" fmla="*/ 7 h 19"/>
                <a:gd name="T6" fmla="*/ 23 w 72"/>
                <a:gd name="T7" fmla="*/ 0 h 19"/>
                <a:gd name="T8" fmla="*/ 0 w 72"/>
                <a:gd name="T9" fmla="*/ 4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9"/>
                <a:gd name="T17" fmla="*/ 72 w 7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9">
                  <a:moveTo>
                    <a:pt x="0" y="4"/>
                  </a:moveTo>
                  <a:lnTo>
                    <a:pt x="8" y="19"/>
                  </a:lnTo>
                  <a:lnTo>
                    <a:pt x="72" y="7"/>
                  </a:lnTo>
                  <a:lnTo>
                    <a:pt x="23" y="0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38" name="Freeform 92"/>
            <p:cNvSpPr>
              <a:spLocks/>
            </p:cNvSpPr>
            <p:nvPr/>
          </p:nvSpPr>
          <p:spPr bwMode="auto">
            <a:xfrm>
              <a:off x="2333" y="767"/>
              <a:ext cx="19" cy="24"/>
            </a:xfrm>
            <a:custGeom>
              <a:avLst/>
              <a:gdLst>
                <a:gd name="T0" fmla="*/ 0 w 185"/>
                <a:gd name="T1" fmla="*/ 133 h 223"/>
                <a:gd name="T2" fmla="*/ 23 w 185"/>
                <a:gd name="T3" fmla="*/ 173 h 223"/>
                <a:gd name="T4" fmla="*/ 16 w 185"/>
                <a:gd name="T5" fmla="*/ 215 h 223"/>
                <a:gd name="T6" fmla="*/ 44 w 185"/>
                <a:gd name="T7" fmla="*/ 223 h 223"/>
                <a:gd name="T8" fmla="*/ 41 w 185"/>
                <a:gd name="T9" fmla="*/ 139 h 223"/>
                <a:gd name="T10" fmla="*/ 63 w 185"/>
                <a:gd name="T11" fmla="*/ 133 h 223"/>
                <a:gd name="T12" fmla="*/ 64 w 185"/>
                <a:gd name="T13" fmla="*/ 165 h 223"/>
                <a:gd name="T14" fmla="*/ 82 w 185"/>
                <a:gd name="T15" fmla="*/ 200 h 223"/>
                <a:gd name="T16" fmla="*/ 116 w 185"/>
                <a:gd name="T17" fmla="*/ 184 h 223"/>
                <a:gd name="T18" fmla="*/ 75 w 185"/>
                <a:gd name="T19" fmla="*/ 107 h 223"/>
                <a:gd name="T20" fmla="*/ 137 w 185"/>
                <a:gd name="T21" fmla="*/ 75 h 223"/>
                <a:gd name="T22" fmla="*/ 54 w 185"/>
                <a:gd name="T23" fmla="*/ 96 h 223"/>
                <a:gd name="T24" fmla="*/ 40 w 185"/>
                <a:gd name="T25" fmla="*/ 46 h 223"/>
                <a:gd name="T26" fmla="*/ 162 w 185"/>
                <a:gd name="T27" fmla="*/ 41 h 223"/>
                <a:gd name="T28" fmla="*/ 185 w 185"/>
                <a:gd name="T29" fmla="*/ 0 h 223"/>
                <a:gd name="T30" fmla="*/ 150 w 185"/>
                <a:gd name="T31" fmla="*/ 27 h 223"/>
                <a:gd name="T32" fmla="*/ 63 w 185"/>
                <a:gd name="T33" fmla="*/ 12 h 223"/>
                <a:gd name="T34" fmla="*/ 33 w 185"/>
                <a:gd name="T35" fmla="*/ 31 h 223"/>
                <a:gd name="T36" fmla="*/ 0 w 185"/>
                <a:gd name="T37" fmla="*/ 133 h 2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85"/>
                <a:gd name="T58" fmla="*/ 0 h 223"/>
                <a:gd name="T59" fmla="*/ 185 w 185"/>
                <a:gd name="T60" fmla="*/ 223 h 22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85" h="223">
                  <a:moveTo>
                    <a:pt x="0" y="133"/>
                  </a:moveTo>
                  <a:lnTo>
                    <a:pt x="23" y="173"/>
                  </a:lnTo>
                  <a:lnTo>
                    <a:pt x="16" y="215"/>
                  </a:lnTo>
                  <a:lnTo>
                    <a:pt x="44" y="223"/>
                  </a:lnTo>
                  <a:lnTo>
                    <a:pt x="41" y="139"/>
                  </a:lnTo>
                  <a:lnTo>
                    <a:pt x="63" y="133"/>
                  </a:lnTo>
                  <a:lnTo>
                    <a:pt x="64" y="165"/>
                  </a:lnTo>
                  <a:lnTo>
                    <a:pt x="82" y="200"/>
                  </a:lnTo>
                  <a:lnTo>
                    <a:pt x="116" y="184"/>
                  </a:lnTo>
                  <a:lnTo>
                    <a:pt x="75" y="107"/>
                  </a:lnTo>
                  <a:lnTo>
                    <a:pt x="137" y="75"/>
                  </a:lnTo>
                  <a:lnTo>
                    <a:pt x="54" y="96"/>
                  </a:lnTo>
                  <a:lnTo>
                    <a:pt x="40" y="46"/>
                  </a:lnTo>
                  <a:lnTo>
                    <a:pt x="162" y="41"/>
                  </a:lnTo>
                  <a:lnTo>
                    <a:pt x="185" y="0"/>
                  </a:lnTo>
                  <a:lnTo>
                    <a:pt x="150" y="27"/>
                  </a:lnTo>
                  <a:lnTo>
                    <a:pt x="63" y="12"/>
                  </a:lnTo>
                  <a:lnTo>
                    <a:pt x="33" y="31"/>
                  </a:lnTo>
                  <a:lnTo>
                    <a:pt x="0" y="13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39" name="Freeform 93"/>
            <p:cNvSpPr>
              <a:spLocks/>
            </p:cNvSpPr>
            <p:nvPr/>
          </p:nvSpPr>
          <p:spPr bwMode="auto">
            <a:xfrm>
              <a:off x="2348" y="801"/>
              <a:ext cx="12" cy="6"/>
            </a:xfrm>
            <a:custGeom>
              <a:avLst/>
              <a:gdLst>
                <a:gd name="T0" fmla="*/ 0 w 104"/>
                <a:gd name="T1" fmla="*/ 34 h 57"/>
                <a:gd name="T2" fmla="*/ 5 w 104"/>
                <a:gd name="T3" fmla="*/ 57 h 57"/>
                <a:gd name="T4" fmla="*/ 104 w 104"/>
                <a:gd name="T5" fmla="*/ 0 h 57"/>
                <a:gd name="T6" fmla="*/ 30 w 104"/>
                <a:gd name="T7" fmla="*/ 18 h 57"/>
                <a:gd name="T8" fmla="*/ 0 w 104"/>
                <a:gd name="T9" fmla="*/ 34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"/>
                <a:gd name="T16" fmla="*/ 0 h 57"/>
                <a:gd name="T17" fmla="*/ 104 w 10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" h="57">
                  <a:moveTo>
                    <a:pt x="0" y="34"/>
                  </a:moveTo>
                  <a:lnTo>
                    <a:pt x="5" y="57"/>
                  </a:lnTo>
                  <a:lnTo>
                    <a:pt x="104" y="0"/>
                  </a:lnTo>
                  <a:lnTo>
                    <a:pt x="30" y="18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40" name="Freeform 94"/>
            <p:cNvSpPr>
              <a:spLocks/>
            </p:cNvSpPr>
            <p:nvPr/>
          </p:nvSpPr>
          <p:spPr bwMode="auto">
            <a:xfrm>
              <a:off x="2360" y="766"/>
              <a:ext cx="4" cy="10"/>
            </a:xfrm>
            <a:custGeom>
              <a:avLst/>
              <a:gdLst>
                <a:gd name="T0" fmla="*/ 0 w 35"/>
                <a:gd name="T1" fmla="*/ 31 h 92"/>
                <a:gd name="T2" fmla="*/ 6 w 35"/>
                <a:gd name="T3" fmla="*/ 72 h 92"/>
                <a:gd name="T4" fmla="*/ 28 w 35"/>
                <a:gd name="T5" fmla="*/ 92 h 92"/>
                <a:gd name="T6" fmla="*/ 15 w 35"/>
                <a:gd name="T7" fmla="*/ 53 h 92"/>
                <a:gd name="T8" fmla="*/ 35 w 35"/>
                <a:gd name="T9" fmla="*/ 49 h 92"/>
                <a:gd name="T10" fmla="*/ 33 w 35"/>
                <a:gd name="T11" fmla="*/ 19 h 92"/>
                <a:gd name="T12" fmla="*/ 6 w 35"/>
                <a:gd name="T13" fmla="*/ 39 h 92"/>
                <a:gd name="T14" fmla="*/ 20 w 35"/>
                <a:gd name="T15" fmla="*/ 0 h 92"/>
                <a:gd name="T16" fmla="*/ 0 w 35"/>
                <a:gd name="T17" fmla="*/ 31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"/>
                <a:gd name="T28" fmla="*/ 0 h 92"/>
                <a:gd name="T29" fmla="*/ 35 w 35"/>
                <a:gd name="T30" fmla="*/ 92 h 9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" h="92">
                  <a:moveTo>
                    <a:pt x="0" y="31"/>
                  </a:moveTo>
                  <a:lnTo>
                    <a:pt x="6" y="72"/>
                  </a:lnTo>
                  <a:lnTo>
                    <a:pt x="28" y="92"/>
                  </a:lnTo>
                  <a:lnTo>
                    <a:pt x="15" y="53"/>
                  </a:lnTo>
                  <a:lnTo>
                    <a:pt x="35" y="49"/>
                  </a:lnTo>
                  <a:lnTo>
                    <a:pt x="33" y="19"/>
                  </a:lnTo>
                  <a:lnTo>
                    <a:pt x="6" y="39"/>
                  </a:lnTo>
                  <a:lnTo>
                    <a:pt x="20" y="0"/>
                  </a:lnTo>
                  <a:lnTo>
                    <a:pt x="0" y="31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41" name="Freeform 95"/>
            <p:cNvSpPr>
              <a:spLocks/>
            </p:cNvSpPr>
            <p:nvPr/>
          </p:nvSpPr>
          <p:spPr bwMode="auto">
            <a:xfrm>
              <a:off x="2362" y="782"/>
              <a:ext cx="9" cy="3"/>
            </a:xfrm>
            <a:custGeom>
              <a:avLst/>
              <a:gdLst>
                <a:gd name="T0" fmla="*/ 0 w 86"/>
                <a:gd name="T1" fmla="*/ 10 h 29"/>
                <a:gd name="T2" fmla="*/ 48 w 86"/>
                <a:gd name="T3" fmla="*/ 0 h 29"/>
                <a:gd name="T4" fmla="*/ 86 w 86"/>
                <a:gd name="T5" fmla="*/ 29 h 29"/>
                <a:gd name="T6" fmla="*/ 0 w 86"/>
                <a:gd name="T7" fmla="*/ 1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6"/>
                <a:gd name="T13" fmla="*/ 0 h 29"/>
                <a:gd name="T14" fmla="*/ 86 w 86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6" h="29">
                  <a:moveTo>
                    <a:pt x="0" y="10"/>
                  </a:moveTo>
                  <a:lnTo>
                    <a:pt x="48" y="0"/>
                  </a:lnTo>
                  <a:lnTo>
                    <a:pt x="86" y="29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42" name="Freeform 96"/>
            <p:cNvSpPr>
              <a:spLocks/>
            </p:cNvSpPr>
            <p:nvPr/>
          </p:nvSpPr>
          <p:spPr bwMode="auto">
            <a:xfrm>
              <a:off x="2372" y="774"/>
              <a:ext cx="34" cy="29"/>
            </a:xfrm>
            <a:custGeom>
              <a:avLst/>
              <a:gdLst>
                <a:gd name="T0" fmla="*/ 0 w 319"/>
                <a:gd name="T1" fmla="*/ 32 h 262"/>
                <a:gd name="T2" fmla="*/ 49 w 319"/>
                <a:gd name="T3" fmla="*/ 57 h 262"/>
                <a:gd name="T4" fmla="*/ 95 w 319"/>
                <a:gd name="T5" fmla="*/ 50 h 262"/>
                <a:gd name="T6" fmla="*/ 37 w 319"/>
                <a:gd name="T7" fmla="*/ 70 h 262"/>
                <a:gd name="T8" fmla="*/ 62 w 319"/>
                <a:gd name="T9" fmla="*/ 112 h 262"/>
                <a:gd name="T10" fmla="*/ 91 w 319"/>
                <a:gd name="T11" fmla="*/ 77 h 262"/>
                <a:gd name="T12" fmla="*/ 111 w 319"/>
                <a:gd name="T13" fmla="*/ 112 h 262"/>
                <a:gd name="T14" fmla="*/ 225 w 319"/>
                <a:gd name="T15" fmla="*/ 153 h 262"/>
                <a:gd name="T16" fmla="*/ 253 w 319"/>
                <a:gd name="T17" fmla="*/ 216 h 262"/>
                <a:gd name="T18" fmla="*/ 231 w 319"/>
                <a:gd name="T19" fmla="*/ 215 h 262"/>
                <a:gd name="T20" fmla="*/ 214 w 319"/>
                <a:gd name="T21" fmla="*/ 243 h 262"/>
                <a:gd name="T22" fmla="*/ 283 w 319"/>
                <a:gd name="T23" fmla="*/ 231 h 262"/>
                <a:gd name="T24" fmla="*/ 319 w 319"/>
                <a:gd name="T25" fmla="*/ 262 h 262"/>
                <a:gd name="T26" fmla="*/ 314 w 319"/>
                <a:gd name="T27" fmla="*/ 66 h 262"/>
                <a:gd name="T28" fmla="*/ 217 w 319"/>
                <a:gd name="T29" fmla="*/ 32 h 262"/>
                <a:gd name="T30" fmla="*/ 137 w 319"/>
                <a:gd name="T31" fmla="*/ 91 h 262"/>
                <a:gd name="T32" fmla="*/ 106 w 319"/>
                <a:gd name="T33" fmla="*/ 59 h 262"/>
                <a:gd name="T34" fmla="*/ 95 w 319"/>
                <a:gd name="T35" fmla="*/ 14 h 262"/>
                <a:gd name="T36" fmla="*/ 49 w 319"/>
                <a:gd name="T37" fmla="*/ 0 h 262"/>
                <a:gd name="T38" fmla="*/ 0 w 319"/>
                <a:gd name="T39" fmla="*/ 32 h 26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19"/>
                <a:gd name="T61" fmla="*/ 0 h 262"/>
                <a:gd name="T62" fmla="*/ 319 w 319"/>
                <a:gd name="T63" fmla="*/ 262 h 26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19" h="262">
                  <a:moveTo>
                    <a:pt x="0" y="32"/>
                  </a:moveTo>
                  <a:lnTo>
                    <a:pt x="49" y="57"/>
                  </a:lnTo>
                  <a:lnTo>
                    <a:pt x="95" y="50"/>
                  </a:lnTo>
                  <a:lnTo>
                    <a:pt x="37" y="70"/>
                  </a:lnTo>
                  <a:lnTo>
                    <a:pt x="62" y="112"/>
                  </a:lnTo>
                  <a:lnTo>
                    <a:pt x="91" y="77"/>
                  </a:lnTo>
                  <a:lnTo>
                    <a:pt x="111" y="112"/>
                  </a:lnTo>
                  <a:lnTo>
                    <a:pt x="225" y="153"/>
                  </a:lnTo>
                  <a:lnTo>
                    <a:pt x="253" y="216"/>
                  </a:lnTo>
                  <a:lnTo>
                    <a:pt x="231" y="215"/>
                  </a:lnTo>
                  <a:lnTo>
                    <a:pt x="214" y="243"/>
                  </a:lnTo>
                  <a:lnTo>
                    <a:pt x="283" y="231"/>
                  </a:lnTo>
                  <a:lnTo>
                    <a:pt x="319" y="262"/>
                  </a:lnTo>
                  <a:lnTo>
                    <a:pt x="314" y="66"/>
                  </a:lnTo>
                  <a:lnTo>
                    <a:pt x="217" y="32"/>
                  </a:lnTo>
                  <a:lnTo>
                    <a:pt x="137" y="91"/>
                  </a:lnTo>
                  <a:lnTo>
                    <a:pt x="106" y="59"/>
                  </a:lnTo>
                  <a:lnTo>
                    <a:pt x="95" y="14"/>
                  </a:lnTo>
                  <a:lnTo>
                    <a:pt x="49" y="0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43" name="Freeform 97"/>
            <p:cNvSpPr>
              <a:spLocks/>
            </p:cNvSpPr>
            <p:nvPr/>
          </p:nvSpPr>
          <p:spPr bwMode="auto">
            <a:xfrm>
              <a:off x="2373" y="796"/>
              <a:ext cx="2" cy="3"/>
            </a:xfrm>
            <a:custGeom>
              <a:avLst/>
              <a:gdLst>
                <a:gd name="T0" fmla="*/ 0 w 13"/>
                <a:gd name="T1" fmla="*/ 23 h 23"/>
                <a:gd name="T2" fmla="*/ 8 w 13"/>
                <a:gd name="T3" fmla="*/ 0 h 23"/>
                <a:gd name="T4" fmla="*/ 13 w 13"/>
                <a:gd name="T5" fmla="*/ 12 h 23"/>
                <a:gd name="T6" fmla="*/ 0 w 13"/>
                <a:gd name="T7" fmla="*/ 23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3"/>
                <a:gd name="T14" fmla="*/ 13 w 13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3">
                  <a:moveTo>
                    <a:pt x="0" y="23"/>
                  </a:moveTo>
                  <a:lnTo>
                    <a:pt x="8" y="0"/>
                  </a:lnTo>
                  <a:lnTo>
                    <a:pt x="13" y="12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44" name="Freeform 98"/>
            <p:cNvSpPr>
              <a:spLocks/>
            </p:cNvSpPr>
            <p:nvPr/>
          </p:nvSpPr>
          <p:spPr bwMode="auto">
            <a:xfrm>
              <a:off x="2086" y="636"/>
              <a:ext cx="63" cy="53"/>
            </a:xfrm>
            <a:custGeom>
              <a:avLst/>
              <a:gdLst>
                <a:gd name="T0" fmla="*/ 0 w 581"/>
                <a:gd name="T1" fmla="*/ 16 h 495"/>
                <a:gd name="T2" fmla="*/ 14 w 581"/>
                <a:gd name="T3" fmla="*/ 0 h 495"/>
                <a:gd name="T4" fmla="*/ 60 w 581"/>
                <a:gd name="T5" fmla="*/ 35 h 495"/>
                <a:gd name="T6" fmla="*/ 115 w 581"/>
                <a:gd name="T7" fmla="*/ 6 h 495"/>
                <a:gd name="T8" fmla="*/ 121 w 581"/>
                <a:gd name="T9" fmla="*/ 35 h 495"/>
                <a:gd name="T10" fmla="*/ 145 w 581"/>
                <a:gd name="T11" fmla="*/ 44 h 495"/>
                <a:gd name="T12" fmla="*/ 150 w 581"/>
                <a:gd name="T13" fmla="*/ 77 h 495"/>
                <a:gd name="T14" fmla="*/ 231 w 581"/>
                <a:gd name="T15" fmla="*/ 113 h 495"/>
                <a:gd name="T16" fmla="*/ 304 w 581"/>
                <a:gd name="T17" fmla="*/ 102 h 495"/>
                <a:gd name="T18" fmla="*/ 299 w 581"/>
                <a:gd name="T19" fmla="*/ 85 h 495"/>
                <a:gd name="T20" fmla="*/ 393 w 581"/>
                <a:gd name="T21" fmla="*/ 51 h 495"/>
                <a:gd name="T22" fmla="*/ 518 w 581"/>
                <a:gd name="T23" fmla="*/ 108 h 495"/>
                <a:gd name="T24" fmla="*/ 520 w 581"/>
                <a:gd name="T25" fmla="*/ 139 h 495"/>
                <a:gd name="T26" fmla="*/ 502 w 581"/>
                <a:gd name="T27" fmla="*/ 195 h 495"/>
                <a:gd name="T28" fmla="*/ 504 w 581"/>
                <a:gd name="T29" fmla="*/ 278 h 495"/>
                <a:gd name="T30" fmla="*/ 535 w 581"/>
                <a:gd name="T31" fmla="*/ 301 h 495"/>
                <a:gd name="T32" fmla="*/ 510 w 581"/>
                <a:gd name="T33" fmla="*/ 341 h 495"/>
                <a:gd name="T34" fmla="*/ 581 w 581"/>
                <a:gd name="T35" fmla="*/ 431 h 495"/>
                <a:gd name="T36" fmla="*/ 533 w 581"/>
                <a:gd name="T37" fmla="*/ 495 h 495"/>
                <a:gd name="T38" fmla="*/ 404 w 581"/>
                <a:gd name="T39" fmla="*/ 473 h 495"/>
                <a:gd name="T40" fmla="*/ 376 w 581"/>
                <a:gd name="T41" fmla="*/ 433 h 495"/>
                <a:gd name="T42" fmla="*/ 287 w 581"/>
                <a:gd name="T43" fmla="*/ 445 h 495"/>
                <a:gd name="T44" fmla="*/ 222 w 581"/>
                <a:gd name="T45" fmla="*/ 408 h 495"/>
                <a:gd name="T46" fmla="*/ 177 w 581"/>
                <a:gd name="T47" fmla="*/ 332 h 495"/>
                <a:gd name="T48" fmla="*/ 144 w 581"/>
                <a:gd name="T49" fmla="*/ 318 h 495"/>
                <a:gd name="T50" fmla="*/ 134 w 581"/>
                <a:gd name="T51" fmla="*/ 336 h 495"/>
                <a:gd name="T52" fmla="*/ 95 w 581"/>
                <a:gd name="T53" fmla="*/ 257 h 495"/>
                <a:gd name="T54" fmla="*/ 39 w 581"/>
                <a:gd name="T55" fmla="*/ 211 h 495"/>
                <a:gd name="T56" fmla="*/ 65 w 581"/>
                <a:gd name="T57" fmla="*/ 139 h 495"/>
                <a:gd name="T58" fmla="*/ 41 w 581"/>
                <a:gd name="T59" fmla="*/ 131 h 495"/>
                <a:gd name="T60" fmla="*/ 19 w 581"/>
                <a:gd name="T61" fmla="*/ 91 h 495"/>
                <a:gd name="T62" fmla="*/ 0 w 581"/>
                <a:gd name="T63" fmla="*/ 16 h 49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81"/>
                <a:gd name="T97" fmla="*/ 0 h 495"/>
                <a:gd name="T98" fmla="*/ 581 w 581"/>
                <a:gd name="T99" fmla="*/ 495 h 49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81" h="495">
                  <a:moveTo>
                    <a:pt x="0" y="16"/>
                  </a:moveTo>
                  <a:lnTo>
                    <a:pt x="14" y="0"/>
                  </a:lnTo>
                  <a:lnTo>
                    <a:pt x="60" y="35"/>
                  </a:lnTo>
                  <a:lnTo>
                    <a:pt x="115" y="6"/>
                  </a:lnTo>
                  <a:lnTo>
                    <a:pt x="121" y="35"/>
                  </a:lnTo>
                  <a:lnTo>
                    <a:pt x="145" y="44"/>
                  </a:lnTo>
                  <a:lnTo>
                    <a:pt x="150" y="77"/>
                  </a:lnTo>
                  <a:lnTo>
                    <a:pt x="231" y="113"/>
                  </a:lnTo>
                  <a:lnTo>
                    <a:pt x="304" y="102"/>
                  </a:lnTo>
                  <a:lnTo>
                    <a:pt x="299" y="85"/>
                  </a:lnTo>
                  <a:lnTo>
                    <a:pt x="393" y="51"/>
                  </a:lnTo>
                  <a:lnTo>
                    <a:pt x="518" y="108"/>
                  </a:lnTo>
                  <a:lnTo>
                    <a:pt x="520" y="139"/>
                  </a:lnTo>
                  <a:lnTo>
                    <a:pt x="502" y="195"/>
                  </a:lnTo>
                  <a:lnTo>
                    <a:pt x="504" y="278"/>
                  </a:lnTo>
                  <a:lnTo>
                    <a:pt x="535" y="301"/>
                  </a:lnTo>
                  <a:lnTo>
                    <a:pt x="510" y="341"/>
                  </a:lnTo>
                  <a:lnTo>
                    <a:pt x="581" y="431"/>
                  </a:lnTo>
                  <a:lnTo>
                    <a:pt x="533" y="495"/>
                  </a:lnTo>
                  <a:lnTo>
                    <a:pt x="404" y="473"/>
                  </a:lnTo>
                  <a:lnTo>
                    <a:pt x="376" y="433"/>
                  </a:lnTo>
                  <a:lnTo>
                    <a:pt x="287" y="445"/>
                  </a:lnTo>
                  <a:lnTo>
                    <a:pt x="222" y="408"/>
                  </a:lnTo>
                  <a:lnTo>
                    <a:pt x="177" y="332"/>
                  </a:lnTo>
                  <a:lnTo>
                    <a:pt x="144" y="318"/>
                  </a:lnTo>
                  <a:lnTo>
                    <a:pt x="134" y="336"/>
                  </a:lnTo>
                  <a:lnTo>
                    <a:pt x="95" y="257"/>
                  </a:lnTo>
                  <a:lnTo>
                    <a:pt x="39" y="211"/>
                  </a:lnTo>
                  <a:lnTo>
                    <a:pt x="65" y="139"/>
                  </a:lnTo>
                  <a:lnTo>
                    <a:pt x="41" y="131"/>
                  </a:lnTo>
                  <a:lnTo>
                    <a:pt x="19" y="91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45" name="Freeform 99"/>
            <p:cNvSpPr>
              <a:spLocks/>
            </p:cNvSpPr>
            <p:nvPr/>
          </p:nvSpPr>
          <p:spPr bwMode="auto">
            <a:xfrm>
              <a:off x="2068" y="646"/>
              <a:ext cx="33" cy="29"/>
            </a:xfrm>
            <a:custGeom>
              <a:avLst/>
              <a:gdLst>
                <a:gd name="T0" fmla="*/ 0 w 301"/>
                <a:gd name="T1" fmla="*/ 135 h 274"/>
                <a:gd name="T2" fmla="*/ 15 w 301"/>
                <a:gd name="T3" fmla="*/ 172 h 274"/>
                <a:gd name="T4" fmla="*/ 152 w 301"/>
                <a:gd name="T5" fmla="*/ 234 h 274"/>
                <a:gd name="T6" fmla="*/ 152 w 301"/>
                <a:gd name="T7" fmla="*/ 257 h 274"/>
                <a:gd name="T8" fmla="*/ 185 w 301"/>
                <a:gd name="T9" fmla="*/ 272 h 274"/>
                <a:gd name="T10" fmla="*/ 239 w 301"/>
                <a:gd name="T11" fmla="*/ 274 h 274"/>
                <a:gd name="T12" fmla="*/ 286 w 301"/>
                <a:gd name="T13" fmla="*/ 246 h 274"/>
                <a:gd name="T14" fmla="*/ 301 w 301"/>
                <a:gd name="T15" fmla="*/ 245 h 274"/>
                <a:gd name="T16" fmla="*/ 262 w 301"/>
                <a:gd name="T17" fmla="*/ 166 h 274"/>
                <a:gd name="T18" fmla="*/ 206 w 301"/>
                <a:gd name="T19" fmla="*/ 120 h 274"/>
                <a:gd name="T20" fmla="*/ 232 w 301"/>
                <a:gd name="T21" fmla="*/ 48 h 274"/>
                <a:gd name="T22" fmla="*/ 208 w 301"/>
                <a:gd name="T23" fmla="*/ 40 h 274"/>
                <a:gd name="T24" fmla="*/ 186 w 301"/>
                <a:gd name="T25" fmla="*/ 0 h 274"/>
                <a:gd name="T26" fmla="*/ 119 w 301"/>
                <a:gd name="T27" fmla="*/ 4 h 274"/>
                <a:gd name="T28" fmla="*/ 85 w 301"/>
                <a:gd name="T29" fmla="*/ 27 h 274"/>
                <a:gd name="T30" fmla="*/ 74 w 301"/>
                <a:gd name="T31" fmla="*/ 94 h 274"/>
                <a:gd name="T32" fmla="*/ 0 w 301"/>
                <a:gd name="T33" fmla="*/ 135 h 27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01"/>
                <a:gd name="T52" fmla="*/ 0 h 274"/>
                <a:gd name="T53" fmla="*/ 301 w 301"/>
                <a:gd name="T54" fmla="*/ 274 h 27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01" h="274">
                  <a:moveTo>
                    <a:pt x="0" y="135"/>
                  </a:moveTo>
                  <a:lnTo>
                    <a:pt x="15" y="172"/>
                  </a:lnTo>
                  <a:lnTo>
                    <a:pt x="152" y="234"/>
                  </a:lnTo>
                  <a:lnTo>
                    <a:pt x="152" y="257"/>
                  </a:lnTo>
                  <a:lnTo>
                    <a:pt x="185" y="272"/>
                  </a:lnTo>
                  <a:lnTo>
                    <a:pt x="239" y="274"/>
                  </a:lnTo>
                  <a:lnTo>
                    <a:pt x="286" y="246"/>
                  </a:lnTo>
                  <a:lnTo>
                    <a:pt x="301" y="245"/>
                  </a:lnTo>
                  <a:lnTo>
                    <a:pt x="262" y="166"/>
                  </a:lnTo>
                  <a:lnTo>
                    <a:pt x="206" y="120"/>
                  </a:lnTo>
                  <a:lnTo>
                    <a:pt x="232" y="48"/>
                  </a:lnTo>
                  <a:lnTo>
                    <a:pt x="208" y="40"/>
                  </a:lnTo>
                  <a:lnTo>
                    <a:pt x="186" y="0"/>
                  </a:lnTo>
                  <a:lnTo>
                    <a:pt x="119" y="4"/>
                  </a:lnTo>
                  <a:lnTo>
                    <a:pt x="85" y="27"/>
                  </a:lnTo>
                  <a:lnTo>
                    <a:pt x="74" y="94"/>
                  </a:lnTo>
                  <a:lnTo>
                    <a:pt x="0" y="13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46" name="Freeform 100"/>
            <p:cNvSpPr>
              <a:spLocks/>
            </p:cNvSpPr>
            <p:nvPr/>
          </p:nvSpPr>
          <p:spPr bwMode="auto">
            <a:xfrm>
              <a:off x="1963" y="607"/>
              <a:ext cx="39" cy="36"/>
            </a:xfrm>
            <a:custGeom>
              <a:avLst/>
              <a:gdLst>
                <a:gd name="T0" fmla="*/ 0 w 355"/>
                <a:gd name="T1" fmla="*/ 84 h 333"/>
                <a:gd name="T2" fmla="*/ 8 w 355"/>
                <a:gd name="T3" fmla="*/ 46 h 333"/>
                <a:gd name="T4" fmla="*/ 51 w 355"/>
                <a:gd name="T5" fmla="*/ 27 h 333"/>
                <a:gd name="T6" fmla="*/ 69 w 355"/>
                <a:gd name="T7" fmla="*/ 44 h 333"/>
                <a:gd name="T8" fmla="*/ 113 w 355"/>
                <a:gd name="T9" fmla="*/ 9 h 333"/>
                <a:gd name="T10" fmla="*/ 159 w 355"/>
                <a:gd name="T11" fmla="*/ 0 h 333"/>
                <a:gd name="T12" fmla="*/ 210 w 355"/>
                <a:gd name="T13" fmla="*/ 23 h 333"/>
                <a:gd name="T14" fmla="*/ 210 w 355"/>
                <a:gd name="T15" fmla="*/ 61 h 333"/>
                <a:gd name="T16" fmla="*/ 170 w 355"/>
                <a:gd name="T17" fmla="*/ 66 h 333"/>
                <a:gd name="T18" fmla="*/ 173 w 355"/>
                <a:gd name="T19" fmla="*/ 109 h 333"/>
                <a:gd name="T20" fmla="*/ 240 w 355"/>
                <a:gd name="T21" fmla="*/ 186 h 333"/>
                <a:gd name="T22" fmla="*/ 282 w 355"/>
                <a:gd name="T23" fmla="*/ 191 h 333"/>
                <a:gd name="T24" fmla="*/ 279 w 355"/>
                <a:gd name="T25" fmla="*/ 206 h 333"/>
                <a:gd name="T26" fmla="*/ 355 w 355"/>
                <a:gd name="T27" fmla="*/ 256 h 333"/>
                <a:gd name="T28" fmla="*/ 304 w 355"/>
                <a:gd name="T29" fmla="*/ 248 h 333"/>
                <a:gd name="T30" fmla="*/ 313 w 355"/>
                <a:gd name="T31" fmla="*/ 297 h 333"/>
                <a:gd name="T32" fmla="*/ 282 w 355"/>
                <a:gd name="T33" fmla="*/ 333 h 333"/>
                <a:gd name="T34" fmla="*/ 269 w 355"/>
                <a:gd name="T35" fmla="*/ 256 h 333"/>
                <a:gd name="T36" fmla="*/ 136 w 355"/>
                <a:gd name="T37" fmla="*/ 174 h 333"/>
                <a:gd name="T38" fmla="*/ 104 w 355"/>
                <a:gd name="T39" fmla="*/ 119 h 333"/>
                <a:gd name="T40" fmla="*/ 62 w 355"/>
                <a:gd name="T41" fmla="*/ 101 h 333"/>
                <a:gd name="T42" fmla="*/ 23 w 355"/>
                <a:gd name="T43" fmla="*/ 124 h 333"/>
                <a:gd name="T44" fmla="*/ 0 w 355"/>
                <a:gd name="T45" fmla="*/ 84 h 33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55"/>
                <a:gd name="T70" fmla="*/ 0 h 333"/>
                <a:gd name="T71" fmla="*/ 355 w 355"/>
                <a:gd name="T72" fmla="*/ 333 h 33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55" h="333">
                  <a:moveTo>
                    <a:pt x="0" y="84"/>
                  </a:moveTo>
                  <a:lnTo>
                    <a:pt x="8" y="46"/>
                  </a:lnTo>
                  <a:lnTo>
                    <a:pt x="51" y="27"/>
                  </a:lnTo>
                  <a:lnTo>
                    <a:pt x="69" y="44"/>
                  </a:lnTo>
                  <a:lnTo>
                    <a:pt x="113" y="9"/>
                  </a:lnTo>
                  <a:lnTo>
                    <a:pt x="159" y="0"/>
                  </a:lnTo>
                  <a:lnTo>
                    <a:pt x="210" y="23"/>
                  </a:lnTo>
                  <a:lnTo>
                    <a:pt x="210" y="61"/>
                  </a:lnTo>
                  <a:lnTo>
                    <a:pt x="170" y="66"/>
                  </a:lnTo>
                  <a:lnTo>
                    <a:pt x="173" y="109"/>
                  </a:lnTo>
                  <a:lnTo>
                    <a:pt x="240" y="186"/>
                  </a:lnTo>
                  <a:lnTo>
                    <a:pt x="282" y="191"/>
                  </a:lnTo>
                  <a:lnTo>
                    <a:pt x="279" y="206"/>
                  </a:lnTo>
                  <a:lnTo>
                    <a:pt x="355" y="256"/>
                  </a:lnTo>
                  <a:lnTo>
                    <a:pt x="304" y="248"/>
                  </a:lnTo>
                  <a:lnTo>
                    <a:pt x="313" y="297"/>
                  </a:lnTo>
                  <a:lnTo>
                    <a:pt x="282" y="333"/>
                  </a:lnTo>
                  <a:lnTo>
                    <a:pt x="269" y="256"/>
                  </a:lnTo>
                  <a:lnTo>
                    <a:pt x="136" y="174"/>
                  </a:lnTo>
                  <a:lnTo>
                    <a:pt x="104" y="119"/>
                  </a:lnTo>
                  <a:lnTo>
                    <a:pt x="62" y="101"/>
                  </a:lnTo>
                  <a:lnTo>
                    <a:pt x="23" y="124"/>
                  </a:lnTo>
                  <a:lnTo>
                    <a:pt x="0" y="8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47" name="Freeform 101"/>
            <p:cNvSpPr>
              <a:spLocks/>
            </p:cNvSpPr>
            <p:nvPr/>
          </p:nvSpPr>
          <p:spPr bwMode="auto">
            <a:xfrm>
              <a:off x="1968" y="630"/>
              <a:ext cx="5" cy="9"/>
            </a:xfrm>
            <a:custGeom>
              <a:avLst/>
              <a:gdLst>
                <a:gd name="T0" fmla="*/ 0 w 44"/>
                <a:gd name="T1" fmla="*/ 14 h 83"/>
                <a:gd name="T2" fmla="*/ 6 w 44"/>
                <a:gd name="T3" fmla="*/ 76 h 83"/>
                <a:gd name="T4" fmla="*/ 25 w 44"/>
                <a:gd name="T5" fmla="*/ 83 h 83"/>
                <a:gd name="T6" fmla="*/ 44 w 44"/>
                <a:gd name="T7" fmla="*/ 31 h 83"/>
                <a:gd name="T8" fmla="*/ 25 w 44"/>
                <a:gd name="T9" fmla="*/ 0 h 83"/>
                <a:gd name="T10" fmla="*/ 0 w 44"/>
                <a:gd name="T11" fmla="*/ 14 h 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83"/>
                <a:gd name="T20" fmla="*/ 44 w 44"/>
                <a:gd name="T21" fmla="*/ 83 h 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83">
                  <a:moveTo>
                    <a:pt x="0" y="14"/>
                  </a:moveTo>
                  <a:lnTo>
                    <a:pt x="6" y="76"/>
                  </a:lnTo>
                  <a:lnTo>
                    <a:pt x="25" y="83"/>
                  </a:lnTo>
                  <a:lnTo>
                    <a:pt x="44" y="31"/>
                  </a:lnTo>
                  <a:lnTo>
                    <a:pt x="25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48" name="Freeform 102"/>
            <p:cNvSpPr>
              <a:spLocks/>
            </p:cNvSpPr>
            <p:nvPr/>
          </p:nvSpPr>
          <p:spPr bwMode="auto">
            <a:xfrm>
              <a:off x="1983" y="642"/>
              <a:ext cx="10" cy="6"/>
            </a:xfrm>
            <a:custGeom>
              <a:avLst/>
              <a:gdLst>
                <a:gd name="T0" fmla="*/ 0 w 92"/>
                <a:gd name="T1" fmla="*/ 12 h 53"/>
                <a:gd name="T2" fmla="*/ 77 w 92"/>
                <a:gd name="T3" fmla="*/ 53 h 53"/>
                <a:gd name="T4" fmla="*/ 92 w 92"/>
                <a:gd name="T5" fmla="*/ 0 h 53"/>
                <a:gd name="T6" fmla="*/ 0 w 92"/>
                <a:gd name="T7" fmla="*/ 12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2"/>
                <a:gd name="T13" fmla="*/ 0 h 53"/>
                <a:gd name="T14" fmla="*/ 92 w 92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2" h="53">
                  <a:moveTo>
                    <a:pt x="0" y="12"/>
                  </a:moveTo>
                  <a:lnTo>
                    <a:pt x="77" y="53"/>
                  </a:lnTo>
                  <a:lnTo>
                    <a:pt x="92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49" name="Freeform 103"/>
            <p:cNvSpPr>
              <a:spLocks/>
            </p:cNvSpPr>
            <p:nvPr/>
          </p:nvSpPr>
          <p:spPr bwMode="auto">
            <a:xfrm>
              <a:off x="2368" y="659"/>
              <a:ext cx="8" cy="9"/>
            </a:xfrm>
            <a:custGeom>
              <a:avLst/>
              <a:gdLst>
                <a:gd name="T0" fmla="*/ 0 w 71"/>
                <a:gd name="T1" fmla="*/ 22 h 82"/>
                <a:gd name="T2" fmla="*/ 2 w 71"/>
                <a:gd name="T3" fmla="*/ 45 h 82"/>
                <a:gd name="T4" fmla="*/ 20 w 71"/>
                <a:gd name="T5" fmla="*/ 22 h 82"/>
                <a:gd name="T6" fmla="*/ 27 w 71"/>
                <a:gd name="T7" fmla="*/ 35 h 82"/>
                <a:gd name="T8" fmla="*/ 18 w 71"/>
                <a:gd name="T9" fmla="*/ 82 h 82"/>
                <a:gd name="T10" fmla="*/ 51 w 71"/>
                <a:gd name="T11" fmla="*/ 82 h 82"/>
                <a:gd name="T12" fmla="*/ 71 w 71"/>
                <a:gd name="T13" fmla="*/ 31 h 82"/>
                <a:gd name="T14" fmla="*/ 60 w 71"/>
                <a:gd name="T15" fmla="*/ 3 h 82"/>
                <a:gd name="T16" fmla="*/ 28 w 71"/>
                <a:gd name="T17" fmla="*/ 0 h 82"/>
                <a:gd name="T18" fmla="*/ 0 w 71"/>
                <a:gd name="T19" fmla="*/ 22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1"/>
                <a:gd name="T31" fmla="*/ 0 h 82"/>
                <a:gd name="T32" fmla="*/ 71 w 71"/>
                <a:gd name="T33" fmla="*/ 82 h 8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1" h="82">
                  <a:moveTo>
                    <a:pt x="0" y="22"/>
                  </a:moveTo>
                  <a:lnTo>
                    <a:pt x="2" y="45"/>
                  </a:lnTo>
                  <a:lnTo>
                    <a:pt x="20" y="22"/>
                  </a:lnTo>
                  <a:lnTo>
                    <a:pt x="27" y="35"/>
                  </a:lnTo>
                  <a:lnTo>
                    <a:pt x="18" y="82"/>
                  </a:lnTo>
                  <a:lnTo>
                    <a:pt x="51" y="82"/>
                  </a:lnTo>
                  <a:lnTo>
                    <a:pt x="71" y="31"/>
                  </a:lnTo>
                  <a:lnTo>
                    <a:pt x="60" y="3"/>
                  </a:lnTo>
                  <a:lnTo>
                    <a:pt x="28" y="0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50" name="Freeform 104"/>
            <p:cNvSpPr>
              <a:spLocks/>
            </p:cNvSpPr>
            <p:nvPr/>
          </p:nvSpPr>
          <p:spPr bwMode="auto">
            <a:xfrm>
              <a:off x="2372" y="630"/>
              <a:ext cx="37" cy="30"/>
            </a:xfrm>
            <a:custGeom>
              <a:avLst/>
              <a:gdLst>
                <a:gd name="T0" fmla="*/ 0 w 343"/>
                <a:gd name="T1" fmla="*/ 259 h 276"/>
                <a:gd name="T2" fmla="*/ 59 w 343"/>
                <a:gd name="T3" fmla="*/ 207 h 276"/>
                <a:gd name="T4" fmla="*/ 146 w 343"/>
                <a:gd name="T5" fmla="*/ 207 h 276"/>
                <a:gd name="T6" fmla="*/ 184 w 343"/>
                <a:gd name="T7" fmla="*/ 145 h 276"/>
                <a:gd name="T8" fmla="*/ 199 w 343"/>
                <a:gd name="T9" fmla="*/ 140 h 276"/>
                <a:gd name="T10" fmla="*/ 199 w 343"/>
                <a:gd name="T11" fmla="*/ 163 h 276"/>
                <a:gd name="T12" fmla="*/ 239 w 343"/>
                <a:gd name="T13" fmla="*/ 140 h 276"/>
                <a:gd name="T14" fmla="*/ 270 w 343"/>
                <a:gd name="T15" fmla="*/ 93 h 276"/>
                <a:gd name="T16" fmla="*/ 286 w 343"/>
                <a:gd name="T17" fmla="*/ 15 h 276"/>
                <a:gd name="T18" fmla="*/ 313 w 343"/>
                <a:gd name="T19" fmla="*/ 19 h 276"/>
                <a:gd name="T20" fmla="*/ 304 w 343"/>
                <a:gd name="T21" fmla="*/ 0 h 276"/>
                <a:gd name="T22" fmla="*/ 320 w 343"/>
                <a:gd name="T23" fmla="*/ 2 h 276"/>
                <a:gd name="T24" fmla="*/ 343 w 343"/>
                <a:gd name="T25" fmla="*/ 66 h 276"/>
                <a:gd name="T26" fmla="*/ 313 w 343"/>
                <a:gd name="T27" fmla="*/ 112 h 276"/>
                <a:gd name="T28" fmla="*/ 313 w 343"/>
                <a:gd name="T29" fmla="*/ 155 h 276"/>
                <a:gd name="T30" fmla="*/ 292 w 343"/>
                <a:gd name="T31" fmla="*/ 218 h 276"/>
                <a:gd name="T32" fmla="*/ 276 w 343"/>
                <a:gd name="T33" fmla="*/ 226 h 276"/>
                <a:gd name="T34" fmla="*/ 276 w 343"/>
                <a:gd name="T35" fmla="*/ 203 h 276"/>
                <a:gd name="T36" fmla="*/ 224 w 343"/>
                <a:gd name="T37" fmla="*/ 237 h 276"/>
                <a:gd name="T38" fmla="*/ 184 w 343"/>
                <a:gd name="T39" fmla="*/ 221 h 276"/>
                <a:gd name="T40" fmla="*/ 185 w 343"/>
                <a:gd name="T41" fmla="*/ 252 h 276"/>
                <a:gd name="T42" fmla="*/ 149 w 343"/>
                <a:gd name="T43" fmla="*/ 276 h 276"/>
                <a:gd name="T44" fmla="*/ 138 w 343"/>
                <a:gd name="T45" fmla="*/ 236 h 276"/>
                <a:gd name="T46" fmla="*/ 0 w 343"/>
                <a:gd name="T47" fmla="*/ 259 h 27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43"/>
                <a:gd name="T73" fmla="*/ 0 h 276"/>
                <a:gd name="T74" fmla="*/ 343 w 343"/>
                <a:gd name="T75" fmla="*/ 276 h 27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43" h="276">
                  <a:moveTo>
                    <a:pt x="0" y="259"/>
                  </a:moveTo>
                  <a:lnTo>
                    <a:pt x="59" y="207"/>
                  </a:lnTo>
                  <a:lnTo>
                    <a:pt x="146" y="207"/>
                  </a:lnTo>
                  <a:lnTo>
                    <a:pt x="184" y="145"/>
                  </a:lnTo>
                  <a:lnTo>
                    <a:pt x="199" y="140"/>
                  </a:lnTo>
                  <a:lnTo>
                    <a:pt x="199" y="163"/>
                  </a:lnTo>
                  <a:lnTo>
                    <a:pt x="239" y="140"/>
                  </a:lnTo>
                  <a:lnTo>
                    <a:pt x="270" y="93"/>
                  </a:lnTo>
                  <a:lnTo>
                    <a:pt x="286" y="15"/>
                  </a:lnTo>
                  <a:lnTo>
                    <a:pt x="313" y="19"/>
                  </a:lnTo>
                  <a:lnTo>
                    <a:pt x="304" y="0"/>
                  </a:lnTo>
                  <a:lnTo>
                    <a:pt x="320" y="2"/>
                  </a:lnTo>
                  <a:lnTo>
                    <a:pt x="343" y="66"/>
                  </a:lnTo>
                  <a:lnTo>
                    <a:pt x="313" y="112"/>
                  </a:lnTo>
                  <a:lnTo>
                    <a:pt x="313" y="155"/>
                  </a:lnTo>
                  <a:lnTo>
                    <a:pt x="292" y="218"/>
                  </a:lnTo>
                  <a:lnTo>
                    <a:pt x="276" y="226"/>
                  </a:lnTo>
                  <a:lnTo>
                    <a:pt x="276" y="203"/>
                  </a:lnTo>
                  <a:lnTo>
                    <a:pt x="224" y="237"/>
                  </a:lnTo>
                  <a:lnTo>
                    <a:pt x="184" y="221"/>
                  </a:lnTo>
                  <a:lnTo>
                    <a:pt x="185" y="252"/>
                  </a:lnTo>
                  <a:lnTo>
                    <a:pt x="149" y="276"/>
                  </a:lnTo>
                  <a:lnTo>
                    <a:pt x="138" y="236"/>
                  </a:lnTo>
                  <a:lnTo>
                    <a:pt x="0" y="259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51" name="Freeform 105"/>
            <p:cNvSpPr>
              <a:spLocks/>
            </p:cNvSpPr>
            <p:nvPr/>
          </p:nvSpPr>
          <p:spPr bwMode="auto">
            <a:xfrm>
              <a:off x="2376" y="657"/>
              <a:ext cx="8" cy="6"/>
            </a:xfrm>
            <a:custGeom>
              <a:avLst/>
              <a:gdLst>
                <a:gd name="T0" fmla="*/ 0 w 69"/>
                <a:gd name="T1" fmla="*/ 26 h 49"/>
                <a:gd name="T2" fmla="*/ 23 w 69"/>
                <a:gd name="T3" fmla="*/ 49 h 49"/>
                <a:gd name="T4" fmla="*/ 63 w 69"/>
                <a:gd name="T5" fmla="*/ 30 h 49"/>
                <a:gd name="T6" fmla="*/ 69 w 69"/>
                <a:gd name="T7" fmla="*/ 0 h 49"/>
                <a:gd name="T8" fmla="*/ 0 w 69"/>
                <a:gd name="T9" fmla="*/ 26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49"/>
                <a:gd name="T17" fmla="*/ 69 w 69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49">
                  <a:moveTo>
                    <a:pt x="0" y="26"/>
                  </a:moveTo>
                  <a:lnTo>
                    <a:pt x="23" y="49"/>
                  </a:lnTo>
                  <a:lnTo>
                    <a:pt x="63" y="30"/>
                  </a:lnTo>
                  <a:lnTo>
                    <a:pt x="69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52" name="Freeform 106"/>
            <p:cNvSpPr>
              <a:spLocks/>
            </p:cNvSpPr>
            <p:nvPr/>
          </p:nvSpPr>
          <p:spPr bwMode="auto">
            <a:xfrm>
              <a:off x="2402" y="614"/>
              <a:ext cx="19" cy="16"/>
            </a:xfrm>
            <a:custGeom>
              <a:avLst/>
              <a:gdLst>
                <a:gd name="T0" fmla="*/ 0 w 177"/>
                <a:gd name="T1" fmla="*/ 107 h 149"/>
                <a:gd name="T2" fmla="*/ 6 w 177"/>
                <a:gd name="T3" fmla="*/ 149 h 149"/>
                <a:gd name="T4" fmla="*/ 37 w 177"/>
                <a:gd name="T5" fmla="*/ 134 h 149"/>
                <a:gd name="T6" fmla="*/ 17 w 177"/>
                <a:gd name="T7" fmla="*/ 108 h 149"/>
                <a:gd name="T8" fmla="*/ 101 w 177"/>
                <a:gd name="T9" fmla="*/ 130 h 149"/>
                <a:gd name="T10" fmla="*/ 123 w 177"/>
                <a:gd name="T11" fmla="*/ 96 h 149"/>
                <a:gd name="T12" fmla="*/ 177 w 177"/>
                <a:gd name="T13" fmla="*/ 84 h 149"/>
                <a:gd name="T14" fmla="*/ 159 w 177"/>
                <a:gd name="T15" fmla="*/ 61 h 149"/>
                <a:gd name="T16" fmla="*/ 164 w 177"/>
                <a:gd name="T17" fmla="*/ 43 h 149"/>
                <a:gd name="T18" fmla="*/ 117 w 177"/>
                <a:gd name="T19" fmla="*/ 46 h 149"/>
                <a:gd name="T20" fmla="*/ 60 w 177"/>
                <a:gd name="T21" fmla="*/ 0 h 149"/>
                <a:gd name="T22" fmla="*/ 40 w 177"/>
                <a:gd name="T23" fmla="*/ 85 h 149"/>
                <a:gd name="T24" fmla="*/ 16 w 177"/>
                <a:gd name="T25" fmla="*/ 80 h 149"/>
                <a:gd name="T26" fmla="*/ 0 w 177"/>
                <a:gd name="T27" fmla="*/ 107 h 14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77"/>
                <a:gd name="T43" fmla="*/ 0 h 149"/>
                <a:gd name="T44" fmla="*/ 177 w 177"/>
                <a:gd name="T45" fmla="*/ 149 h 14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77" h="149">
                  <a:moveTo>
                    <a:pt x="0" y="107"/>
                  </a:moveTo>
                  <a:lnTo>
                    <a:pt x="6" y="149"/>
                  </a:lnTo>
                  <a:lnTo>
                    <a:pt x="37" y="134"/>
                  </a:lnTo>
                  <a:lnTo>
                    <a:pt x="17" y="108"/>
                  </a:lnTo>
                  <a:lnTo>
                    <a:pt x="101" y="130"/>
                  </a:lnTo>
                  <a:lnTo>
                    <a:pt x="123" y="96"/>
                  </a:lnTo>
                  <a:lnTo>
                    <a:pt x="177" y="84"/>
                  </a:lnTo>
                  <a:lnTo>
                    <a:pt x="159" y="61"/>
                  </a:lnTo>
                  <a:lnTo>
                    <a:pt x="164" y="43"/>
                  </a:lnTo>
                  <a:lnTo>
                    <a:pt x="117" y="46"/>
                  </a:lnTo>
                  <a:lnTo>
                    <a:pt x="60" y="0"/>
                  </a:lnTo>
                  <a:lnTo>
                    <a:pt x="40" y="85"/>
                  </a:lnTo>
                  <a:lnTo>
                    <a:pt x="16" y="80"/>
                  </a:lnTo>
                  <a:lnTo>
                    <a:pt x="0" y="107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53" name="Freeform 107"/>
            <p:cNvSpPr>
              <a:spLocks/>
            </p:cNvSpPr>
            <p:nvPr/>
          </p:nvSpPr>
          <p:spPr bwMode="auto">
            <a:xfrm>
              <a:off x="2350" y="624"/>
              <a:ext cx="21" cy="20"/>
            </a:xfrm>
            <a:custGeom>
              <a:avLst/>
              <a:gdLst>
                <a:gd name="T0" fmla="*/ 0 w 193"/>
                <a:gd name="T1" fmla="*/ 104 h 184"/>
                <a:gd name="T2" fmla="*/ 38 w 193"/>
                <a:gd name="T3" fmla="*/ 119 h 184"/>
                <a:gd name="T4" fmla="*/ 15 w 193"/>
                <a:gd name="T5" fmla="*/ 174 h 184"/>
                <a:gd name="T6" fmla="*/ 70 w 193"/>
                <a:gd name="T7" fmla="*/ 184 h 184"/>
                <a:gd name="T8" fmla="*/ 127 w 193"/>
                <a:gd name="T9" fmla="*/ 153 h 184"/>
                <a:gd name="T10" fmla="*/ 100 w 193"/>
                <a:gd name="T11" fmla="*/ 109 h 184"/>
                <a:gd name="T12" fmla="*/ 165 w 193"/>
                <a:gd name="T13" fmla="*/ 72 h 184"/>
                <a:gd name="T14" fmla="*/ 193 w 193"/>
                <a:gd name="T15" fmla="*/ 16 h 184"/>
                <a:gd name="T16" fmla="*/ 192 w 193"/>
                <a:gd name="T17" fmla="*/ 11 h 184"/>
                <a:gd name="T18" fmla="*/ 179 w 193"/>
                <a:gd name="T19" fmla="*/ 0 h 184"/>
                <a:gd name="T20" fmla="*/ 121 w 193"/>
                <a:gd name="T21" fmla="*/ 34 h 184"/>
                <a:gd name="T22" fmla="*/ 121 w 193"/>
                <a:gd name="T23" fmla="*/ 55 h 184"/>
                <a:gd name="T24" fmla="*/ 78 w 193"/>
                <a:gd name="T25" fmla="*/ 47 h 184"/>
                <a:gd name="T26" fmla="*/ 0 w 193"/>
                <a:gd name="T27" fmla="*/ 104 h 18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3"/>
                <a:gd name="T43" fmla="*/ 0 h 184"/>
                <a:gd name="T44" fmla="*/ 193 w 193"/>
                <a:gd name="T45" fmla="*/ 184 h 18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3" h="184">
                  <a:moveTo>
                    <a:pt x="0" y="104"/>
                  </a:moveTo>
                  <a:lnTo>
                    <a:pt x="38" y="119"/>
                  </a:lnTo>
                  <a:lnTo>
                    <a:pt x="15" y="174"/>
                  </a:lnTo>
                  <a:lnTo>
                    <a:pt x="70" y="184"/>
                  </a:lnTo>
                  <a:lnTo>
                    <a:pt x="127" y="153"/>
                  </a:lnTo>
                  <a:lnTo>
                    <a:pt x="100" y="109"/>
                  </a:lnTo>
                  <a:lnTo>
                    <a:pt x="165" y="72"/>
                  </a:lnTo>
                  <a:lnTo>
                    <a:pt x="193" y="16"/>
                  </a:lnTo>
                  <a:lnTo>
                    <a:pt x="192" y="11"/>
                  </a:lnTo>
                  <a:lnTo>
                    <a:pt x="179" y="0"/>
                  </a:lnTo>
                  <a:lnTo>
                    <a:pt x="121" y="34"/>
                  </a:lnTo>
                  <a:lnTo>
                    <a:pt x="121" y="55"/>
                  </a:lnTo>
                  <a:lnTo>
                    <a:pt x="78" y="47"/>
                  </a:lnTo>
                  <a:lnTo>
                    <a:pt x="0" y="10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54" name="Freeform 108"/>
            <p:cNvSpPr>
              <a:spLocks/>
            </p:cNvSpPr>
            <p:nvPr/>
          </p:nvSpPr>
          <p:spPr bwMode="auto">
            <a:xfrm>
              <a:off x="2357" y="641"/>
              <a:ext cx="11" cy="15"/>
            </a:xfrm>
            <a:custGeom>
              <a:avLst/>
              <a:gdLst>
                <a:gd name="T0" fmla="*/ 0 w 104"/>
                <a:gd name="T1" fmla="*/ 144 h 144"/>
                <a:gd name="T2" fmla="*/ 11 w 104"/>
                <a:gd name="T3" fmla="*/ 31 h 144"/>
                <a:gd name="T4" fmla="*/ 68 w 104"/>
                <a:gd name="T5" fmla="*/ 0 h 144"/>
                <a:gd name="T6" fmla="*/ 104 w 104"/>
                <a:gd name="T7" fmla="*/ 90 h 144"/>
                <a:gd name="T8" fmla="*/ 65 w 104"/>
                <a:gd name="T9" fmla="*/ 130 h 144"/>
                <a:gd name="T10" fmla="*/ 0 w 104"/>
                <a:gd name="T11" fmla="*/ 144 h 1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"/>
                <a:gd name="T19" fmla="*/ 0 h 144"/>
                <a:gd name="T20" fmla="*/ 104 w 104"/>
                <a:gd name="T21" fmla="*/ 144 h 1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" h="144">
                  <a:moveTo>
                    <a:pt x="0" y="144"/>
                  </a:moveTo>
                  <a:lnTo>
                    <a:pt x="11" y="31"/>
                  </a:lnTo>
                  <a:lnTo>
                    <a:pt x="68" y="0"/>
                  </a:lnTo>
                  <a:lnTo>
                    <a:pt x="104" y="90"/>
                  </a:lnTo>
                  <a:lnTo>
                    <a:pt x="65" y="13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55" name="Freeform 109"/>
            <p:cNvSpPr>
              <a:spLocks/>
            </p:cNvSpPr>
            <p:nvPr/>
          </p:nvSpPr>
          <p:spPr bwMode="auto">
            <a:xfrm>
              <a:off x="2271" y="699"/>
              <a:ext cx="24" cy="27"/>
            </a:xfrm>
            <a:custGeom>
              <a:avLst/>
              <a:gdLst>
                <a:gd name="T0" fmla="*/ 0 w 218"/>
                <a:gd name="T1" fmla="*/ 55 h 253"/>
                <a:gd name="T2" fmla="*/ 27 w 218"/>
                <a:gd name="T3" fmla="*/ 92 h 253"/>
                <a:gd name="T4" fmla="*/ 19 w 218"/>
                <a:gd name="T5" fmla="*/ 154 h 253"/>
                <a:gd name="T6" fmla="*/ 96 w 218"/>
                <a:gd name="T7" fmla="*/ 125 h 253"/>
                <a:gd name="T8" fmla="*/ 130 w 218"/>
                <a:gd name="T9" fmla="*/ 154 h 253"/>
                <a:gd name="T10" fmla="*/ 158 w 218"/>
                <a:gd name="T11" fmla="*/ 216 h 253"/>
                <a:gd name="T12" fmla="*/ 149 w 218"/>
                <a:gd name="T13" fmla="*/ 253 h 253"/>
                <a:gd name="T14" fmla="*/ 218 w 218"/>
                <a:gd name="T15" fmla="*/ 243 h 253"/>
                <a:gd name="T16" fmla="*/ 184 w 218"/>
                <a:gd name="T17" fmla="*/ 163 h 253"/>
                <a:gd name="T18" fmla="*/ 110 w 218"/>
                <a:gd name="T19" fmla="*/ 101 h 253"/>
                <a:gd name="T20" fmla="*/ 131 w 218"/>
                <a:gd name="T21" fmla="*/ 67 h 253"/>
                <a:gd name="T22" fmla="*/ 91 w 218"/>
                <a:gd name="T23" fmla="*/ 47 h 253"/>
                <a:gd name="T24" fmla="*/ 58 w 218"/>
                <a:gd name="T25" fmla="*/ 0 h 253"/>
                <a:gd name="T26" fmla="*/ 39 w 218"/>
                <a:gd name="T27" fmla="*/ 1 h 253"/>
                <a:gd name="T28" fmla="*/ 41 w 218"/>
                <a:gd name="T29" fmla="*/ 35 h 253"/>
                <a:gd name="T30" fmla="*/ 27 w 218"/>
                <a:gd name="T31" fmla="*/ 27 h 253"/>
                <a:gd name="T32" fmla="*/ 0 w 218"/>
                <a:gd name="T33" fmla="*/ 55 h 25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18"/>
                <a:gd name="T52" fmla="*/ 0 h 253"/>
                <a:gd name="T53" fmla="*/ 218 w 218"/>
                <a:gd name="T54" fmla="*/ 253 h 25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18" h="253">
                  <a:moveTo>
                    <a:pt x="0" y="55"/>
                  </a:moveTo>
                  <a:lnTo>
                    <a:pt x="27" y="92"/>
                  </a:lnTo>
                  <a:lnTo>
                    <a:pt x="19" y="154"/>
                  </a:lnTo>
                  <a:lnTo>
                    <a:pt x="96" y="125"/>
                  </a:lnTo>
                  <a:lnTo>
                    <a:pt x="130" y="154"/>
                  </a:lnTo>
                  <a:lnTo>
                    <a:pt x="158" y="216"/>
                  </a:lnTo>
                  <a:lnTo>
                    <a:pt x="149" y="253"/>
                  </a:lnTo>
                  <a:lnTo>
                    <a:pt x="218" y="243"/>
                  </a:lnTo>
                  <a:lnTo>
                    <a:pt x="184" y="163"/>
                  </a:lnTo>
                  <a:lnTo>
                    <a:pt x="110" y="101"/>
                  </a:lnTo>
                  <a:lnTo>
                    <a:pt x="131" y="67"/>
                  </a:lnTo>
                  <a:lnTo>
                    <a:pt x="91" y="47"/>
                  </a:lnTo>
                  <a:lnTo>
                    <a:pt x="58" y="0"/>
                  </a:lnTo>
                  <a:lnTo>
                    <a:pt x="39" y="1"/>
                  </a:lnTo>
                  <a:lnTo>
                    <a:pt x="41" y="35"/>
                  </a:lnTo>
                  <a:lnTo>
                    <a:pt x="27" y="27"/>
                  </a:lnTo>
                  <a:lnTo>
                    <a:pt x="0" y="5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56" name="Freeform 110"/>
            <p:cNvSpPr>
              <a:spLocks/>
            </p:cNvSpPr>
            <p:nvPr/>
          </p:nvSpPr>
          <p:spPr bwMode="auto">
            <a:xfrm>
              <a:off x="1960" y="594"/>
              <a:ext cx="2" cy="3"/>
            </a:xfrm>
            <a:custGeom>
              <a:avLst/>
              <a:gdLst>
                <a:gd name="T0" fmla="*/ 0 w 16"/>
                <a:gd name="T1" fmla="*/ 22 h 27"/>
                <a:gd name="T2" fmla="*/ 10 w 16"/>
                <a:gd name="T3" fmla="*/ 0 h 27"/>
                <a:gd name="T4" fmla="*/ 16 w 16"/>
                <a:gd name="T5" fmla="*/ 27 h 27"/>
                <a:gd name="T6" fmla="*/ 0 w 16"/>
                <a:gd name="T7" fmla="*/ 22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27"/>
                <a:gd name="T14" fmla="*/ 16 w 16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27">
                  <a:moveTo>
                    <a:pt x="0" y="22"/>
                  </a:moveTo>
                  <a:lnTo>
                    <a:pt x="10" y="0"/>
                  </a:lnTo>
                  <a:lnTo>
                    <a:pt x="16" y="27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57" name="Freeform 111"/>
            <p:cNvSpPr>
              <a:spLocks/>
            </p:cNvSpPr>
            <p:nvPr/>
          </p:nvSpPr>
          <p:spPr bwMode="auto">
            <a:xfrm>
              <a:off x="2271" y="752"/>
              <a:ext cx="12" cy="16"/>
            </a:xfrm>
            <a:custGeom>
              <a:avLst/>
              <a:gdLst>
                <a:gd name="T0" fmla="*/ 0 w 114"/>
                <a:gd name="T1" fmla="*/ 0 h 152"/>
                <a:gd name="T2" fmla="*/ 23 w 114"/>
                <a:gd name="T3" fmla="*/ 0 h 152"/>
                <a:gd name="T4" fmla="*/ 30 w 114"/>
                <a:gd name="T5" fmla="*/ 28 h 152"/>
                <a:gd name="T6" fmla="*/ 58 w 114"/>
                <a:gd name="T7" fmla="*/ 10 h 152"/>
                <a:gd name="T8" fmla="*/ 96 w 114"/>
                <a:gd name="T9" fmla="*/ 45 h 152"/>
                <a:gd name="T10" fmla="*/ 114 w 114"/>
                <a:gd name="T11" fmla="*/ 152 h 152"/>
                <a:gd name="T12" fmla="*/ 35 w 114"/>
                <a:gd name="T13" fmla="*/ 108 h 152"/>
                <a:gd name="T14" fmla="*/ 0 w 114"/>
                <a:gd name="T15" fmla="*/ 0 h 1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4"/>
                <a:gd name="T25" fmla="*/ 0 h 152"/>
                <a:gd name="T26" fmla="*/ 114 w 114"/>
                <a:gd name="T27" fmla="*/ 152 h 1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4" h="152">
                  <a:moveTo>
                    <a:pt x="0" y="0"/>
                  </a:moveTo>
                  <a:lnTo>
                    <a:pt x="23" y="0"/>
                  </a:lnTo>
                  <a:lnTo>
                    <a:pt x="30" y="28"/>
                  </a:lnTo>
                  <a:lnTo>
                    <a:pt x="58" y="10"/>
                  </a:lnTo>
                  <a:lnTo>
                    <a:pt x="96" y="45"/>
                  </a:lnTo>
                  <a:lnTo>
                    <a:pt x="114" y="152"/>
                  </a:lnTo>
                  <a:lnTo>
                    <a:pt x="35" y="10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58" name="Freeform 112"/>
            <p:cNvSpPr>
              <a:spLocks/>
            </p:cNvSpPr>
            <p:nvPr/>
          </p:nvSpPr>
          <p:spPr bwMode="auto">
            <a:xfrm>
              <a:off x="2302" y="751"/>
              <a:ext cx="32" cy="19"/>
            </a:xfrm>
            <a:custGeom>
              <a:avLst/>
              <a:gdLst>
                <a:gd name="T0" fmla="*/ 0 w 290"/>
                <a:gd name="T1" fmla="*/ 159 h 180"/>
                <a:gd name="T2" fmla="*/ 24 w 290"/>
                <a:gd name="T3" fmla="*/ 180 h 180"/>
                <a:gd name="T4" fmla="*/ 116 w 290"/>
                <a:gd name="T5" fmla="*/ 172 h 180"/>
                <a:gd name="T6" fmla="*/ 146 w 290"/>
                <a:gd name="T7" fmla="*/ 160 h 180"/>
                <a:gd name="T8" fmla="*/ 188 w 290"/>
                <a:gd name="T9" fmla="*/ 76 h 180"/>
                <a:gd name="T10" fmla="*/ 239 w 290"/>
                <a:gd name="T11" fmla="*/ 80 h 180"/>
                <a:gd name="T12" fmla="*/ 290 w 290"/>
                <a:gd name="T13" fmla="*/ 52 h 180"/>
                <a:gd name="T14" fmla="*/ 242 w 290"/>
                <a:gd name="T15" fmla="*/ 28 h 180"/>
                <a:gd name="T16" fmla="*/ 226 w 290"/>
                <a:gd name="T17" fmla="*/ 0 h 180"/>
                <a:gd name="T18" fmla="*/ 166 w 290"/>
                <a:gd name="T19" fmla="*/ 53 h 180"/>
                <a:gd name="T20" fmla="*/ 149 w 290"/>
                <a:gd name="T21" fmla="*/ 86 h 180"/>
                <a:gd name="T22" fmla="*/ 128 w 290"/>
                <a:gd name="T23" fmla="*/ 68 h 180"/>
                <a:gd name="T24" fmla="*/ 94 w 290"/>
                <a:gd name="T25" fmla="*/ 114 h 180"/>
                <a:gd name="T26" fmla="*/ 55 w 290"/>
                <a:gd name="T27" fmla="*/ 120 h 180"/>
                <a:gd name="T28" fmla="*/ 43 w 290"/>
                <a:gd name="T29" fmla="*/ 160 h 180"/>
                <a:gd name="T30" fmla="*/ 0 w 290"/>
                <a:gd name="T31" fmla="*/ 159 h 1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90"/>
                <a:gd name="T49" fmla="*/ 0 h 180"/>
                <a:gd name="T50" fmla="*/ 290 w 290"/>
                <a:gd name="T51" fmla="*/ 180 h 1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90" h="180">
                  <a:moveTo>
                    <a:pt x="0" y="159"/>
                  </a:moveTo>
                  <a:lnTo>
                    <a:pt x="24" y="180"/>
                  </a:lnTo>
                  <a:lnTo>
                    <a:pt x="116" y="172"/>
                  </a:lnTo>
                  <a:lnTo>
                    <a:pt x="146" y="160"/>
                  </a:lnTo>
                  <a:lnTo>
                    <a:pt x="188" y="76"/>
                  </a:lnTo>
                  <a:lnTo>
                    <a:pt x="239" y="80"/>
                  </a:lnTo>
                  <a:lnTo>
                    <a:pt x="290" y="52"/>
                  </a:lnTo>
                  <a:lnTo>
                    <a:pt x="242" y="28"/>
                  </a:lnTo>
                  <a:lnTo>
                    <a:pt x="226" y="0"/>
                  </a:lnTo>
                  <a:lnTo>
                    <a:pt x="166" y="53"/>
                  </a:lnTo>
                  <a:lnTo>
                    <a:pt x="149" y="86"/>
                  </a:lnTo>
                  <a:lnTo>
                    <a:pt x="128" y="68"/>
                  </a:lnTo>
                  <a:lnTo>
                    <a:pt x="94" y="114"/>
                  </a:lnTo>
                  <a:lnTo>
                    <a:pt x="55" y="120"/>
                  </a:lnTo>
                  <a:lnTo>
                    <a:pt x="43" y="160"/>
                  </a:lnTo>
                  <a:lnTo>
                    <a:pt x="0" y="159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59" name="Freeform 113"/>
            <p:cNvSpPr>
              <a:spLocks/>
            </p:cNvSpPr>
            <p:nvPr/>
          </p:nvSpPr>
          <p:spPr bwMode="auto">
            <a:xfrm>
              <a:off x="1556" y="663"/>
              <a:ext cx="100" cy="63"/>
            </a:xfrm>
            <a:custGeom>
              <a:avLst/>
              <a:gdLst>
                <a:gd name="T0" fmla="*/ 0 w 918"/>
                <a:gd name="T1" fmla="*/ 6 h 579"/>
                <a:gd name="T2" fmla="*/ 45 w 918"/>
                <a:gd name="T3" fmla="*/ 97 h 579"/>
                <a:gd name="T4" fmla="*/ 96 w 918"/>
                <a:gd name="T5" fmla="*/ 138 h 579"/>
                <a:gd name="T6" fmla="*/ 92 w 918"/>
                <a:gd name="T7" fmla="*/ 162 h 579"/>
                <a:gd name="T8" fmla="*/ 65 w 918"/>
                <a:gd name="T9" fmla="*/ 168 h 579"/>
                <a:gd name="T10" fmla="*/ 122 w 918"/>
                <a:gd name="T11" fmla="*/ 188 h 579"/>
                <a:gd name="T12" fmla="*/ 154 w 918"/>
                <a:gd name="T13" fmla="*/ 228 h 579"/>
                <a:gd name="T14" fmla="*/ 153 w 918"/>
                <a:gd name="T15" fmla="*/ 262 h 579"/>
                <a:gd name="T16" fmla="*/ 218 w 918"/>
                <a:gd name="T17" fmla="*/ 319 h 579"/>
                <a:gd name="T18" fmla="*/ 233 w 918"/>
                <a:gd name="T19" fmla="*/ 301 h 579"/>
                <a:gd name="T20" fmla="*/ 77 w 918"/>
                <a:gd name="T21" fmla="*/ 83 h 579"/>
                <a:gd name="T22" fmla="*/ 68 w 918"/>
                <a:gd name="T23" fmla="*/ 23 h 579"/>
                <a:gd name="T24" fmla="*/ 102 w 918"/>
                <a:gd name="T25" fmla="*/ 39 h 579"/>
                <a:gd name="T26" fmla="*/ 160 w 918"/>
                <a:gd name="T27" fmla="*/ 132 h 579"/>
                <a:gd name="T28" fmla="*/ 241 w 918"/>
                <a:gd name="T29" fmla="*/ 205 h 579"/>
                <a:gd name="T30" fmla="*/ 238 w 918"/>
                <a:gd name="T31" fmla="*/ 234 h 579"/>
                <a:gd name="T32" fmla="*/ 350 w 918"/>
                <a:gd name="T33" fmla="*/ 329 h 579"/>
                <a:gd name="T34" fmla="*/ 364 w 918"/>
                <a:gd name="T35" fmla="*/ 370 h 579"/>
                <a:gd name="T36" fmla="*/ 350 w 918"/>
                <a:gd name="T37" fmla="*/ 398 h 579"/>
                <a:gd name="T38" fmla="*/ 377 w 918"/>
                <a:gd name="T39" fmla="*/ 435 h 579"/>
                <a:gd name="T40" fmla="*/ 595 w 918"/>
                <a:gd name="T41" fmla="*/ 537 h 579"/>
                <a:gd name="T42" fmla="*/ 689 w 918"/>
                <a:gd name="T43" fmla="*/ 529 h 579"/>
                <a:gd name="T44" fmla="*/ 752 w 918"/>
                <a:gd name="T45" fmla="*/ 579 h 579"/>
                <a:gd name="T46" fmla="*/ 779 w 918"/>
                <a:gd name="T47" fmla="*/ 531 h 579"/>
                <a:gd name="T48" fmla="*/ 808 w 918"/>
                <a:gd name="T49" fmla="*/ 529 h 579"/>
                <a:gd name="T50" fmla="*/ 776 w 918"/>
                <a:gd name="T51" fmla="*/ 490 h 579"/>
                <a:gd name="T52" fmla="*/ 848 w 918"/>
                <a:gd name="T53" fmla="*/ 474 h 579"/>
                <a:gd name="T54" fmla="*/ 871 w 918"/>
                <a:gd name="T55" fmla="*/ 456 h 579"/>
                <a:gd name="T56" fmla="*/ 881 w 918"/>
                <a:gd name="T57" fmla="*/ 446 h 579"/>
                <a:gd name="T58" fmla="*/ 888 w 918"/>
                <a:gd name="T59" fmla="*/ 468 h 579"/>
                <a:gd name="T60" fmla="*/ 918 w 918"/>
                <a:gd name="T61" fmla="*/ 371 h 579"/>
                <a:gd name="T62" fmla="*/ 879 w 918"/>
                <a:gd name="T63" fmla="*/ 358 h 579"/>
                <a:gd name="T64" fmla="*/ 810 w 918"/>
                <a:gd name="T65" fmla="*/ 371 h 579"/>
                <a:gd name="T66" fmla="*/ 775 w 918"/>
                <a:gd name="T67" fmla="*/ 456 h 579"/>
                <a:gd name="T68" fmla="*/ 684 w 918"/>
                <a:gd name="T69" fmla="*/ 466 h 579"/>
                <a:gd name="T70" fmla="*/ 649 w 918"/>
                <a:gd name="T71" fmla="*/ 443 h 579"/>
                <a:gd name="T72" fmla="*/ 591 w 918"/>
                <a:gd name="T73" fmla="*/ 342 h 579"/>
                <a:gd name="T74" fmla="*/ 588 w 918"/>
                <a:gd name="T75" fmla="*/ 262 h 579"/>
                <a:gd name="T76" fmla="*/ 608 w 918"/>
                <a:gd name="T77" fmla="*/ 224 h 579"/>
                <a:gd name="T78" fmla="*/ 546 w 918"/>
                <a:gd name="T79" fmla="*/ 204 h 579"/>
                <a:gd name="T80" fmla="*/ 472 w 918"/>
                <a:gd name="T81" fmla="*/ 96 h 579"/>
                <a:gd name="T82" fmla="*/ 407 w 918"/>
                <a:gd name="T83" fmla="*/ 119 h 579"/>
                <a:gd name="T84" fmla="*/ 322 w 918"/>
                <a:gd name="T85" fmla="*/ 29 h 579"/>
                <a:gd name="T86" fmla="*/ 186 w 918"/>
                <a:gd name="T87" fmla="*/ 46 h 579"/>
                <a:gd name="T88" fmla="*/ 71 w 918"/>
                <a:gd name="T89" fmla="*/ 0 h 579"/>
                <a:gd name="T90" fmla="*/ 0 w 918"/>
                <a:gd name="T91" fmla="*/ 6 h 57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18"/>
                <a:gd name="T139" fmla="*/ 0 h 579"/>
                <a:gd name="T140" fmla="*/ 918 w 918"/>
                <a:gd name="T141" fmla="*/ 579 h 57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18" h="579">
                  <a:moveTo>
                    <a:pt x="0" y="6"/>
                  </a:moveTo>
                  <a:lnTo>
                    <a:pt x="45" y="97"/>
                  </a:lnTo>
                  <a:lnTo>
                    <a:pt x="96" y="138"/>
                  </a:lnTo>
                  <a:lnTo>
                    <a:pt x="92" y="162"/>
                  </a:lnTo>
                  <a:lnTo>
                    <a:pt x="65" y="168"/>
                  </a:lnTo>
                  <a:lnTo>
                    <a:pt x="122" y="188"/>
                  </a:lnTo>
                  <a:lnTo>
                    <a:pt x="154" y="228"/>
                  </a:lnTo>
                  <a:lnTo>
                    <a:pt x="153" y="262"/>
                  </a:lnTo>
                  <a:lnTo>
                    <a:pt x="218" y="319"/>
                  </a:lnTo>
                  <a:lnTo>
                    <a:pt x="233" y="301"/>
                  </a:lnTo>
                  <a:lnTo>
                    <a:pt x="77" y="83"/>
                  </a:lnTo>
                  <a:lnTo>
                    <a:pt x="68" y="23"/>
                  </a:lnTo>
                  <a:lnTo>
                    <a:pt x="102" y="39"/>
                  </a:lnTo>
                  <a:lnTo>
                    <a:pt x="160" y="132"/>
                  </a:lnTo>
                  <a:lnTo>
                    <a:pt x="241" y="205"/>
                  </a:lnTo>
                  <a:lnTo>
                    <a:pt x="238" y="234"/>
                  </a:lnTo>
                  <a:lnTo>
                    <a:pt x="350" y="329"/>
                  </a:lnTo>
                  <a:lnTo>
                    <a:pt x="364" y="370"/>
                  </a:lnTo>
                  <a:lnTo>
                    <a:pt x="350" y="398"/>
                  </a:lnTo>
                  <a:lnTo>
                    <a:pt x="377" y="435"/>
                  </a:lnTo>
                  <a:lnTo>
                    <a:pt x="595" y="537"/>
                  </a:lnTo>
                  <a:lnTo>
                    <a:pt x="689" y="529"/>
                  </a:lnTo>
                  <a:lnTo>
                    <a:pt x="752" y="579"/>
                  </a:lnTo>
                  <a:lnTo>
                    <a:pt x="779" y="531"/>
                  </a:lnTo>
                  <a:lnTo>
                    <a:pt x="808" y="529"/>
                  </a:lnTo>
                  <a:lnTo>
                    <a:pt x="776" y="490"/>
                  </a:lnTo>
                  <a:lnTo>
                    <a:pt x="848" y="474"/>
                  </a:lnTo>
                  <a:lnTo>
                    <a:pt x="871" y="456"/>
                  </a:lnTo>
                  <a:lnTo>
                    <a:pt x="881" y="446"/>
                  </a:lnTo>
                  <a:lnTo>
                    <a:pt x="888" y="468"/>
                  </a:lnTo>
                  <a:lnTo>
                    <a:pt x="918" y="371"/>
                  </a:lnTo>
                  <a:lnTo>
                    <a:pt x="879" y="358"/>
                  </a:lnTo>
                  <a:lnTo>
                    <a:pt x="810" y="371"/>
                  </a:lnTo>
                  <a:lnTo>
                    <a:pt x="775" y="456"/>
                  </a:lnTo>
                  <a:lnTo>
                    <a:pt x="684" y="466"/>
                  </a:lnTo>
                  <a:lnTo>
                    <a:pt x="649" y="443"/>
                  </a:lnTo>
                  <a:lnTo>
                    <a:pt x="591" y="342"/>
                  </a:lnTo>
                  <a:lnTo>
                    <a:pt x="588" y="262"/>
                  </a:lnTo>
                  <a:lnTo>
                    <a:pt x="608" y="224"/>
                  </a:lnTo>
                  <a:lnTo>
                    <a:pt x="546" y="204"/>
                  </a:lnTo>
                  <a:lnTo>
                    <a:pt x="472" y="96"/>
                  </a:lnTo>
                  <a:lnTo>
                    <a:pt x="407" y="119"/>
                  </a:lnTo>
                  <a:lnTo>
                    <a:pt x="322" y="29"/>
                  </a:lnTo>
                  <a:lnTo>
                    <a:pt x="186" y="46"/>
                  </a:lnTo>
                  <a:lnTo>
                    <a:pt x="71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60" name="Freeform 114"/>
            <p:cNvSpPr>
              <a:spLocks/>
            </p:cNvSpPr>
            <p:nvPr/>
          </p:nvSpPr>
          <p:spPr bwMode="auto">
            <a:xfrm>
              <a:off x="2230" y="586"/>
              <a:ext cx="105" cy="43"/>
            </a:xfrm>
            <a:custGeom>
              <a:avLst/>
              <a:gdLst>
                <a:gd name="T0" fmla="*/ 0 w 965"/>
                <a:gd name="T1" fmla="*/ 127 h 405"/>
                <a:gd name="T2" fmla="*/ 32 w 965"/>
                <a:gd name="T3" fmla="*/ 167 h 405"/>
                <a:gd name="T4" fmla="*/ 73 w 965"/>
                <a:gd name="T5" fmla="*/ 182 h 405"/>
                <a:gd name="T6" fmla="*/ 91 w 965"/>
                <a:gd name="T7" fmla="*/ 269 h 405"/>
                <a:gd name="T8" fmla="*/ 225 w 965"/>
                <a:gd name="T9" fmla="*/ 304 h 405"/>
                <a:gd name="T10" fmla="*/ 281 w 965"/>
                <a:gd name="T11" fmla="*/ 363 h 405"/>
                <a:gd name="T12" fmla="*/ 392 w 965"/>
                <a:gd name="T13" fmla="*/ 359 h 405"/>
                <a:gd name="T14" fmla="*/ 517 w 965"/>
                <a:gd name="T15" fmla="*/ 405 h 405"/>
                <a:gd name="T16" fmla="*/ 683 w 965"/>
                <a:gd name="T17" fmla="*/ 363 h 405"/>
                <a:gd name="T18" fmla="*/ 734 w 965"/>
                <a:gd name="T19" fmla="*/ 327 h 405"/>
                <a:gd name="T20" fmla="*/ 734 w 965"/>
                <a:gd name="T21" fmla="*/ 284 h 405"/>
                <a:gd name="T22" fmla="*/ 783 w 965"/>
                <a:gd name="T23" fmla="*/ 286 h 405"/>
                <a:gd name="T24" fmla="*/ 884 w 965"/>
                <a:gd name="T25" fmla="*/ 219 h 405"/>
                <a:gd name="T26" fmla="*/ 965 w 965"/>
                <a:gd name="T27" fmla="*/ 216 h 405"/>
                <a:gd name="T28" fmla="*/ 925 w 965"/>
                <a:gd name="T29" fmla="*/ 165 h 405"/>
                <a:gd name="T30" fmla="*/ 848 w 965"/>
                <a:gd name="T31" fmla="*/ 178 h 405"/>
                <a:gd name="T32" fmla="*/ 846 w 965"/>
                <a:gd name="T33" fmla="*/ 120 h 405"/>
                <a:gd name="T34" fmla="*/ 865 w 965"/>
                <a:gd name="T35" fmla="*/ 91 h 405"/>
                <a:gd name="T36" fmla="*/ 811 w 965"/>
                <a:gd name="T37" fmla="*/ 81 h 405"/>
                <a:gd name="T38" fmla="*/ 668 w 965"/>
                <a:gd name="T39" fmla="*/ 116 h 405"/>
                <a:gd name="T40" fmla="*/ 540 w 965"/>
                <a:gd name="T41" fmla="*/ 64 h 405"/>
                <a:gd name="T42" fmla="*/ 460 w 965"/>
                <a:gd name="T43" fmla="*/ 73 h 405"/>
                <a:gd name="T44" fmla="*/ 430 w 965"/>
                <a:gd name="T45" fmla="*/ 30 h 405"/>
                <a:gd name="T46" fmla="*/ 348 w 965"/>
                <a:gd name="T47" fmla="*/ 0 h 405"/>
                <a:gd name="T48" fmla="*/ 307 w 965"/>
                <a:gd name="T49" fmla="*/ 31 h 405"/>
                <a:gd name="T50" fmla="*/ 304 w 965"/>
                <a:gd name="T51" fmla="*/ 88 h 405"/>
                <a:gd name="T52" fmla="*/ 122 w 965"/>
                <a:gd name="T53" fmla="*/ 64 h 405"/>
                <a:gd name="T54" fmla="*/ 0 w 965"/>
                <a:gd name="T55" fmla="*/ 127 h 40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65"/>
                <a:gd name="T85" fmla="*/ 0 h 405"/>
                <a:gd name="T86" fmla="*/ 965 w 965"/>
                <a:gd name="T87" fmla="*/ 405 h 405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65" h="405">
                  <a:moveTo>
                    <a:pt x="0" y="127"/>
                  </a:moveTo>
                  <a:lnTo>
                    <a:pt x="32" y="167"/>
                  </a:lnTo>
                  <a:lnTo>
                    <a:pt x="73" y="182"/>
                  </a:lnTo>
                  <a:lnTo>
                    <a:pt x="91" y="269"/>
                  </a:lnTo>
                  <a:lnTo>
                    <a:pt x="225" y="304"/>
                  </a:lnTo>
                  <a:lnTo>
                    <a:pt x="281" y="363"/>
                  </a:lnTo>
                  <a:lnTo>
                    <a:pt x="392" y="359"/>
                  </a:lnTo>
                  <a:lnTo>
                    <a:pt x="517" y="405"/>
                  </a:lnTo>
                  <a:lnTo>
                    <a:pt x="683" y="363"/>
                  </a:lnTo>
                  <a:lnTo>
                    <a:pt x="734" y="327"/>
                  </a:lnTo>
                  <a:lnTo>
                    <a:pt x="734" y="284"/>
                  </a:lnTo>
                  <a:lnTo>
                    <a:pt x="783" y="286"/>
                  </a:lnTo>
                  <a:lnTo>
                    <a:pt x="884" y="219"/>
                  </a:lnTo>
                  <a:lnTo>
                    <a:pt x="965" y="216"/>
                  </a:lnTo>
                  <a:lnTo>
                    <a:pt x="925" y="165"/>
                  </a:lnTo>
                  <a:lnTo>
                    <a:pt x="848" y="178"/>
                  </a:lnTo>
                  <a:lnTo>
                    <a:pt x="846" y="120"/>
                  </a:lnTo>
                  <a:lnTo>
                    <a:pt x="865" y="91"/>
                  </a:lnTo>
                  <a:lnTo>
                    <a:pt x="811" y="81"/>
                  </a:lnTo>
                  <a:lnTo>
                    <a:pt x="668" y="116"/>
                  </a:lnTo>
                  <a:lnTo>
                    <a:pt x="540" y="64"/>
                  </a:lnTo>
                  <a:lnTo>
                    <a:pt x="460" y="73"/>
                  </a:lnTo>
                  <a:lnTo>
                    <a:pt x="430" y="30"/>
                  </a:lnTo>
                  <a:lnTo>
                    <a:pt x="348" y="0"/>
                  </a:lnTo>
                  <a:lnTo>
                    <a:pt x="307" y="31"/>
                  </a:lnTo>
                  <a:lnTo>
                    <a:pt x="304" y="88"/>
                  </a:lnTo>
                  <a:lnTo>
                    <a:pt x="122" y="64"/>
                  </a:lnTo>
                  <a:lnTo>
                    <a:pt x="0" y="127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61" name="Freeform 115"/>
            <p:cNvSpPr>
              <a:spLocks/>
            </p:cNvSpPr>
            <p:nvPr/>
          </p:nvSpPr>
          <p:spPr bwMode="auto">
            <a:xfrm>
              <a:off x="2112" y="690"/>
              <a:ext cx="26" cy="29"/>
            </a:xfrm>
            <a:custGeom>
              <a:avLst/>
              <a:gdLst>
                <a:gd name="T0" fmla="*/ 0 w 232"/>
                <a:gd name="T1" fmla="*/ 186 h 264"/>
                <a:gd name="T2" fmla="*/ 30 w 232"/>
                <a:gd name="T3" fmla="*/ 264 h 264"/>
                <a:gd name="T4" fmla="*/ 85 w 232"/>
                <a:gd name="T5" fmla="*/ 249 h 264"/>
                <a:gd name="T6" fmla="*/ 174 w 232"/>
                <a:gd name="T7" fmla="*/ 186 h 264"/>
                <a:gd name="T8" fmla="*/ 171 w 232"/>
                <a:gd name="T9" fmla="*/ 153 h 264"/>
                <a:gd name="T10" fmla="*/ 228 w 232"/>
                <a:gd name="T11" fmla="*/ 97 h 264"/>
                <a:gd name="T12" fmla="*/ 232 w 232"/>
                <a:gd name="T13" fmla="*/ 78 h 264"/>
                <a:gd name="T14" fmla="*/ 202 w 232"/>
                <a:gd name="T15" fmla="*/ 44 h 264"/>
                <a:gd name="T16" fmla="*/ 129 w 232"/>
                <a:gd name="T17" fmla="*/ 0 h 264"/>
                <a:gd name="T18" fmla="*/ 109 w 232"/>
                <a:gd name="T19" fmla="*/ 2 h 264"/>
                <a:gd name="T20" fmla="*/ 120 w 232"/>
                <a:gd name="T21" fmla="*/ 27 h 264"/>
                <a:gd name="T22" fmla="*/ 96 w 232"/>
                <a:gd name="T23" fmla="*/ 71 h 264"/>
                <a:gd name="T24" fmla="*/ 109 w 232"/>
                <a:gd name="T25" fmla="*/ 94 h 264"/>
                <a:gd name="T26" fmla="*/ 86 w 232"/>
                <a:gd name="T27" fmla="*/ 156 h 264"/>
                <a:gd name="T28" fmla="*/ 0 w 232"/>
                <a:gd name="T29" fmla="*/ 186 h 26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32"/>
                <a:gd name="T46" fmla="*/ 0 h 264"/>
                <a:gd name="T47" fmla="*/ 232 w 232"/>
                <a:gd name="T48" fmla="*/ 264 h 26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32" h="264">
                  <a:moveTo>
                    <a:pt x="0" y="186"/>
                  </a:moveTo>
                  <a:lnTo>
                    <a:pt x="30" y="264"/>
                  </a:lnTo>
                  <a:lnTo>
                    <a:pt x="85" y="249"/>
                  </a:lnTo>
                  <a:lnTo>
                    <a:pt x="174" y="186"/>
                  </a:lnTo>
                  <a:lnTo>
                    <a:pt x="171" y="153"/>
                  </a:lnTo>
                  <a:lnTo>
                    <a:pt x="228" y="97"/>
                  </a:lnTo>
                  <a:lnTo>
                    <a:pt x="232" y="78"/>
                  </a:lnTo>
                  <a:lnTo>
                    <a:pt x="202" y="44"/>
                  </a:lnTo>
                  <a:lnTo>
                    <a:pt x="129" y="0"/>
                  </a:lnTo>
                  <a:lnTo>
                    <a:pt x="109" y="2"/>
                  </a:lnTo>
                  <a:lnTo>
                    <a:pt x="120" y="27"/>
                  </a:lnTo>
                  <a:lnTo>
                    <a:pt x="96" y="71"/>
                  </a:lnTo>
                  <a:lnTo>
                    <a:pt x="109" y="94"/>
                  </a:lnTo>
                  <a:lnTo>
                    <a:pt x="86" y="156"/>
                  </a:lnTo>
                  <a:lnTo>
                    <a:pt x="0" y="186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62" name="Freeform 116"/>
            <p:cNvSpPr>
              <a:spLocks/>
            </p:cNvSpPr>
            <p:nvPr/>
          </p:nvSpPr>
          <p:spPr bwMode="auto">
            <a:xfrm>
              <a:off x="2205" y="672"/>
              <a:ext cx="26" cy="13"/>
            </a:xfrm>
            <a:custGeom>
              <a:avLst/>
              <a:gdLst>
                <a:gd name="T0" fmla="*/ 0 w 245"/>
                <a:gd name="T1" fmla="*/ 48 h 125"/>
                <a:gd name="T2" fmla="*/ 30 w 245"/>
                <a:gd name="T3" fmla="*/ 0 h 125"/>
                <a:gd name="T4" fmla="*/ 126 w 245"/>
                <a:gd name="T5" fmla="*/ 30 h 125"/>
                <a:gd name="T6" fmla="*/ 177 w 245"/>
                <a:gd name="T7" fmla="*/ 79 h 125"/>
                <a:gd name="T8" fmla="*/ 245 w 245"/>
                <a:gd name="T9" fmla="*/ 79 h 125"/>
                <a:gd name="T10" fmla="*/ 239 w 245"/>
                <a:gd name="T11" fmla="*/ 125 h 125"/>
                <a:gd name="T12" fmla="*/ 80 w 245"/>
                <a:gd name="T13" fmla="*/ 93 h 125"/>
                <a:gd name="T14" fmla="*/ 0 w 245"/>
                <a:gd name="T15" fmla="*/ 48 h 1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5"/>
                <a:gd name="T25" fmla="*/ 0 h 125"/>
                <a:gd name="T26" fmla="*/ 245 w 245"/>
                <a:gd name="T27" fmla="*/ 125 h 1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5" h="125">
                  <a:moveTo>
                    <a:pt x="0" y="48"/>
                  </a:moveTo>
                  <a:lnTo>
                    <a:pt x="30" y="0"/>
                  </a:lnTo>
                  <a:lnTo>
                    <a:pt x="126" y="30"/>
                  </a:lnTo>
                  <a:lnTo>
                    <a:pt x="177" y="79"/>
                  </a:lnTo>
                  <a:lnTo>
                    <a:pt x="245" y="79"/>
                  </a:lnTo>
                  <a:lnTo>
                    <a:pt x="239" y="125"/>
                  </a:lnTo>
                  <a:lnTo>
                    <a:pt x="80" y="93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63" name="Freeform 117"/>
            <p:cNvSpPr>
              <a:spLocks/>
            </p:cNvSpPr>
            <p:nvPr/>
          </p:nvSpPr>
          <p:spPr bwMode="auto">
            <a:xfrm>
              <a:off x="1953" y="581"/>
              <a:ext cx="12" cy="11"/>
            </a:xfrm>
            <a:custGeom>
              <a:avLst/>
              <a:gdLst>
                <a:gd name="T0" fmla="*/ 0 w 108"/>
                <a:gd name="T1" fmla="*/ 75 h 98"/>
                <a:gd name="T2" fmla="*/ 42 w 108"/>
                <a:gd name="T3" fmla="*/ 63 h 98"/>
                <a:gd name="T4" fmla="*/ 19 w 108"/>
                <a:gd name="T5" fmla="*/ 48 h 98"/>
                <a:gd name="T6" fmla="*/ 40 w 108"/>
                <a:gd name="T7" fmla="*/ 15 h 98"/>
                <a:gd name="T8" fmla="*/ 58 w 108"/>
                <a:gd name="T9" fmla="*/ 36 h 98"/>
                <a:gd name="T10" fmla="*/ 58 w 108"/>
                <a:gd name="T11" fmla="*/ 0 h 98"/>
                <a:gd name="T12" fmla="*/ 108 w 108"/>
                <a:gd name="T13" fmla="*/ 0 h 98"/>
                <a:gd name="T14" fmla="*/ 104 w 108"/>
                <a:gd name="T15" fmla="*/ 36 h 98"/>
                <a:gd name="T16" fmla="*/ 73 w 108"/>
                <a:gd name="T17" fmla="*/ 52 h 98"/>
                <a:gd name="T18" fmla="*/ 74 w 108"/>
                <a:gd name="T19" fmla="*/ 98 h 98"/>
                <a:gd name="T20" fmla="*/ 44 w 108"/>
                <a:gd name="T21" fmla="*/ 71 h 98"/>
                <a:gd name="T22" fmla="*/ 0 w 108"/>
                <a:gd name="T23" fmla="*/ 75 h 9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8"/>
                <a:gd name="T37" fmla="*/ 0 h 98"/>
                <a:gd name="T38" fmla="*/ 108 w 108"/>
                <a:gd name="T39" fmla="*/ 98 h 9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8" h="98">
                  <a:moveTo>
                    <a:pt x="0" y="75"/>
                  </a:moveTo>
                  <a:lnTo>
                    <a:pt x="42" y="63"/>
                  </a:lnTo>
                  <a:lnTo>
                    <a:pt x="19" y="48"/>
                  </a:lnTo>
                  <a:lnTo>
                    <a:pt x="40" y="15"/>
                  </a:lnTo>
                  <a:lnTo>
                    <a:pt x="58" y="36"/>
                  </a:lnTo>
                  <a:lnTo>
                    <a:pt x="58" y="0"/>
                  </a:lnTo>
                  <a:lnTo>
                    <a:pt x="108" y="0"/>
                  </a:lnTo>
                  <a:lnTo>
                    <a:pt x="104" y="36"/>
                  </a:lnTo>
                  <a:lnTo>
                    <a:pt x="73" y="52"/>
                  </a:lnTo>
                  <a:lnTo>
                    <a:pt x="74" y="98"/>
                  </a:lnTo>
                  <a:lnTo>
                    <a:pt x="44" y="71"/>
                  </a:lnTo>
                  <a:lnTo>
                    <a:pt x="0" y="7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64" name="Freeform 118"/>
            <p:cNvSpPr>
              <a:spLocks/>
            </p:cNvSpPr>
            <p:nvPr/>
          </p:nvSpPr>
          <p:spPr bwMode="auto">
            <a:xfrm>
              <a:off x="2489" y="914"/>
              <a:ext cx="25" cy="23"/>
            </a:xfrm>
            <a:custGeom>
              <a:avLst/>
              <a:gdLst>
                <a:gd name="T0" fmla="*/ 0 w 235"/>
                <a:gd name="T1" fmla="*/ 192 h 220"/>
                <a:gd name="T2" fmla="*/ 50 w 235"/>
                <a:gd name="T3" fmla="*/ 124 h 220"/>
                <a:gd name="T4" fmla="*/ 135 w 235"/>
                <a:gd name="T5" fmla="*/ 75 h 220"/>
                <a:gd name="T6" fmla="*/ 177 w 235"/>
                <a:gd name="T7" fmla="*/ 0 h 220"/>
                <a:gd name="T8" fmla="*/ 203 w 235"/>
                <a:gd name="T9" fmla="*/ 23 h 220"/>
                <a:gd name="T10" fmla="*/ 233 w 235"/>
                <a:gd name="T11" fmla="*/ 12 h 220"/>
                <a:gd name="T12" fmla="*/ 235 w 235"/>
                <a:gd name="T13" fmla="*/ 37 h 220"/>
                <a:gd name="T14" fmla="*/ 192 w 235"/>
                <a:gd name="T15" fmla="*/ 91 h 220"/>
                <a:gd name="T16" fmla="*/ 200 w 235"/>
                <a:gd name="T17" fmla="*/ 114 h 220"/>
                <a:gd name="T18" fmla="*/ 152 w 235"/>
                <a:gd name="T19" fmla="*/ 122 h 220"/>
                <a:gd name="T20" fmla="*/ 127 w 235"/>
                <a:gd name="T21" fmla="*/ 197 h 220"/>
                <a:gd name="T22" fmla="*/ 75 w 235"/>
                <a:gd name="T23" fmla="*/ 220 h 220"/>
                <a:gd name="T24" fmla="*/ 0 w 235"/>
                <a:gd name="T25" fmla="*/ 192 h 2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35"/>
                <a:gd name="T40" fmla="*/ 0 h 220"/>
                <a:gd name="T41" fmla="*/ 235 w 235"/>
                <a:gd name="T42" fmla="*/ 220 h 2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35" h="220">
                  <a:moveTo>
                    <a:pt x="0" y="192"/>
                  </a:moveTo>
                  <a:lnTo>
                    <a:pt x="50" y="124"/>
                  </a:lnTo>
                  <a:lnTo>
                    <a:pt x="135" y="75"/>
                  </a:lnTo>
                  <a:lnTo>
                    <a:pt x="177" y="0"/>
                  </a:lnTo>
                  <a:lnTo>
                    <a:pt x="203" y="23"/>
                  </a:lnTo>
                  <a:lnTo>
                    <a:pt x="233" y="12"/>
                  </a:lnTo>
                  <a:lnTo>
                    <a:pt x="235" y="37"/>
                  </a:lnTo>
                  <a:lnTo>
                    <a:pt x="192" y="91"/>
                  </a:lnTo>
                  <a:lnTo>
                    <a:pt x="200" y="114"/>
                  </a:lnTo>
                  <a:lnTo>
                    <a:pt x="152" y="122"/>
                  </a:lnTo>
                  <a:lnTo>
                    <a:pt x="127" y="197"/>
                  </a:lnTo>
                  <a:lnTo>
                    <a:pt x="75" y="220"/>
                  </a:lnTo>
                  <a:lnTo>
                    <a:pt x="0" y="19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65" name="Freeform 119"/>
            <p:cNvSpPr>
              <a:spLocks/>
            </p:cNvSpPr>
            <p:nvPr/>
          </p:nvSpPr>
          <p:spPr bwMode="auto">
            <a:xfrm>
              <a:off x="2509" y="890"/>
              <a:ext cx="19" cy="27"/>
            </a:xfrm>
            <a:custGeom>
              <a:avLst/>
              <a:gdLst>
                <a:gd name="T0" fmla="*/ 0 w 177"/>
                <a:gd name="T1" fmla="*/ 0 h 244"/>
                <a:gd name="T2" fmla="*/ 48 w 177"/>
                <a:gd name="T3" fmla="*/ 28 h 244"/>
                <a:gd name="T4" fmla="*/ 62 w 177"/>
                <a:gd name="T5" fmla="*/ 81 h 244"/>
                <a:gd name="T6" fmla="*/ 81 w 177"/>
                <a:gd name="T7" fmla="*/ 97 h 244"/>
                <a:gd name="T8" fmla="*/ 93 w 177"/>
                <a:gd name="T9" fmla="*/ 74 h 244"/>
                <a:gd name="T10" fmla="*/ 104 w 177"/>
                <a:gd name="T11" fmla="*/ 111 h 244"/>
                <a:gd name="T12" fmla="*/ 177 w 177"/>
                <a:gd name="T13" fmla="*/ 111 h 244"/>
                <a:gd name="T14" fmla="*/ 161 w 177"/>
                <a:gd name="T15" fmla="*/ 165 h 244"/>
                <a:gd name="T16" fmla="*/ 125 w 177"/>
                <a:gd name="T17" fmla="*/ 171 h 244"/>
                <a:gd name="T18" fmla="*/ 96 w 177"/>
                <a:gd name="T19" fmla="*/ 242 h 244"/>
                <a:gd name="T20" fmla="*/ 62 w 177"/>
                <a:gd name="T21" fmla="*/ 244 h 244"/>
                <a:gd name="T22" fmla="*/ 75 w 177"/>
                <a:gd name="T23" fmla="*/ 217 h 244"/>
                <a:gd name="T24" fmla="*/ 34 w 177"/>
                <a:gd name="T25" fmla="*/ 167 h 244"/>
                <a:gd name="T26" fmla="*/ 69 w 177"/>
                <a:gd name="T27" fmla="*/ 126 h 244"/>
                <a:gd name="T28" fmla="*/ 62 w 177"/>
                <a:gd name="T29" fmla="*/ 88 h 244"/>
                <a:gd name="T30" fmla="*/ 0 w 177"/>
                <a:gd name="T31" fmla="*/ 0 h 24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77"/>
                <a:gd name="T49" fmla="*/ 0 h 244"/>
                <a:gd name="T50" fmla="*/ 177 w 177"/>
                <a:gd name="T51" fmla="*/ 244 h 24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77" h="244">
                  <a:moveTo>
                    <a:pt x="0" y="0"/>
                  </a:moveTo>
                  <a:lnTo>
                    <a:pt x="48" y="28"/>
                  </a:lnTo>
                  <a:lnTo>
                    <a:pt x="62" y="81"/>
                  </a:lnTo>
                  <a:lnTo>
                    <a:pt x="81" y="97"/>
                  </a:lnTo>
                  <a:lnTo>
                    <a:pt x="93" y="74"/>
                  </a:lnTo>
                  <a:lnTo>
                    <a:pt x="104" y="111"/>
                  </a:lnTo>
                  <a:lnTo>
                    <a:pt x="177" y="111"/>
                  </a:lnTo>
                  <a:lnTo>
                    <a:pt x="161" y="165"/>
                  </a:lnTo>
                  <a:lnTo>
                    <a:pt x="125" y="171"/>
                  </a:lnTo>
                  <a:lnTo>
                    <a:pt x="96" y="242"/>
                  </a:lnTo>
                  <a:lnTo>
                    <a:pt x="62" y="244"/>
                  </a:lnTo>
                  <a:lnTo>
                    <a:pt x="75" y="217"/>
                  </a:lnTo>
                  <a:lnTo>
                    <a:pt x="34" y="167"/>
                  </a:lnTo>
                  <a:lnTo>
                    <a:pt x="69" y="126"/>
                  </a:lnTo>
                  <a:lnTo>
                    <a:pt x="62" y="8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66" name="Freeform 120"/>
            <p:cNvSpPr>
              <a:spLocks/>
            </p:cNvSpPr>
            <p:nvPr/>
          </p:nvSpPr>
          <p:spPr bwMode="auto">
            <a:xfrm>
              <a:off x="1654" y="724"/>
              <a:ext cx="13" cy="13"/>
            </a:xfrm>
            <a:custGeom>
              <a:avLst/>
              <a:gdLst>
                <a:gd name="T0" fmla="*/ 0 w 122"/>
                <a:gd name="T1" fmla="*/ 63 h 127"/>
                <a:gd name="T2" fmla="*/ 49 w 122"/>
                <a:gd name="T3" fmla="*/ 124 h 127"/>
                <a:gd name="T4" fmla="*/ 111 w 122"/>
                <a:gd name="T5" fmla="*/ 127 h 127"/>
                <a:gd name="T6" fmla="*/ 122 w 122"/>
                <a:gd name="T7" fmla="*/ 0 h 127"/>
                <a:gd name="T8" fmla="*/ 77 w 122"/>
                <a:gd name="T9" fmla="*/ 7 h 127"/>
                <a:gd name="T10" fmla="*/ 0 w 122"/>
                <a:gd name="T11" fmla="*/ 63 h 1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2"/>
                <a:gd name="T19" fmla="*/ 0 h 127"/>
                <a:gd name="T20" fmla="*/ 122 w 122"/>
                <a:gd name="T21" fmla="*/ 127 h 1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2" h="127">
                  <a:moveTo>
                    <a:pt x="0" y="63"/>
                  </a:moveTo>
                  <a:lnTo>
                    <a:pt x="49" y="124"/>
                  </a:lnTo>
                  <a:lnTo>
                    <a:pt x="111" y="127"/>
                  </a:lnTo>
                  <a:lnTo>
                    <a:pt x="122" y="0"/>
                  </a:lnTo>
                  <a:lnTo>
                    <a:pt x="77" y="7"/>
                  </a:lnTo>
                  <a:lnTo>
                    <a:pt x="0" y="6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67" name="Freeform 121"/>
            <p:cNvSpPr>
              <a:spLocks/>
            </p:cNvSpPr>
            <p:nvPr/>
          </p:nvSpPr>
          <p:spPr bwMode="auto">
            <a:xfrm>
              <a:off x="1958" y="490"/>
              <a:ext cx="85" cy="68"/>
            </a:xfrm>
            <a:custGeom>
              <a:avLst/>
              <a:gdLst>
                <a:gd name="T0" fmla="*/ 3 w 787"/>
                <a:gd name="T1" fmla="*/ 497 h 630"/>
                <a:gd name="T2" fmla="*/ 77 w 787"/>
                <a:gd name="T3" fmla="*/ 490 h 630"/>
                <a:gd name="T4" fmla="*/ 21 w 787"/>
                <a:gd name="T5" fmla="*/ 520 h 630"/>
                <a:gd name="T6" fmla="*/ 64 w 787"/>
                <a:gd name="T7" fmla="*/ 525 h 630"/>
                <a:gd name="T8" fmla="*/ 38 w 787"/>
                <a:gd name="T9" fmla="*/ 571 h 630"/>
                <a:gd name="T10" fmla="*/ 95 w 787"/>
                <a:gd name="T11" fmla="*/ 630 h 630"/>
                <a:gd name="T12" fmla="*/ 168 w 787"/>
                <a:gd name="T13" fmla="*/ 553 h 630"/>
                <a:gd name="T14" fmla="*/ 223 w 787"/>
                <a:gd name="T15" fmla="*/ 547 h 630"/>
                <a:gd name="T16" fmla="*/ 231 w 787"/>
                <a:gd name="T17" fmla="*/ 489 h 630"/>
                <a:gd name="T18" fmla="*/ 219 w 787"/>
                <a:gd name="T19" fmla="*/ 378 h 630"/>
                <a:gd name="T20" fmla="*/ 264 w 787"/>
                <a:gd name="T21" fmla="*/ 331 h 630"/>
                <a:gd name="T22" fmla="*/ 342 w 787"/>
                <a:gd name="T23" fmla="*/ 212 h 630"/>
                <a:gd name="T24" fmla="*/ 389 w 787"/>
                <a:gd name="T25" fmla="*/ 162 h 630"/>
                <a:gd name="T26" fmla="*/ 457 w 787"/>
                <a:gd name="T27" fmla="*/ 143 h 630"/>
                <a:gd name="T28" fmla="*/ 473 w 787"/>
                <a:gd name="T29" fmla="*/ 109 h 630"/>
                <a:gd name="T30" fmla="*/ 530 w 787"/>
                <a:gd name="T31" fmla="*/ 123 h 630"/>
                <a:gd name="T32" fmla="*/ 629 w 787"/>
                <a:gd name="T33" fmla="*/ 109 h 630"/>
                <a:gd name="T34" fmla="*/ 700 w 787"/>
                <a:gd name="T35" fmla="*/ 58 h 630"/>
                <a:gd name="T36" fmla="*/ 729 w 787"/>
                <a:gd name="T37" fmla="*/ 109 h 630"/>
                <a:gd name="T38" fmla="*/ 746 w 787"/>
                <a:gd name="T39" fmla="*/ 76 h 630"/>
                <a:gd name="T40" fmla="*/ 718 w 787"/>
                <a:gd name="T41" fmla="*/ 54 h 630"/>
                <a:gd name="T42" fmla="*/ 731 w 787"/>
                <a:gd name="T43" fmla="*/ 12 h 630"/>
                <a:gd name="T44" fmla="*/ 714 w 787"/>
                <a:gd name="T45" fmla="*/ 5 h 630"/>
                <a:gd name="T46" fmla="*/ 668 w 787"/>
                <a:gd name="T47" fmla="*/ 35 h 630"/>
                <a:gd name="T48" fmla="*/ 657 w 787"/>
                <a:gd name="T49" fmla="*/ 8 h 630"/>
                <a:gd name="T50" fmla="*/ 633 w 787"/>
                <a:gd name="T51" fmla="*/ 14 h 630"/>
                <a:gd name="T52" fmla="*/ 553 w 787"/>
                <a:gd name="T53" fmla="*/ 59 h 630"/>
                <a:gd name="T54" fmla="*/ 515 w 787"/>
                <a:gd name="T55" fmla="*/ 74 h 630"/>
                <a:gd name="T56" fmla="*/ 458 w 787"/>
                <a:gd name="T57" fmla="*/ 97 h 630"/>
                <a:gd name="T58" fmla="*/ 442 w 787"/>
                <a:gd name="T59" fmla="*/ 92 h 630"/>
                <a:gd name="T60" fmla="*/ 439 w 787"/>
                <a:gd name="T61" fmla="*/ 99 h 630"/>
                <a:gd name="T62" fmla="*/ 387 w 787"/>
                <a:gd name="T63" fmla="*/ 126 h 630"/>
                <a:gd name="T64" fmla="*/ 384 w 787"/>
                <a:gd name="T65" fmla="*/ 142 h 630"/>
                <a:gd name="T66" fmla="*/ 310 w 787"/>
                <a:gd name="T67" fmla="*/ 188 h 630"/>
                <a:gd name="T68" fmla="*/ 252 w 787"/>
                <a:gd name="T69" fmla="*/ 229 h 630"/>
                <a:gd name="T70" fmla="*/ 142 w 787"/>
                <a:gd name="T71" fmla="*/ 367 h 630"/>
                <a:gd name="T72" fmla="*/ 191 w 787"/>
                <a:gd name="T73" fmla="*/ 372 h 630"/>
                <a:gd name="T74" fmla="*/ 64 w 787"/>
                <a:gd name="T75" fmla="*/ 417 h 630"/>
                <a:gd name="T76" fmla="*/ 41 w 787"/>
                <a:gd name="T77" fmla="*/ 429 h 630"/>
                <a:gd name="T78" fmla="*/ 6 w 787"/>
                <a:gd name="T79" fmla="*/ 451 h 630"/>
                <a:gd name="T80" fmla="*/ 0 w 787"/>
                <a:gd name="T81" fmla="*/ 472 h 6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87"/>
                <a:gd name="T124" fmla="*/ 0 h 630"/>
                <a:gd name="T125" fmla="*/ 787 w 787"/>
                <a:gd name="T126" fmla="*/ 630 h 63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87" h="630">
                  <a:moveTo>
                    <a:pt x="0" y="472"/>
                  </a:moveTo>
                  <a:lnTo>
                    <a:pt x="3" y="497"/>
                  </a:lnTo>
                  <a:lnTo>
                    <a:pt x="75" y="480"/>
                  </a:lnTo>
                  <a:lnTo>
                    <a:pt x="77" y="490"/>
                  </a:lnTo>
                  <a:lnTo>
                    <a:pt x="2" y="509"/>
                  </a:lnTo>
                  <a:lnTo>
                    <a:pt x="21" y="520"/>
                  </a:lnTo>
                  <a:lnTo>
                    <a:pt x="14" y="552"/>
                  </a:lnTo>
                  <a:lnTo>
                    <a:pt x="64" y="525"/>
                  </a:lnTo>
                  <a:lnTo>
                    <a:pt x="8" y="571"/>
                  </a:lnTo>
                  <a:lnTo>
                    <a:pt x="38" y="571"/>
                  </a:lnTo>
                  <a:lnTo>
                    <a:pt x="21" y="611"/>
                  </a:lnTo>
                  <a:lnTo>
                    <a:pt x="95" y="630"/>
                  </a:lnTo>
                  <a:lnTo>
                    <a:pt x="156" y="591"/>
                  </a:lnTo>
                  <a:lnTo>
                    <a:pt x="168" y="553"/>
                  </a:lnTo>
                  <a:lnTo>
                    <a:pt x="188" y="591"/>
                  </a:lnTo>
                  <a:lnTo>
                    <a:pt x="223" y="547"/>
                  </a:lnTo>
                  <a:lnTo>
                    <a:pt x="216" y="506"/>
                  </a:lnTo>
                  <a:lnTo>
                    <a:pt x="231" y="489"/>
                  </a:lnTo>
                  <a:lnTo>
                    <a:pt x="216" y="470"/>
                  </a:lnTo>
                  <a:lnTo>
                    <a:pt x="219" y="378"/>
                  </a:lnTo>
                  <a:lnTo>
                    <a:pt x="275" y="358"/>
                  </a:lnTo>
                  <a:lnTo>
                    <a:pt x="264" y="331"/>
                  </a:lnTo>
                  <a:lnTo>
                    <a:pt x="288" y="262"/>
                  </a:lnTo>
                  <a:lnTo>
                    <a:pt x="342" y="212"/>
                  </a:lnTo>
                  <a:lnTo>
                    <a:pt x="353" y="170"/>
                  </a:lnTo>
                  <a:lnTo>
                    <a:pt x="389" y="162"/>
                  </a:lnTo>
                  <a:lnTo>
                    <a:pt x="402" y="138"/>
                  </a:lnTo>
                  <a:lnTo>
                    <a:pt x="457" y="143"/>
                  </a:lnTo>
                  <a:lnTo>
                    <a:pt x="458" y="109"/>
                  </a:lnTo>
                  <a:lnTo>
                    <a:pt x="473" y="109"/>
                  </a:lnTo>
                  <a:lnTo>
                    <a:pt x="495" y="95"/>
                  </a:lnTo>
                  <a:lnTo>
                    <a:pt x="530" y="123"/>
                  </a:lnTo>
                  <a:lnTo>
                    <a:pt x="593" y="128"/>
                  </a:lnTo>
                  <a:lnTo>
                    <a:pt x="629" y="109"/>
                  </a:lnTo>
                  <a:lnTo>
                    <a:pt x="639" y="69"/>
                  </a:lnTo>
                  <a:lnTo>
                    <a:pt x="700" y="58"/>
                  </a:lnTo>
                  <a:lnTo>
                    <a:pt x="731" y="74"/>
                  </a:lnTo>
                  <a:lnTo>
                    <a:pt x="729" y="109"/>
                  </a:lnTo>
                  <a:lnTo>
                    <a:pt x="785" y="69"/>
                  </a:lnTo>
                  <a:lnTo>
                    <a:pt x="746" y="76"/>
                  </a:lnTo>
                  <a:lnTo>
                    <a:pt x="757" y="65"/>
                  </a:lnTo>
                  <a:lnTo>
                    <a:pt x="718" y="54"/>
                  </a:lnTo>
                  <a:lnTo>
                    <a:pt x="787" y="35"/>
                  </a:lnTo>
                  <a:lnTo>
                    <a:pt x="731" y="12"/>
                  </a:lnTo>
                  <a:lnTo>
                    <a:pt x="695" y="35"/>
                  </a:lnTo>
                  <a:lnTo>
                    <a:pt x="714" y="5"/>
                  </a:lnTo>
                  <a:lnTo>
                    <a:pt x="685" y="0"/>
                  </a:lnTo>
                  <a:lnTo>
                    <a:pt x="668" y="35"/>
                  </a:lnTo>
                  <a:lnTo>
                    <a:pt x="657" y="37"/>
                  </a:lnTo>
                  <a:lnTo>
                    <a:pt x="657" y="8"/>
                  </a:lnTo>
                  <a:lnTo>
                    <a:pt x="607" y="58"/>
                  </a:lnTo>
                  <a:lnTo>
                    <a:pt x="633" y="14"/>
                  </a:lnTo>
                  <a:lnTo>
                    <a:pt x="607" y="5"/>
                  </a:lnTo>
                  <a:lnTo>
                    <a:pt x="553" y="59"/>
                  </a:lnTo>
                  <a:lnTo>
                    <a:pt x="502" y="42"/>
                  </a:lnTo>
                  <a:lnTo>
                    <a:pt x="515" y="74"/>
                  </a:lnTo>
                  <a:lnTo>
                    <a:pt x="495" y="58"/>
                  </a:lnTo>
                  <a:lnTo>
                    <a:pt x="458" y="97"/>
                  </a:lnTo>
                  <a:lnTo>
                    <a:pt x="462" y="64"/>
                  </a:lnTo>
                  <a:lnTo>
                    <a:pt x="442" y="92"/>
                  </a:lnTo>
                  <a:lnTo>
                    <a:pt x="427" y="72"/>
                  </a:lnTo>
                  <a:lnTo>
                    <a:pt x="439" y="99"/>
                  </a:lnTo>
                  <a:lnTo>
                    <a:pt x="399" y="88"/>
                  </a:lnTo>
                  <a:lnTo>
                    <a:pt x="387" y="126"/>
                  </a:lnTo>
                  <a:lnTo>
                    <a:pt x="349" y="139"/>
                  </a:lnTo>
                  <a:lnTo>
                    <a:pt x="384" y="142"/>
                  </a:lnTo>
                  <a:lnTo>
                    <a:pt x="321" y="161"/>
                  </a:lnTo>
                  <a:lnTo>
                    <a:pt x="310" y="188"/>
                  </a:lnTo>
                  <a:lnTo>
                    <a:pt x="330" y="188"/>
                  </a:lnTo>
                  <a:lnTo>
                    <a:pt x="252" y="229"/>
                  </a:lnTo>
                  <a:lnTo>
                    <a:pt x="225" y="306"/>
                  </a:lnTo>
                  <a:lnTo>
                    <a:pt x="142" y="367"/>
                  </a:lnTo>
                  <a:lnTo>
                    <a:pt x="156" y="383"/>
                  </a:lnTo>
                  <a:lnTo>
                    <a:pt x="191" y="372"/>
                  </a:lnTo>
                  <a:lnTo>
                    <a:pt x="108" y="393"/>
                  </a:lnTo>
                  <a:lnTo>
                    <a:pt x="64" y="417"/>
                  </a:lnTo>
                  <a:lnTo>
                    <a:pt x="75" y="429"/>
                  </a:lnTo>
                  <a:lnTo>
                    <a:pt x="41" y="429"/>
                  </a:lnTo>
                  <a:lnTo>
                    <a:pt x="44" y="451"/>
                  </a:lnTo>
                  <a:lnTo>
                    <a:pt x="6" y="451"/>
                  </a:lnTo>
                  <a:lnTo>
                    <a:pt x="41" y="462"/>
                  </a:lnTo>
                  <a:lnTo>
                    <a:pt x="0" y="47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68" name="Freeform 122"/>
            <p:cNvSpPr>
              <a:spLocks/>
            </p:cNvSpPr>
            <p:nvPr/>
          </p:nvSpPr>
          <p:spPr bwMode="auto">
            <a:xfrm>
              <a:off x="2142" y="647"/>
              <a:ext cx="55" cy="47"/>
            </a:xfrm>
            <a:custGeom>
              <a:avLst/>
              <a:gdLst>
                <a:gd name="T0" fmla="*/ 0 w 510"/>
                <a:gd name="T1" fmla="*/ 243 h 443"/>
                <a:gd name="T2" fmla="*/ 48 w 510"/>
                <a:gd name="T3" fmla="*/ 259 h 443"/>
                <a:gd name="T4" fmla="*/ 159 w 510"/>
                <a:gd name="T5" fmla="*/ 243 h 443"/>
                <a:gd name="T6" fmla="*/ 181 w 510"/>
                <a:gd name="T7" fmla="*/ 197 h 443"/>
                <a:gd name="T8" fmla="*/ 258 w 510"/>
                <a:gd name="T9" fmla="*/ 174 h 443"/>
                <a:gd name="T10" fmla="*/ 263 w 510"/>
                <a:gd name="T11" fmla="*/ 135 h 443"/>
                <a:gd name="T12" fmla="*/ 289 w 510"/>
                <a:gd name="T13" fmla="*/ 126 h 443"/>
                <a:gd name="T14" fmla="*/ 277 w 510"/>
                <a:gd name="T15" fmla="*/ 107 h 443"/>
                <a:gd name="T16" fmla="*/ 305 w 510"/>
                <a:gd name="T17" fmla="*/ 105 h 443"/>
                <a:gd name="T18" fmla="*/ 324 w 510"/>
                <a:gd name="T19" fmla="*/ 66 h 443"/>
                <a:gd name="T20" fmla="*/ 316 w 510"/>
                <a:gd name="T21" fmla="*/ 28 h 443"/>
                <a:gd name="T22" fmla="*/ 417 w 510"/>
                <a:gd name="T23" fmla="*/ 0 h 443"/>
                <a:gd name="T24" fmla="*/ 510 w 510"/>
                <a:gd name="T25" fmla="*/ 57 h 443"/>
                <a:gd name="T26" fmla="*/ 486 w 510"/>
                <a:gd name="T27" fmla="*/ 80 h 443"/>
                <a:gd name="T28" fmla="*/ 397 w 510"/>
                <a:gd name="T29" fmla="*/ 80 h 443"/>
                <a:gd name="T30" fmla="*/ 400 w 510"/>
                <a:gd name="T31" fmla="*/ 130 h 443"/>
                <a:gd name="T32" fmla="*/ 440 w 510"/>
                <a:gd name="T33" fmla="*/ 162 h 443"/>
                <a:gd name="T34" fmla="*/ 414 w 510"/>
                <a:gd name="T35" fmla="*/ 180 h 443"/>
                <a:gd name="T36" fmla="*/ 423 w 510"/>
                <a:gd name="T37" fmla="*/ 205 h 443"/>
                <a:gd name="T38" fmla="*/ 329 w 510"/>
                <a:gd name="T39" fmla="*/ 306 h 443"/>
                <a:gd name="T40" fmla="*/ 292 w 510"/>
                <a:gd name="T41" fmla="*/ 305 h 443"/>
                <a:gd name="T42" fmla="*/ 263 w 510"/>
                <a:gd name="T43" fmla="*/ 329 h 443"/>
                <a:gd name="T44" fmla="*/ 312 w 510"/>
                <a:gd name="T45" fmla="*/ 421 h 443"/>
                <a:gd name="T46" fmla="*/ 243 w 510"/>
                <a:gd name="T47" fmla="*/ 421 h 443"/>
                <a:gd name="T48" fmla="*/ 216 w 510"/>
                <a:gd name="T49" fmla="*/ 443 h 443"/>
                <a:gd name="T50" fmla="*/ 164 w 510"/>
                <a:gd name="T51" fmla="*/ 387 h 443"/>
                <a:gd name="T52" fmla="*/ 23 w 510"/>
                <a:gd name="T53" fmla="*/ 397 h 443"/>
                <a:gd name="T54" fmla="*/ 71 w 510"/>
                <a:gd name="T55" fmla="*/ 333 h 443"/>
                <a:gd name="T56" fmla="*/ 0 w 510"/>
                <a:gd name="T57" fmla="*/ 243 h 44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10"/>
                <a:gd name="T88" fmla="*/ 0 h 443"/>
                <a:gd name="T89" fmla="*/ 510 w 510"/>
                <a:gd name="T90" fmla="*/ 443 h 44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10" h="443">
                  <a:moveTo>
                    <a:pt x="0" y="243"/>
                  </a:moveTo>
                  <a:lnTo>
                    <a:pt x="48" y="259"/>
                  </a:lnTo>
                  <a:lnTo>
                    <a:pt x="159" y="243"/>
                  </a:lnTo>
                  <a:lnTo>
                    <a:pt x="181" y="197"/>
                  </a:lnTo>
                  <a:lnTo>
                    <a:pt x="258" y="174"/>
                  </a:lnTo>
                  <a:lnTo>
                    <a:pt x="263" y="135"/>
                  </a:lnTo>
                  <a:lnTo>
                    <a:pt x="289" y="126"/>
                  </a:lnTo>
                  <a:lnTo>
                    <a:pt x="277" y="107"/>
                  </a:lnTo>
                  <a:lnTo>
                    <a:pt x="305" y="105"/>
                  </a:lnTo>
                  <a:lnTo>
                    <a:pt x="324" y="66"/>
                  </a:lnTo>
                  <a:lnTo>
                    <a:pt x="316" y="28"/>
                  </a:lnTo>
                  <a:lnTo>
                    <a:pt x="417" y="0"/>
                  </a:lnTo>
                  <a:lnTo>
                    <a:pt x="510" y="57"/>
                  </a:lnTo>
                  <a:lnTo>
                    <a:pt x="486" y="80"/>
                  </a:lnTo>
                  <a:lnTo>
                    <a:pt x="397" y="80"/>
                  </a:lnTo>
                  <a:lnTo>
                    <a:pt x="400" y="130"/>
                  </a:lnTo>
                  <a:lnTo>
                    <a:pt x="440" y="162"/>
                  </a:lnTo>
                  <a:lnTo>
                    <a:pt x="414" y="180"/>
                  </a:lnTo>
                  <a:lnTo>
                    <a:pt x="423" y="205"/>
                  </a:lnTo>
                  <a:lnTo>
                    <a:pt x="329" y="306"/>
                  </a:lnTo>
                  <a:lnTo>
                    <a:pt x="292" y="305"/>
                  </a:lnTo>
                  <a:lnTo>
                    <a:pt x="263" y="329"/>
                  </a:lnTo>
                  <a:lnTo>
                    <a:pt x="312" y="421"/>
                  </a:lnTo>
                  <a:lnTo>
                    <a:pt x="243" y="421"/>
                  </a:lnTo>
                  <a:lnTo>
                    <a:pt x="216" y="443"/>
                  </a:lnTo>
                  <a:lnTo>
                    <a:pt x="164" y="387"/>
                  </a:lnTo>
                  <a:lnTo>
                    <a:pt x="23" y="397"/>
                  </a:lnTo>
                  <a:lnTo>
                    <a:pt x="71" y="333"/>
                  </a:lnTo>
                  <a:lnTo>
                    <a:pt x="0" y="24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69" name="Freeform 123"/>
            <p:cNvSpPr>
              <a:spLocks/>
            </p:cNvSpPr>
            <p:nvPr/>
          </p:nvSpPr>
          <p:spPr bwMode="auto">
            <a:xfrm>
              <a:off x="1668" y="742"/>
              <a:ext cx="19" cy="8"/>
            </a:xfrm>
            <a:custGeom>
              <a:avLst/>
              <a:gdLst>
                <a:gd name="T0" fmla="*/ 0 w 171"/>
                <a:gd name="T1" fmla="*/ 40 h 75"/>
                <a:gd name="T2" fmla="*/ 14 w 171"/>
                <a:gd name="T3" fmla="*/ 0 h 75"/>
                <a:gd name="T4" fmla="*/ 49 w 171"/>
                <a:gd name="T5" fmla="*/ 24 h 75"/>
                <a:gd name="T6" fmla="*/ 115 w 171"/>
                <a:gd name="T7" fmla="*/ 1 h 75"/>
                <a:gd name="T8" fmla="*/ 171 w 171"/>
                <a:gd name="T9" fmla="*/ 29 h 75"/>
                <a:gd name="T10" fmla="*/ 156 w 171"/>
                <a:gd name="T11" fmla="*/ 74 h 75"/>
                <a:gd name="T12" fmla="*/ 150 w 171"/>
                <a:gd name="T13" fmla="*/ 36 h 75"/>
                <a:gd name="T14" fmla="*/ 115 w 171"/>
                <a:gd name="T15" fmla="*/ 22 h 75"/>
                <a:gd name="T16" fmla="*/ 80 w 171"/>
                <a:gd name="T17" fmla="*/ 45 h 75"/>
                <a:gd name="T18" fmla="*/ 88 w 171"/>
                <a:gd name="T19" fmla="*/ 67 h 75"/>
                <a:gd name="T20" fmla="*/ 73 w 171"/>
                <a:gd name="T21" fmla="*/ 75 h 75"/>
                <a:gd name="T22" fmla="*/ 0 w 171"/>
                <a:gd name="T23" fmla="*/ 40 h 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1"/>
                <a:gd name="T37" fmla="*/ 0 h 75"/>
                <a:gd name="T38" fmla="*/ 171 w 171"/>
                <a:gd name="T39" fmla="*/ 75 h 7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1" h="75">
                  <a:moveTo>
                    <a:pt x="0" y="40"/>
                  </a:moveTo>
                  <a:lnTo>
                    <a:pt x="14" y="0"/>
                  </a:lnTo>
                  <a:lnTo>
                    <a:pt x="49" y="24"/>
                  </a:lnTo>
                  <a:lnTo>
                    <a:pt x="115" y="1"/>
                  </a:lnTo>
                  <a:lnTo>
                    <a:pt x="171" y="29"/>
                  </a:lnTo>
                  <a:lnTo>
                    <a:pt x="156" y="74"/>
                  </a:lnTo>
                  <a:lnTo>
                    <a:pt x="150" y="36"/>
                  </a:lnTo>
                  <a:lnTo>
                    <a:pt x="115" y="22"/>
                  </a:lnTo>
                  <a:lnTo>
                    <a:pt x="80" y="45"/>
                  </a:lnTo>
                  <a:lnTo>
                    <a:pt x="88" y="67"/>
                  </a:lnTo>
                  <a:lnTo>
                    <a:pt x="73" y="75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70" name="Freeform 124"/>
            <p:cNvSpPr>
              <a:spLocks/>
            </p:cNvSpPr>
            <p:nvPr/>
          </p:nvSpPr>
          <p:spPr bwMode="auto">
            <a:xfrm>
              <a:off x="2405" y="782"/>
              <a:ext cx="33" cy="25"/>
            </a:xfrm>
            <a:custGeom>
              <a:avLst/>
              <a:gdLst>
                <a:gd name="T0" fmla="*/ 0 w 301"/>
                <a:gd name="T1" fmla="*/ 0 h 235"/>
                <a:gd name="T2" fmla="*/ 5 w 301"/>
                <a:gd name="T3" fmla="*/ 196 h 235"/>
                <a:gd name="T4" fmla="*/ 55 w 301"/>
                <a:gd name="T5" fmla="*/ 204 h 235"/>
                <a:gd name="T6" fmla="*/ 104 w 301"/>
                <a:gd name="T7" fmla="*/ 149 h 235"/>
                <a:gd name="T8" fmla="*/ 157 w 301"/>
                <a:gd name="T9" fmla="*/ 172 h 235"/>
                <a:gd name="T10" fmla="*/ 207 w 301"/>
                <a:gd name="T11" fmla="*/ 227 h 235"/>
                <a:gd name="T12" fmla="*/ 301 w 301"/>
                <a:gd name="T13" fmla="*/ 235 h 235"/>
                <a:gd name="T14" fmla="*/ 193 w 301"/>
                <a:gd name="T15" fmla="*/ 149 h 235"/>
                <a:gd name="T16" fmla="*/ 201 w 301"/>
                <a:gd name="T17" fmla="*/ 104 h 235"/>
                <a:gd name="T18" fmla="*/ 150 w 301"/>
                <a:gd name="T19" fmla="*/ 91 h 235"/>
                <a:gd name="T20" fmla="*/ 101 w 301"/>
                <a:gd name="T21" fmla="*/ 37 h 235"/>
                <a:gd name="T22" fmla="*/ 0 w 301"/>
                <a:gd name="T23" fmla="*/ 0 h 2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01"/>
                <a:gd name="T37" fmla="*/ 0 h 235"/>
                <a:gd name="T38" fmla="*/ 301 w 301"/>
                <a:gd name="T39" fmla="*/ 235 h 23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01" h="235">
                  <a:moveTo>
                    <a:pt x="0" y="0"/>
                  </a:moveTo>
                  <a:lnTo>
                    <a:pt x="5" y="196"/>
                  </a:lnTo>
                  <a:lnTo>
                    <a:pt x="55" y="204"/>
                  </a:lnTo>
                  <a:lnTo>
                    <a:pt x="104" y="149"/>
                  </a:lnTo>
                  <a:lnTo>
                    <a:pt x="157" y="172"/>
                  </a:lnTo>
                  <a:lnTo>
                    <a:pt x="207" y="227"/>
                  </a:lnTo>
                  <a:lnTo>
                    <a:pt x="301" y="235"/>
                  </a:lnTo>
                  <a:lnTo>
                    <a:pt x="193" y="149"/>
                  </a:lnTo>
                  <a:lnTo>
                    <a:pt x="201" y="104"/>
                  </a:lnTo>
                  <a:lnTo>
                    <a:pt x="150" y="91"/>
                  </a:lnTo>
                  <a:lnTo>
                    <a:pt x="101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71" name="Freeform 125"/>
            <p:cNvSpPr>
              <a:spLocks/>
            </p:cNvSpPr>
            <p:nvPr/>
          </p:nvSpPr>
          <p:spPr bwMode="auto">
            <a:xfrm>
              <a:off x="2429" y="787"/>
              <a:ext cx="14" cy="7"/>
            </a:xfrm>
            <a:custGeom>
              <a:avLst/>
              <a:gdLst>
                <a:gd name="T0" fmla="*/ 0 w 126"/>
                <a:gd name="T1" fmla="*/ 41 h 62"/>
                <a:gd name="T2" fmla="*/ 74 w 126"/>
                <a:gd name="T3" fmla="*/ 62 h 62"/>
                <a:gd name="T4" fmla="*/ 126 w 126"/>
                <a:gd name="T5" fmla="*/ 19 h 62"/>
                <a:gd name="T6" fmla="*/ 104 w 126"/>
                <a:gd name="T7" fmla="*/ 0 h 62"/>
                <a:gd name="T8" fmla="*/ 91 w 126"/>
                <a:gd name="T9" fmla="*/ 24 h 62"/>
                <a:gd name="T10" fmla="*/ 0 w 126"/>
                <a:gd name="T11" fmla="*/ 41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62"/>
                <a:gd name="T20" fmla="*/ 126 w 126"/>
                <a:gd name="T21" fmla="*/ 62 h 6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62">
                  <a:moveTo>
                    <a:pt x="0" y="41"/>
                  </a:moveTo>
                  <a:lnTo>
                    <a:pt x="74" y="62"/>
                  </a:lnTo>
                  <a:lnTo>
                    <a:pt x="126" y="19"/>
                  </a:lnTo>
                  <a:lnTo>
                    <a:pt x="104" y="0"/>
                  </a:lnTo>
                  <a:lnTo>
                    <a:pt x="91" y="24"/>
                  </a:lnTo>
                  <a:lnTo>
                    <a:pt x="0" y="41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72" name="Freeform 126"/>
            <p:cNvSpPr>
              <a:spLocks/>
            </p:cNvSpPr>
            <p:nvPr/>
          </p:nvSpPr>
          <p:spPr bwMode="auto">
            <a:xfrm>
              <a:off x="2438" y="782"/>
              <a:ext cx="7" cy="6"/>
            </a:xfrm>
            <a:custGeom>
              <a:avLst/>
              <a:gdLst>
                <a:gd name="T0" fmla="*/ 0 w 65"/>
                <a:gd name="T1" fmla="*/ 0 h 60"/>
                <a:gd name="T2" fmla="*/ 50 w 65"/>
                <a:gd name="T3" fmla="*/ 29 h 60"/>
                <a:gd name="T4" fmla="*/ 65 w 65"/>
                <a:gd name="T5" fmla="*/ 60 h 60"/>
                <a:gd name="T6" fmla="*/ 64 w 65"/>
                <a:gd name="T7" fmla="*/ 35 h 60"/>
                <a:gd name="T8" fmla="*/ 0 w 65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"/>
                <a:gd name="T16" fmla="*/ 0 h 60"/>
                <a:gd name="T17" fmla="*/ 65 w 65"/>
                <a:gd name="T18" fmla="*/ 60 h 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" h="60">
                  <a:moveTo>
                    <a:pt x="0" y="0"/>
                  </a:moveTo>
                  <a:lnTo>
                    <a:pt x="50" y="29"/>
                  </a:lnTo>
                  <a:lnTo>
                    <a:pt x="65" y="60"/>
                  </a:lnTo>
                  <a:lnTo>
                    <a:pt x="64" y="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73" name="Freeform 127"/>
            <p:cNvSpPr>
              <a:spLocks/>
            </p:cNvSpPr>
            <p:nvPr/>
          </p:nvSpPr>
          <p:spPr bwMode="auto">
            <a:xfrm>
              <a:off x="1735" y="837"/>
              <a:ext cx="27" cy="27"/>
            </a:xfrm>
            <a:custGeom>
              <a:avLst/>
              <a:gdLst>
                <a:gd name="T0" fmla="*/ 0 w 247"/>
                <a:gd name="T1" fmla="*/ 95 h 257"/>
                <a:gd name="T2" fmla="*/ 18 w 247"/>
                <a:gd name="T3" fmla="*/ 14 h 257"/>
                <a:gd name="T4" fmla="*/ 108 w 247"/>
                <a:gd name="T5" fmla="*/ 0 h 257"/>
                <a:gd name="T6" fmla="*/ 137 w 247"/>
                <a:gd name="T7" fmla="*/ 26 h 257"/>
                <a:gd name="T8" fmla="*/ 144 w 247"/>
                <a:gd name="T9" fmla="*/ 88 h 257"/>
                <a:gd name="T10" fmla="*/ 206 w 247"/>
                <a:gd name="T11" fmla="*/ 99 h 257"/>
                <a:gd name="T12" fmla="*/ 216 w 247"/>
                <a:gd name="T13" fmla="*/ 142 h 257"/>
                <a:gd name="T14" fmla="*/ 247 w 247"/>
                <a:gd name="T15" fmla="*/ 149 h 257"/>
                <a:gd name="T16" fmla="*/ 241 w 247"/>
                <a:gd name="T17" fmla="*/ 201 h 257"/>
                <a:gd name="T18" fmla="*/ 210 w 247"/>
                <a:gd name="T19" fmla="*/ 257 h 257"/>
                <a:gd name="T20" fmla="*/ 129 w 247"/>
                <a:gd name="T21" fmla="*/ 253 h 257"/>
                <a:gd name="T22" fmla="*/ 147 w 247"/>
                <a:gd name="T23" fmla="*/ 190 h 257"/>
                <a:gd name="T24" fmla="*/ 0 w 247"/>
                <a:gd name="T25" fmla="*/ 95 h 2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7"/>
                <a:gd name="T40" fmla="*/ 0 h 257"/>
                <a:gd name="T41" fmla="*/ 247 w 247"/>
                <a:gd name="T42" fmla="*/ 257 h 25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7" h="257">
                  <a:moveTo>
                    <a:pt x="0" y="95"/>
                  </a:moveTo>
                  <a:lnTo>
                    <a:pt x="18" y="14"/>
                  </a:lnTo>
                  <a:lnTo>
                    <a:pt x="108" y="0"/>
                  </a:lnTo>
                  <a:lnTo>
                    <a:pt x="137" y="26"/>
                  </a:lnTo>
                  <a:lnTo>
                    <a:pt x="144" y="88"/>
                  </a:lnTo>
                  <a:lnTo>
                    <a:pt x="206" y="99"/>
                  </a:lnTo>
                  <a:lnTo>
                    <a:pt x="216" y="142"/>
                  </a:lnTo>
                  <a:lnTo>
                    <a:pt x="247" y="149"/>
                  </a:lnTo>
                  <a:lnTo>
                    <a:pt x="241" y="201"/>
                  </a:lnTo>
                  <a:lnTo>
                    <a:pt x="210" y="257"/>
                  </a:lnTo>
                  <a:lnTo>
                    <a:pt x="129" y="253"/>
                  </a:lnTo>
                  <a:lnTo>
                    <a:pt x="147" y="190"/>
                  </a:lnTo>
                  <a:lnTo>
                    <a:pt x="0" y="9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74" name="Freeform 128"/>
            <p:cNvSpPr>
              <a:spLocks/>
            </p:cNvSpPr>
            <p:nvPr/>
          </p:nvSpPr>
          <p:spPr bwMode="auto">
            <a:xfrm>
              <a:off x="1674" y="774"/>
              <a:ext cx="41" cy="59"/>
            </a:xfrm>
            <a:custGeom>
              <a:avLst/>
              <a:gdLst>
                <a:gd name="T0" fmla="*/ 0 w 381"/>
                <a:gd name="T1" fmla="*/ 130 h 551"/>
                <a:gd name="T2" fmla="*/ 6 w 381"/>
                <a:gd name="T3" fmla="*/ 173 h 551"/>
                <a:gd name="T4" fmla="*/ 75 w 381"/>
                <a:gd name="T5" fmla="*/ 250 h 551"/>
                <a:gd name="T6" fmla="*/ 152 w 381"/>
                <a:gd name="T7" fmla="*/ 430 h 551"/>
                <a:gd name="T8" fmla="*/ 325 w 381"/>
                <a:gd name="T9" fmla="*/ 551 h 551"/>
                <a:gd name="T10" fmla="*/ 355 w 381"/>
                <a:gd name="T11" fmla="*/ 529 h 551"/>
                <a:gd name="T12" fmla="*/ 371 w 381"/>
                <a:gd name="T13" fmla="*/ 490 h 551"/>
                <a:gd name="T14" fmla="*/ 347 w 381"/>
                <a:gd name="T15" fmla="*/ 476 h 551"/>
                <a:gd name="T16" fmla="*/ 360 w 381"/>
                <a:gd name="T17" fmla="*/ 466 h 551"/>
                <a:gd name="T18" fmla="*/ 381 w 381"/>
                <a:gd name="T19" fmla="*/ 371 h 551"/>
                <a:gd name="T20" fmla="*/ 354 w 381"/>
                <a:gd name="T21" fmla="*/ 327 h 551"/>
                <a:gd name="T22" fmla="*/ 327 w 381"/>
                <a:gd name="T23" fmla="*/ 327 h 551"/>
                <a:gd name="T24" fmla="*/ 327 w 381"/>
                <a:gd name="T25" fmla="*/ 278 h 551"/>
                <a:gd name="T26" fmla="*/ 294 w 381"/>
                <a:gd name="T27" fmla="*/ 301 h 551"/>
                <a:gd name="T28" fmla="*/ 252 w 381"/>
                <a:gd name="T29" fmla="*/ 281 h 551"/>
                <a:gd name="T30" fmla="*/ 227 w 381"/>
                <a:gd name="T31" fmla="*/ 224 h 551"/>
                <a:gd name="T32" fmla="*/ 269 w 381"/>
                <a:gd name="T33" fmla="*/ 154 h 551"/>
                <a:gd name="T34" fmla="*/ 347 w 381"/>
                <a:gd name="T35" fmla="*/ 121 h 551"/>
                <a:gd name="T36" fmla="*/ 324 w 381"/>
                <a:gd name="T37" fmla="*/ 111 h 551"/>
                <a:gd name="T38" fmla="*/ 336 w 381"/>
                <a:gd name="T39" fmla="*/ 74 h 551"/>
                <a:gd name="T40" fmla="*/ 250 w 381"/>
                <a:gd name="T41" fmla="*/ 67 h 551"/>
                <a:gd name="T42" fmla="*/ 183 w 381"/>
                <a:gd name="T43" fmla="*/ 0 h 551"/>
                <a:gd name="T44" fmla="*/ 167 w 381"/>
                <a:gd name="T45" fmla="*/ 50 h 551"/>
                <a:gd name="T46" fmla="*/ 101 w 381"/>
                <a:gd name="T47" fmla="*/ 92 h 551"/>
                <a:gd name="T48" fmla="*/ 65 w 381"/>
                <a:gd name="T49" fmla="*/ 144 h 551"/>
                <a:gd name="T50" fmla="*/ 25 w 381"/>
                <a:gd name="T51" fmla="*/ 136 h 551"/>
                <a:gd name="T52" fmla="*/ 31 w 381"/>
                <a:gd name="T53" fmla="*/ 104 h 551"/>
                <a:gd name="T54" fmla="*/ 0 w 381"/>
                <a:gd name="T55" fmla="*/ 130 h 55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81"/>
                <a:gd name="T85" fmla="*/ 0 h 551"/>
                <a:gd name="T86" fmla="*/ 381 w 381"/>
                <a:gd name="T87" fmla="*/ 551 h 55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81" h="551">
                  <a:moveTo>
                    <a:pt x="0" y="130"/>
                  </a:moveTo>
                  <a:lnTo>
                    <a:pt x="6" y="173"/>
                  </a:lnTo>
                  <a:lnTo>
                    <a:pt x="75" y="250"/>
                  </a:lnTo>
                  <a:lnTo>
                    <a:pt x="152" y="430"/>
                  </a:lnTo>
                  <a:lnTo>
                    <a:pt x="325" y="551"/>
                  </a:lnTo>
                  <a:lnTo>
                    <a:pt x="355" y="529"/>
                  </a:lnTo>
                  <a:lnTo>
                    <a:pt x="371" y="490"/>
                  </a:lnTo>
                  <a:lnTo>
                    <a:pt x="347" y="476"/>
                  </a:lnTo>
                  <a:lnTo>
                    <a:pt x="360" y="466"/>
                  </a:lnTo>
                  <a:lnTo>
                    <a:pt x="381" y="371"/>
                  </a:lnTo>
                  <a:lnTo>
                    <a:pt x="354" y="327"/>
                  </a:lnTo>
                  <a:lnTo>
                    <a:pt x="327" y="327"/>
                  </a:lnTo>
                  <a:lnTo>
                    <a:pt x="327" y="278"/>
                  </a:lnTo>
                  <a:lnTo>
                    <a:pt x="294" y="301"/>
                  </a:lnTo>
                  <a:lnTo>
                    <a:pt x="252" y="281"/>
                  </a:lnTo>
                  <a:lnTo>
                    <a:pt x="227" y="224"/>
                  </a:lnTo>
                  <a:lnTo>
                    <a:pt x="269" y="154"/>
                  </a:lnTo>
                  <a:lnTo>
                    <a:pt x="347" y="121"/>
                  </a:lnTo>
                  <a:lnTo>
                    <a:pt x="324" y="111"/>
                  </a:lnTo>
                  <a:lnTo>
                    <a:pt x="336" y="74"/>
                  </a:lnTo>
                  <a:lnTo>
                    <a:pt x="250" y="67"/>
                  </a:lnTo>
                  <a:lnTo>
                    <a:pt x="183" y="0"/>
                  </a:lnTo>
                  <a:lnTo>
                    <a:pt x="167" y="50"/>
                  </a:lnTo>
                  <a:lnTo>
                    <a:pt x="101" y="92"/>
                  </a:lnTo>
                  <a:lnTo>
                    <a:pt x="65" y="144"/>
                  </a:lnTo>
                  <a:lnTo>
                    <a:pt x="25" y="136"/>
                  </a:lnTo>
                  <a:lnTo>
                    <a:pt x="31" y="104"/>
                  </a:lnTo>
                  <a:lnTo>
                    <a:pt x="0" y="13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75" name="Freeform 129"/>
            <p:cNvSpPr>
              <a:spLocks/>
            </p:cNvSpPr>
            <p:nvPr/>
          </p:nvSpPr>
          <p:spPr bwMode="auto">
            <a:xfrm>
              <a:off x="2327" y="736"/>
              <a:ext cx="8" cy="9"/>
            </a:xfrm>
            <a:custGeom>
              <a:avLst/>
              <a:gdLst>
                <a:gd name="T0" fmla="*/ 0 w 69"/>
                <a:gd name="T1" fmla="*/ 87 h 87"/>
                <a:gd name="T2" fmla="*/ 48 w 69"/>
                <a:gd name="T3" fmla="*/ 46 h 87"/>
                <a:gd name="T4" fmla="*/ 69 w 69"/>
                <a:gd name="T5" fmla="*/ 0 h 87"/>
                <a:gd name="T6" fmla="*/ 0 w 69"/>
                <a:gd name="T7" fmla="*/ 87 h 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"/>
                <a:gd name="T13" fmla="*/ 0 h 87"/>
                <a:gd name="T14" fmla="*/ 69 w 69"/>
                <a:gd name="T15" fmla="*/ 87 h 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" h="87">
                  <a:moveTo>
                    <a:pt x="0" y="87"/>
                  </a:moveTo>
                  <a:lnTo>
                    <a:pt x="48" y="46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76" name="Freeform 130"/>
            <p:cNvSpPr>
              <a:spLocks/>
            </p:cNvSpPr>
            <p:nvPr/>
          </p:nvSpPr>
          <p:spPr bwMode="auto">
            <a:xfrm>
              <a:off x="2336" y="712"/>
              <a:ext cx="13" cy="20"/>
            </a:xfrm>
            <a:custGeom>
              <a:avLst/>
              <a:gdLst>
                <a:gd name="T0" fmla="*/ 0 w 123"/>
                <a:gd name="T1" fmla="*/ 73 h 186"/>
                <a:gd name="T2" fmla="*/ 23 w 123"/>
                <a:gd name="T3" fmla="*/ 0 h 186"/>
                <a:gd name="T4" fmla="*/ 67 w 123"/>
                <a:gd name="T5" fmla="*/ 4 h 186"/>
                <a:gd name="T6" fmla="*/ 78 w 123"/>
                <a:gd name="T7" fmla="*/ 50 h 186"/>
                <a:gd name="T8" fmla="*/ 44 w 123"/>
                <a:gd name="T9" fmla="*/ 101 h 186"/>
                <a:gd name="T10" fmla="*/ 51 w 123"/>
                <a:gd name="T11" fmla="*/ 130 h 186"/>
                <a:gd name="T12" fmla="*/ 119 w 123"/>
                <a:gd name="T13" fmla="*/ 147 h 186"/>
                <a:gd name="T14" fmla="*/ 123 w 123"/>
                <a:gd name="T15" fmla="*/ 186 h 186"/>
                <a:gd name="T16" fmla="*/ 82 w 123"/>
                <a:gd name="T17" fmla="*/ 147 h 186"/>
                <a:gd name="T18" fmla="*/ 82 w 123"/>
                <a:gd name="T19" fmla="*/ 168 h 186"/>
                <a:gd name="T20" fmla="*/ 23 w 123"/>
                <a:gd name="T21" fmla="*/ 147 h 186"/>
                <a:gd name="T22" fmla="*/ 0 w 123"/>
                <a:gd name="T23" fmla="*/ 73 h 18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3"/>
                <a:gd name="T37" fmla="*/ 0 h 186"/>
                <a:gd name="T38" fmla="*/ 123 w 123"/>
                <a:gd name="T39" fmla="*/ 186 h 18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3" h="186">
                  <a:moveTo>
                    <a:pt x="0" y="73"/>
                  </a:moveTo>
                  <a:lnTo>
                    <a:pt x="23" y="0"/>
                  </a:lnTo>
                  <a:lnTo>
                    <a:pt x="67" y="4"/>
                  </a:lnTo>
                  <a:lnTo>
                    <a:pt x="78" y="50"/>
                  </a:lnTo>
                  <a:lnTo>
                    <a:pt x="44" y="101"/>
                  </a:lnTo>
                  <a:lnTo>
                    <a:pt x="51" y="130"/>
                  </a:lnTo>
                  <a:lnTo>
                    <a:pt x="119" y="147"/>
                  </a:lnTo>
                  <a:lnTo>
                    <a:pt x="123" y="186"/>
                  </a:lnTo>
                  <a:lnTo>
                    <a:pt x="82" y="147"/>
                  </a:lnTo>
                  <a:lnTo>
                    <a:pt x="82" y="168"/>
                  </a:lnTo>
                  <a:lnTo>
                    <a:pt x="23" y="147"/>
                  </a:lnTo>
                  <a:lnTo>
                    <a:pt x="0" y="7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77" name="Freeform 131"/>
            <p:cNvSpPr>
              <a:spLocks/>
            </p:cNvSpPr>
            <p:nvPr/>
          </p:nvSpPr>
          <p:spPr bwMode="auto">
            <a:xfrm>
              <a:off x="2337" y="729"/>
              <a:ext cx="4" cy="4"/>
            </a:xfrm>
            <a:custGeom>
              <a:avLst/>
              <a:gdLst>
                <a:gd name="T0" fmla="*/ 0 w 35"/>
                <a:gd name="T1" fmla="*/ 0 h 35"/>
                <a:gd name="T2" fmla="*/ 18 w 35"/>
                <a:gd name="T3" fmla="*/ 0 h 35"/>
                <a:gd name="T4" fmla="*/ 35 w 35"/>
                <a:gd name="T5" fmla="*/ 7 h 35"/>
                <a:gd name="T6" fmla="*/ 27 w 35"/>
                <a:gd name="T7" fmla="*/ 35 h 35"/>
                <a:gd name="T8" fmla="*/ 0 w 35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35"/>
                <a:gd name="T17" fmla="*/ 35 w 35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35">
                  <a:moveTo>
                    <a:pt x="0" y="0"/>
                  </a:moveTo>
                  <a:lnTo>
                    <a:pt x="18" y="0"/>
                  </a:lnTo>
                  <a:lnTo>
                    <a:pt x="35" y="7"/>
                  </a:lnTo>
                  <a:lnTo>
                    <a:pt x="27" y="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78" name="Freeform 132"/>
            <p:cNvSpPr>
              <a:spLocks/>
            </p:cNvSpPr>
            <p:nvPr/>
          </p:nvSpPr>
          <p:spPr bwMode="auto">
            <a:xfrm>
              <a:off x="2342" y="734"/>
              <a:ext cx="4" cy="5"/>
            </a:xfrm>
            <a:custGeom>
              <a:avLst/>
              <a:gdLst>
                <a:gd name="T0" fmla="*/ 0 w 31"/>
                <a:gd name="T1" fmla="*/ 0 h 47"/>
                <a:gd name="T2" fmla="*/ 3 w 31"/>
                <a:gd name="T3" fmla="*/ 47 h 47"/>
                <a:gd name="T4" fmla="*/ 31 w 31"/>
                <a:gd name="T5" fmla="*/ 25 h 47"/>
                <a:gd name="T6" fmla="*/ 0 w 31"/>
                <a:gd name="T7" fmla="*/ 0 h 4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"/>
                <a:gd name="T13" fmla="*/ 0 h 47"/>
                <a:gd name="T14" fmla="*/ 31 w 31"/>
                <a:gd name="T15" fmla="*/ 47 h 4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" h="47">
                  <a:moveTo>
                    <a:pt x="0" y="0"/>
                  </a:moveTo>
                  <a:lnTo>
                    <a:pt x="3" y="47"/>
                  </a:lnTo>
                  <a:lnTo>
                    <a:pt x="31" y="2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79" name="Freeform 133"/>
            <p:cNvSpPr>
              <a:spLocks/>
            </p:cNvSpPr>
            <p:nvPr/>
          </p:nvSpPr>
          <p:spPr bwMode="auto">
            <a:xfrm>
              <a:off x="2343" y="741"/>
              <a:ext cx="14" cy="14"/>
            </a:xfrm>
            <a:custGeom>
              <a:avLst/>
              <a:gdLst>
                <a:gd name="T0" fmla="*/ 0 w 134"/>
                <a:gd name="T1" fmla="*/ 88 h 127"/>
                <a:gd name="T2" fmla="*/ 28 w 134"/>
                <a:gd name="T3" fmla="*/ 42 h 127"/>
                <a:gd name="T4" fmla="*/ 62 w 134"/>
                <a:gd name="T5" fmla="*/ 48 h 127"/>
                <a:gd name="T6" fmla="*/ 111 w 134"/>
                <a:gd name="T7" fmla="*/ 0 h 127"/>
                <a:gd name="T8" fmla="*/ 134 w 134"/>
                <a:gd name="T9" fmla="*/ 28 h 127"/>
                <a:gd name="T10" fmla="*/ 130 w 134"/>
                <a:gd name="T11" fmla="*/ 104 h 127"/>
                <a:gd name="T12" fmla="*/ 117 w 134"/>
                <a:gd name="T13" fmla="*/ 73 h 127"/>
                <a:gd name="T14" fmla="*/ 105 w 134"/>
                <a:gd name="T15" fmla="*/ 127 h 127"/>
                <a:gd name="T16" fmla="*/ 69 w 134"/>
                <a:gd name="T17" fmla="*/ 110 h 127"/>
                <a:gd name="T18" fmla="*/ 51 w 134"/>
                <a:gd name="T19" fmla="*/ 55 h 127"/>
                <a:gd name="T20" fmla="*/ 0 w 134"/>
                <a:gd name="T21" fmla="*/ 88 h 12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4"/>
                <a:gd name="T34" fmla="*/ 0 h 127"/>
                <a:gd name="T35" fmla="*/ 134 w 134"/>
                <a:gd name="T36" fmla="*/ 127 h 12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4" h="127">
                  <a:moveTo>
                    <a:pt x="0" y="88"/>
                  </a:moveTo>
                  <a:lnTo>
                    <a:pt x="28" y="42"/>
                  </a:lnTo>
                  <a:lnTo>
                    <a:pt x="62" y="48"/>
                  </a:lnTo>
                  <a:lnTo>
                    <a:pt x="111" y="0"/>
                  </a:lnTo>
                  <a:lnTo>
                    <a:pt x="134" y="28"/>
                  </a:lnTo>
                  <a:lnTo>
                    <a:pt x="130" y="104"/>
                  </a:lnTo>
                  <a:lnTo>
                    <a:pt x="117" y="73"/>
                  </a:lnTo>
                  <a:lnTo>
                    <a:pt x="105" y="127"/>
                  </a:lnTo>
                  <a:lnTo>
                    <a:pt x="69" y="110"/>
                  </a:lnTo>
                  <a:lnTo>
                    <a:pt x="51" y="55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80" name="Freeform 134"/>
            <p:cNvSpPr>
              <a:spLocks/>
            </p:cNvSpPr>
            <p:nvPr/>
          </p:nvSpPr>
          <p:spPr bwMode="auto">
            <a:xfrm>
              <a:off x="2344" y="738"/>
              <a:ext cx="4" cy="6"/>
            </a:xfrm>
            <a:custGeom>
              <a:avLst/>
              <a:gdLst>
                <a:gd name="T0" fmla="*/ 0 w 29"/>
                <a:gd name="T1" fmla="*/ 31 h 51"/>
                <a:gd name="T2" fmla="*/ 6 w 29"/>
                <a:gd name="T3" fmla="*/ 23 h 51"/>
                <a:gd name="T4" fmla="*/ 29 w 29"/>
                <a:gd name="T5" fmla="*/ 0 h 51"/>
                <a:gd name="T6" fmla="*/ 19 w 29"/>
                <a:gd name="T7" fmla="*/ 51 h 51"/>
                <a:gd name="T8" fmla="*/ 0 w 29"/>
                <a:gd name="T9" fmla="*/ 31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51"/>
                <a:gd name="T17" fmla="*/ 29 w 29"/>
                <a:gd name="T18" fmla="*/ 51 h 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51">
                  <a:moveTo>
                    <a:pt x="0" y="31"/>
                  </a:moveTo>
                  <a:lnTo>
                    <a:pt x="6" y="23"/>
                  </a:lnTo>
                  <a:lnTo>
                    <a:pt x="29" y="0"/>
                  </a:lnTo>
                  <a:lnTo>
                    <a:pt x="19" y="51"/>
                  </a:lnTo>
                  <a:lnTo>
                    <a:pt x="0" y="31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81" name="Freeform 135"/>
            <p:cNvSpPr>
              <a:spLocks/>
            </p:cNvSpPr>
            <p:nvPr/>
          </p:nvSpPr>
          <p:spPr bwMode="auto">
            <a:xfrm>
              <a:off x="1988" y="574"/>
              <a:ext cx="32" cy="25"/>
            </a:xfrm>
            <a:custGeom>
              <a:avLst/>
              <a:gdLst>
                <a:gd name="T0" fmla="*/ 0 w 302"/>
                <a:gd name="T1" fmla="*/ 42 h 227"/>
                <a:gd name="T2" fmla="*/ 17 w 302"/>
                <a:gd name="T3" fmla="*/ 159 h 227"/>
                <a:gd name="T4" fmla="*/ 177 w 302"/>
                <a:gd name="T5" fmla="*/ 221 h 227"/>
                <a:gd name="T6" fmla="*/ 252 w 302"/>
                <a:gd name="T7" fmla="*/ 227 h 227"/>
                <a:gd name="T8" fmla="*/ 302 w 302"/>
                <a:gd name="T9" fmla="*/ 169 h 227"/>
                <a:gd name="T10" fmla="*/ 278 w 302"/>
                <a:gd name="T11" fmla="*/ 100 h 227"/>
                <a:gd name="T12" fmla="*/ 295 w 302"/>
                <a:gd name="T13" fmla="*/ 82 h 227"/>
                <a:gd name="T14" fmla="*/ 283 w 302"/>
                <a:gd name="T15" fmla="*/ 28 h 227"/>
                <a:gd name="T16" fmla="*/ 167 w 302"/>
                <a:gd name="T17" fmla="*/ 13 h 227"/>
                <a:gd name="T18" fmla="*/ 93 w 302"/>
                <a:gd name="T19" fmla="*/ 0 h 227"/>
                <a:gd name="T20" fmla="*/ 0 w 302"/>
                <a:gd name="T21" fmla="*/ 42 h 22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02"/>
                <a:gd name="T34" fmla="*/ 0 h 227"/>
                <a:gd name="T35" fmla="*/ 302 w 302"/>
                <a:gd name="T36" fmla="*/ 227 h 22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02" h="227">
                  <a:moveTo>
                    <a:pt x="0" y="42"/>
                  </a:moveTo>
                  <a:lnTo>
                    <a:pt x="17" y="159"/>
                  </a:lnTo>
                  <a:lnTo>
                    <a:pt x="177" y="221"/>
                  </a:lnTo>
                  <a:lnTo>
                    <a:pt x="252" y="227"/>
                  </a:lnTo>
                  <a:lnTo>
                    <a:pt x="302" y="169"/>
                  </a:lnTo>
                  <a:lnTo>
                    <a:pt x="278" y="100"/>
                  </a:lnTo>
                  <a:lnTo>
                    <a:pt x="295" y="82"/>
                  </a:lnTo>
                  <a:lnTo>
                    <a:pt x="283" y="28"/>
                  </a:lnTo>
                  <a:lnTo>
                    <a:pt x="167" y="13"/>
                  </a:lnTo>
                  <a:lnTo>
                    <a:pt x="93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82" name="Freeform 136"/>
            <p:cNvSpPr>
              <a:spLocks/>
            </p:cNvSpPr>
            <p:nvPr/>
          </p:nvSpPr>
          <p:spPr bwMode="auto">
            <a:xfrm>
              <a:off x="1911" y="629"/>
              <a:ext cx="10" cy="18"/>
            </a:xfrm>
            <a:custGeom>
              <a:avLst/>
              <a:gdLst>
                <a:gd name="T0" fmla="*/ 0 w 93"/>
                <a:gd name="T1" fmla="*/ 109 h 167"/>
                <a:gd name="T2" fmla="*/ 18 w 93"/>
                <a:gd name="T3" fmla="*/ 0 h 167"/>
                <a:gd name="T4" fmla="*/ 93 w 93"/>
                <a:gd name="T5" fmla="*/ 7 h 167"/>
                <a:gd name="T6" fmla="*/ 59 w 93"/>
                <a:gd name="T7" fmla="*/ 77 h 167"/>
                <a:gd name="T8" fmla="*/ 59 w 93"/>
                <a:gd name="T9" fmla="*/ 164 h 167"/>
                <a:gd name="T10" fmla="*/ 13 w 93"/>
                <a:gd name="T11" fmla="*/ 167 h 167"/>
                <a:gd name="T12" fmla="*/ 20 w 93"/>
                <a:gd name="T13" fmla="*/ 115 h 167"/>
                <a:gd name="T14" fmla="*/ 0 w 93"/>
                <a:gd name="T15" fmla="*/ 109 h 1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3"/>
                <a:gd name="T25" fmla="*/ 0 h 167"/>
                <a:gd name="T26" fmla="*/ 93 w 93"/>
                <a:gd name="T27" fmla="*/ 167 h 1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3" h="167">
                  <a:moveTo>
                    <a:pt x="0" y="109"/>
                  </a:moveTo>
                  <a:lnTo>
                    <a:pt x="18" y="0"/>
                  </a:lnTo>
                  <a:lnTo>
                    <a:pt x="93" y="7"/>
                  </a:lnTo>
                  <a:lnTo>
                    <a:pt x="59" y="77"/>
                  </a:lnTo>
                  <a:lnTo>
                    <a:pt x="59" y="164"/>
                  </a:lnTo>
                  <a:lnTo>
                    <a:pt x="13" y="167"/>
                  </a:lnTo>
                  <a:lnTo>
                    <a:pt x="20" y="115"/>
                  </a:lnTo>
                  <a:lnTo>
                    <a:pt x="0" y="109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83" name="Freeform 137"/>
            <p:cNvSpPr>
              <a:spLocks/>
            </p:cNvSpPr>
            <p:nvPr/>
          </p:nvSpPr>
          <p:spPr bwMode="auto">
            <a:xfrm>
              <a:off x="2008" y="602"/>
              <a:ext cx="31" cy="19"/>
            </a:xfrm>
            <a:custGeom>
              <a:avLst/>
              <a:gdLst>
                <a:gd name="T0" fmla="*/ 0 w 288"/>
                <a:gd name="T1" fmla="*/ 84 h 169"/>
                <a:gd name="T2" fmla="*/ 77 w 288"/>
                <a:gd name="T3" fmla="*/ 154 h 169"/>
                <a:gd name="T4" fmla="*/ 257 w 288"/>
                <a:gd name="T5" fmla="*/ 169 h 169"/>
                <a:gd name="T6" fmla="*/ 288 w 288"/>
                <a:gd name="T7" fmla="*/ 111 h 169"/>
                <a:gd name="T8" fmla="*/ 242 w 288"/>
                <a:gd name="T9" fmla="*/ 107 h 169"/>
                <a:gd name="T10" fmla="*/ 239 w 288"/>
                <a:gd name="T11" fmla="*/ 56 h 169"/>
                <a:gd name="T12" fmla="*/ 197 w 288"/>
                <a:gd name="T13" fmla="*/ 0 h 169"/>
                <a:gd name="T14" fmla="*/ 77 w 288"/>
                <a:gd name="T15" fmla="*/ 12 h 169"/>
                <a:gd name="T16" fmla="*/ 0 w 288"/>
                <a:gd name="T17" fmla="*/ 84 h 1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8"/>
                <a:gd name="T28" fmla="*/ 0 h 169"/>
                <a:gd name="T29" fmla="*/ 288 w 288"/>
                <a:gd name="T30" fmla="*/ 169 h 1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8" h="169">
                  <a:moveTo>
                    <a:pt x="0" y="84"/>
                  </a:moveTo>
                  <a:lnTo>
                    <a:pt x="77" y="154"/>
                  </a:lnTo>
                  <a:lnTo>
                    <a:pt x="257" y="169"/>
                  </a:lnTo>
                  <a:lnTo>
                    <a:pt x="288" y="111"/>
                  </a:lnTo>
                  <a:lnTo>
                    <a:pt x="242" y="107"/>
                  </a:lnTo>
                  <a:lnTo>
                    <a:pt x="239" y="56"/>
                  </a:lnTo>
                  <a:lnTo>
                    <a:pt x="197" y="0"/>
                  </a:lnTo>
                  <a:lnTo>
                    <a:pt x="77" y="12"/>
                  </a:lnTo>
                  <a:lnTo>
                    <a:pt x="0" y="8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84" name="Freeform 138"/>
            <p:cNvSpPr>
              <a:spLocks/>
            </p:cNvSpPr>
            <p:nvPr/>
          </p:nvSpPr>
          <p:spPr bwMode="auto">
            <a:xfrm>
              <a:off x="2055" y="664"/>
              <a:ext cx="69" cy="58"/>
            </a:xfrm>
            <a:custGeom>
              <a:avLst/>
              <a:gdLst>
                <a:gd name="T0" fmla="*/ 0 w 639"/>
                <a:gd name="T1" fmla="*/ 140 h 533"/>
                <a:gd name="T2" fmla="*/ 8 w 639"/>
                <a:gd name="T3" fmla="*/ 94 h 533"/>
                <a:gd name="T4" fmla="*/ 42 w 639"/>
                <a:gd name="T5" fmla="*/ 102 h 533"/>
                <a:gd name="T6" fmla="*/ 85 w 639"/>
                <a:gd name="T7" fmla="*/ 74 h 533"/>
                <a:gd name="T8" fmla="*/ 101 w 639"/>
                <a:gd name="T9" fmla="*/ 55 h 533"/>
                <a:gd name="T10" fmla="*/ 69 w 639"/>
                <a:gd name="T11" fmla="*/ 23 h 533"/>
                <a:gd name="T12" fmla="*/ 137 w 639"/>
                <a:gd name="T13" fmla="*/ 0 h 533"/>
                <a:gd name="T14" fmla="*/ 274 w 639"/>
                <a:gd name="T15" fmla="*/ 62 h 533"/>
                <a:gd name="T16" fmla="*/ 274 w 639"/>
                <a:gd name="T17" fmla="*/ 85 h 533"/>
                <a:gd name="T18" fmla="*/ 307 w 639"/>
                <a:gd name="T19" fmla="*/ 100 h 533"/>
                <a:gd name="T20" fmla="*/ 337 w 639"/>
                <a:gd name="T21" fmla="*/ 114 h 533"/>
                <a:gd name="T22" fmla="*/ 361 w 639"/>
                <a:gd name="T23" fmla="*/ 102 h 533"/>
                <a:gd name="T24" fmla="*/ 418 w 639"/>
                <a:gd name="T25" fmla="*/ 120 h 533"/>
                <a:gd name="T26" fmla="*/ 491 w 639"/>
                <a:gd name="T27" fmla="*/ 243 h 533"/>
                <a:gd name="T28" fmla="*/ 500 w 639"/>
                <a:gd name="T29" fmla="*/ 251 h 533"/>
                <a:gd name="T30" fmla="*/ 530 w 639"/>
                <a:gd name="T31" fmla="*/ 298 h 533"/>
                <a:gd name="T32" fmla="*/ 626 w 639"/>
                <a:gd name="T33" fmla="*/ 310 h 533"/>
                <a:gd name="T34" fmla="*/ 639 w 639"/>
                <a:gd name="T35" fmla="*/ 333 h 533"/>
                <a:gd name="T36" fmla="*/ 616 w 639"/>
                <a:gd name="T37" fmla="*/ 395 h 533"/>
                <a:gd name="T38" fmla="*/ 530 w 639"/>
                <a:gd name="T39" fmla="*/ 425 h 533"/>
                <a:gd name="T40" fmla="*/ 431 w 639"/>
                <a:gd name="T41" fmla="*/ 448 h 533"/>
                <a:gd name="T42" fmla="*/ 354 w 639"/>
                <a:gd name="T43" fmla="*/ 533 h 533"/>
                <a:gd name="T44" fmla="*/ 354 w 639"/>
                <a:gd name="T45" fmla="*/ 499 h 533"/>
                <a:gd name="T46" fmla="*/ 297 w 639"/>
                <a:gd name="T47" fmla="*/ 480 h 533"/>
                <a:gd name="T48" fmla="*/ 243 w 639"/>
                <a:gd name="T49" fmla="*/ 506 h 533"/>
                <a:gd name="T50" fmla="*/ 188 w 639"/>
                <a:gd name="T51" fmla="*/ 410 h 533"/>
                <a:gd name="T52" fmla="*/ 143 w 639"/>
                <a:gd name="T53" fmla="*/ 374 h 533"/>
                <a:gd name="T54" fmla="*/ 115 w 639"/>
                <a:gd name="T55" fmla="*/ 274 h 533"/>
                <a:gd name="T56" fmla="*/ 0 w 639"/>
                <a:gd name="T57" fmla="*/ 140 h 53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39"/>
                <a:gd name="T88" fmla="*/ 0 h 533"/>
                <a:gd name="T89" fmla="*/ 639 w 639"/>
                <a:gd name="T90" fmla="*/ 533 h 53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39" h="533">
                  <a:moveTo>
                    <a:pt x="0" y="140"/>
                  </a:moveTo>
                  <a:lnTo>
                    <a:pt x="8" y="94"/>
                  </a:lnTo>
                  <a:lnTo>
                    <a:pt x="42" y="102"/>
                  </a:lnTo>
                  <a:lnTo>
                    <a:pt x="85" y="74"/>
                  </a:lnTo>
                  <a:lnTo>
                    <a:pt x="101" y="55"/>
                  </a:lnTo>
                  <a:lnTo>
                    <a:pt x="69" y="23"/>
                  </a:lnTo>
                  <a:lnTo>
                    <a:pt x="137" y="0"/>
                  </a:lnTo>
                  <a:lnTo>
                    <a:pt x="274" y="62"/>
                  </a:lnTo>
                  <a:lnTo>
                    <a:pt x="274" y="85"/>
                  </a:lnTo>
                  <a:lnTo>
                    <a:pt x="307" y="100"/>
                  </a:lnTo>
                  <a:lnTo>
                    <a:pt x="337" y="114"/>
                  </a:lnTo>
                  <a:lnTo>
                    <a:pt x="361" y="102"/>
                  </a:lnTo>
                  <a:lnTo>
                    <a:pt x="418" y="120"/>
                  </a:lnTo>
                  <a:lnTo>
                    <a:pt x="491" y="243"/>
                  </a:lnTo>
                  <a:lnTo>
                    <a:pt x="500" y="251"/>
                  </a:lnTo>
                  <a:lnTo>
                    <a:pt x="530" y="298"/>
                  </a:lnTo>
                  <a:lnTo>
                    <a:pt x="626" y="310"/>
                  </a:lnTo>
                  <a:lnTo>
                    <a:pt x="639" y="333"/>
                  </a:lnTo>
                  <a:lnTo>
                    <a:pt x="616" y="395"/>
                  </a:lnTo>
                  <a:lnTo>
                    <a:pt x="530" y="425"/>
                  </a:lnTo>
                  <a:lnTo>
                    <a:pt x="431" y="448"/>
                  </a:lnTo>
                  <a:lnTo>
                    <a:pt x="354" y="533"/>
                  </a:lnTo>
                  <a:lnTo>
                    <a:pt x="354" y="499"/>
                  </a:lnTo>
                  <a:lnTo>
                    <a:pt x="297" y="480"/>
                  </a:lnTo>
                  <a:lnTo>
                    <a:pt x="243" y="506"/>
                  </a:lnTo>
                  <a:lnTo>
                    <a:pt x="188" y="410"/>
                  </a:lnTo>
                  <a:lnTo>
                    <a:pt x="143" y="374"/>
                  </a:lnTo>
                  <a:lnTo>
                    <a:pt x="115" y="274"/>
                  </a:lnTo>
                  <a:lnTo>
                    <a:pt x="0" y="14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85" name="Freeform 139"/>
            <p:cNvSpPr>
              <a:spLocks/>
            </p:cNvSpPr>
            <p:nvPr/>
          </p:nvSpPr>
          <p:spPr bwMode="auto">
            <a:xfrm>
              <a:off x="2006" y="448"/>
              <a:ext cx="561" cy="179"/>
            </a:xfrm>
            <a:custGeom>
              <a:avLst/>
              <a:gdLst>
                <a:gd name="T0" fmla="*/ 88 w 5192"/>
                <a:gd name="T1" fmla="*/ 1044 h 1662"/>
                <a:gd name="T2" fmla="*/ 276 w 5192"/>
                <a:gd name="T3" fmla="*/ 911 h 1662"/>
                <a:gd name="T4" fmla="*/ 273 w 5192"/>
                <a:gd name="T5" fmla="*/ 538 h 1662"/>
                <a:gd name="T6" fmla="*/ 495 w 5192"/>
                <a:gd name="T7" fmla="*/ 494 h 1662"/>
                <a:gd name="T8" fmla="*/ 546 w 5192"/>
                <a:gd name="T9" fmla="*/ 769 h 1662"/>
                <a:gd name="T10" fmla="*/ 614 w 5192"/>
                <a:gd name="T11" fmla="*/ 680 h 1662"/>
                <a:gd name="T12" fmla="*/ 773 w 5192"/>
                <a:gd name="T13" fmla="*/ 587 h 1662"/>
                <a:gd name="T14" fmla="*/ 1197 w 5192"/>
                <a:gd name="T15" fmla="*/ 503 h 1662"/>
                <a:gd name="T16" fmla="*/ 1507 w 5192"/>
                <a:gd name="T17" fmla="*/ 516 h 1662"/>
                <a:gd name="T18" fmla="*/ 1515 w 5192"/>
                <a:gd name="T19" fmla="*/ 289 h 1662"/>
                <a:gd name="T20" fmla="*/ 1628 w 5192"/>
                <a:gd name="T21" fmla="*/ 572 h 1662"/>
                <a:gd name="T22" fmla="*/ 1694 w 5192"/>
                <a:gd name="T23" fmla="*/ 516 h 1662"/>
                <a:gd name="T24" fmla="*/ 1767 w 5192"/>
                <a:gd name="T25" fmla="*/ 516 h 1662"/>
                <a:gd name="T26" fmla="*/ 1692 w 5192"/>
                <a:gd name="T27" fmla="*/ 374 h 1662"/>
                <a:gd name="T28" fmla="*/ 1936 w 5192"/>
                <a:gd name="T29" fmla="*/ 363 h 1662"/>
                <a:gd name="T30" fmla="*/ 2039 w 5192"/>
                <a:gd name="T31" fmla="*/ 235 h 1662"/>
                <a:gd name="T32" fmla="*/ 2319 w 5192"/>
                <a:gd name="T33" fmla="*/ 99 h 1662"/>
                <a:gd name="T34" fmla="*/ 2482 w 5192"/>
                <a:gd name="T35" fmla="*/ 43 h 1662"/>
                <a:gd name="T36" fmla="*/ 2866 w 5192"/>
                <a:gd name="T37" fmla="*/ 112 h 1662"/>
                <a:gd name="T38" fmla="*/ 2639 w 5192"/>
                <a:gd name="T39" fmla="*/ 275 h 1662"/>
                <a:gd name="T40" fmla="*/ 2892 w 5192"/>
                <a:gd name="T41" fmla="*/ 277 h 1662"/>
                <a:gd name="T42" fmla="*/ 3154 w 5192"/>
                <a:gd name="T43" fmla="*/ 239 h 1662"/>
                <a:gd name="T44" fmla="*/ 3525 w 5192"/>
                <a:gd name="T45" fmla="*/ 363 h 1662"/>
                <a:gd name="T46" fmla="*/ 3935 w 5192"/>
                <a:gd name="T47" fmla="*/ 362 h 1662"/>
                <a:gd name="T48" fmla="*/ 4343 w 5192"/>
                <a:gd name="T49" fmla="*/ 468 h 1662"/>
                <a:gd name="T50" fmla="*/ 4594 w 5192"/>
                <a:gd name="T51" fmla="*/ 452 h 1662"/>
                <a:gd name="T52" fmla="*/ 5084 w 5192"/>
                <a:gd name="T53" fmla="*/ 618 h 1662"/>
                <a:gd name="T54" fmla="*/ 5060 w 5192"/>
                <a:gd name="T55" fmla="*/ 737 h 1662"/>
                <a:gd name="T56" fmla="*/ 4899 w 5192"/>
                <a:gd name="T57" fmla="*/ 645 h 1662"/>
                <a:gd name="T58" fmla="*/ 4849 w 5192"/>
                <a:gd name="T59" fmla="*/ 834 h 1662"/>
                <a:gd name="T60" fmla="*/ 4456 w 5192"/>
                <a:gd name="T61" fmla="*/ 919 h 1662"/>
                <a:gd name="T62" fmla="*/ 4341 w 5192"/>
                <a:gd name="T63" fmla="*/ 1105 h 1662"/>
                <a:gd name="T64" fmla="*/ 4176 w 5192"/>
                <a:gd name="T65" fmla="*/ 1329 h 1662"/>
                <a:gd name="T66" fmla="*/ 4399 w 5192"/>
                <a:gd name="T67" fmla="*/ 841 h 1662"/>
                <a:gd name="T68" fmla="*/ 4094 w 5192"/>
                <a:gd name="T69" fmla="*/ 949 h 1662"/>
                <a:gd name="T70" fmla="*/ 3744 w 5192"/>
                <a:gd name="T71" fmla="*/ 981 h 1662"/>
                <a:gd name="T72" fmla="*/ 3614 w 5192"/>
                <a:gd name="T73" fmla="*/ 1221 h 1662"/>
                <a:gd name="T74" fmla="*/ 3678 w 5192"/>
                <a:gd name="T75" fmla="*/ 1335 h 1662"/>
                <a:gd name="T76" fmla="*/ 3397 w 5192"/>
                <a:gd name="T77" fmla="*/ 1615 h 1662"/>
                <a:gd name="T78" fmla="*/ 3228 w 5192"/>
                <a:gd name="T79" fmla="*/ 1247 h 1662"/>
                <a:gd name="T80" fmla="*/ 2886 w 5192"/>
                <a:gd name="T81" fmla="*/ 1356 h 1662"/>
                <a:gd name="T82" fmla="*/ 2379 w 5192"/>
                <a:gd name="T83" fmla="*/ 1363 h 1662"/>
                <a:gd name="T84" fmla="*/ 1836 w 5192"/>
                <a:gd name="T85" fmla="*/ 1362 h 1662"/>
                <a:gd name="T86" fmla="*/ 1592 w 5192"/>
                <a:gd name="T87" fmla="*/ 1240 h 1662"/>
                <a:gd name="T88" fmla="*/ 1294 w 5192"/>
                <a:gd name="T89" fmla="*/ 1151 h 1662"/>
                <a:gd name="T90" fmla="*/ 1089 w 5192"/>
                <a:gd name="T91" fmla="*/ 1190 h 1662"/>
                <a:gd name="T92" fmla="*/ 1135 w 5192"/>
                <a:gd name="T93" fmla="*/ 1329 h 1662"/>
                <a:gd name="T94" fmla="*/ 995 w 5192"/>
                <a:gd name="T95" fmla="*/ 1317 h 1662"/>
                <a:gd name="T96" fmla="*/ 816 w 5192"/>
                <a:gd name="T97" fmla="*/ 1348 h 1662"/>
                <a:gd name="T98" fmla="*/ 811 w 5192"/>
                <a:gd name="T99" fmla="*/ 1433 h 1662"/>
                <a:gd name="T100" fmla="*/ 850 w 5192"/>
                <a:gd name="T101" fmla="*/ 1503 h 1662"/>
                <a:gd name="T102" fmla="*/ 795 w 5192"/>
                <a:gd name="T103" fmla="*/ 1633 h 1662"/>
                <a:gd name="T104" fmla="*/ 588 w 5192"/>
                <a:gd name="T105" fmla="*/ 1581 h 1662"/>
                <a:gd name="T106" fmla="*/ 596 w 5192"/>
                <a:gd name="T107" fmla="*/ 1388 h 1662"/>
                <a:gd name="T108" fmla="*/ 405 w 5192"/>
                <a:gd name="T109" fmla="*/ 1270 h 1662"/>
                <a:gd name="T110" fmla="*/ 351 w 5192"/>
                <a:gd name="T111" fmla="*/ 1237 h 1662"/>
                <a:gd name="T112" fmla="*/ 212 w 5192"/>
                <a:gd name="T113" fmla="*/ 1139 h 1662"/>
                <a:gd name="T114" fmla="*/ 128 w 5192"/>
                <a:gd name="T115" fmla="*/ 1220 h 166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92"/>
                <a:gd name="T175" fmla="*/ 0 h 1662"/>
                <a:gd name="T176" fmla="*/ 5192 w 5192"/>
                <a:gd name="T177" fmla="*/ 1662 h 166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92" h="1662">
                  <a:moveTo>
                    <a:pt x="0" y="1183"/>
                  </a:moveTo>
                  <a:lnTo>
                    <a:pt x="45" y="1142"/>
                  </a:lnTo>
                  <a:lnTo>
                    <a:pt x="31" y="1160"/>
                  </a:lnTo>
                  <a:lnTo>
                    <a:pt x="49" y="1165"/>
                  </a:lnTo>
                  <a:lnTo>
                    <a:pt x="45" y="1085"/>
                  </a:lnTo>
                  <a:lnTo>
                    <a:pt x="61" y="1050"/>
                  </a:lnTo>
                  <a:lnTo>
                    <a:pt x="88" y="1044"/>
                  </a:lnTo>
                  <a:lnTo>
                    <a:pt x="137" y="1078"/>
                  </a:lnTo>
                  <a:lnTo>
                    <a:pt x="147" y="1013"/>
                  </a:lnTo>
                  <a:lnTo>
                    <a:pt x="127" y="1015"/>
                  </a:lnTo>
                  <a:lnTo>
                    <a:pt x="118" y="977"/>
                  </a:lnTo>
                  <a:lnTo>
                    <a:pt x="323" y="942"/>
                  </a:lnTo>
                  <a:lnTo>
                    <a:pt x="273" y="930"/>
                  </a:lnTo>
                  <a:lnTo>
                    <a:pt x="276" y="911"/>
                  </a:lnTo>
                  <a:lnTo>
                    <a:pt x="243" y="918"/>
                  </a:lnTo>
                  <a:lnTo>
                    <a:pt x="362" y="818"/>
                  </a:lnTo>
                  <a:lnTo>
                    <a:pt x="310" y="715"/>
                  </a:lnTo>
                  <a:lnTo>
                    <a:pt x="322" y="668"/>
                  </a:lnTo>
                  <a:lnTo>
                    <a:pt x="292" y="613"/>
                  </a:lnTo>
                  <a:lnTo>
                    <a:pt x="316" y="582"/>
                  </a:lnTo>
                  <a:lnTo>
                    <a:pt x="273" y="538"/>
                  </a:lnTo>
                  <a:lnTo>
                    <a:pt x="287" y="503"/>
                  </a:lnTo>
                  <a:lnTo>
                    <a:pt x="343" y="463"/>
                  </a:lnTo>
                  <a:lnTo>
                    <a:pt x="373" y="458"/>
                  </a:lnTo>
                  <a:lnTo>
                    <a:pt x="412" y="468"/>
                  </a:lnTo>
                  <a:lnTo>
                    <a:pt x="378" y="476"/>
                  </a:lnTo>
                  <a:lnTo>
                    <a:pt x="405" y="491"/>
                  </a:lnTo>
                  <a:lnTo>
                    <a:pt x="495" y="494"/>
                  </a:lnTo>
                  <a:lnTo>
                    <a:pt x="654" y="579"/>
                  </a:lnTo>
                  <a:lnTo>
                    <a:pt x="658" y="619"/>
                  </a:lnTo>
                  <a:lnTo>
                    <a:pt x="589" y="656"/>
                  </a:lnTo>
                  <a:lnTo>
                    <a:pt x="374" y="606"/>
                  </a:lnTo>
                  <a:lnTo>
                    <a:pt x="464" y="667"/>
                  </a:lnTo>
                  <a:lnTo>
                    <a:pt x="460" y="735"/>
                  </a:lnTo>
                  <a:lnTo>
                    <a:pt x="546" y="769"/>
                  </a:lnTo>
                  <a:lnTo>
                    <a:pt x="568" y="761"/>
                  </a:lnTo>
                  <a:lnTo>
                    <a:pt x="559" y="735"/>
                  </a:lnTo>
                  <a:lnTo>
                    <a:pt x="518" y="723"/>
                  </a:lnTo>
                  <a:lnTo>
                    <a:pt x="527" y="700"/>
                  </a:lnTo>
                  <a:lnTo>
                    <a:pt x="566" y="726"/>
                  </a:lnTo>
                  <a:lnTo>
                    <a:pt x="650" y="735"/>
                  </a:lnTo>
                  <a:lnTo>
                    <a:pt x="614" y="680"/>
                  </a:lnTo>
                  <a:lnTo>
                    <a:pt x="692" y="633"/>
                  </a:lnTo>
                  <a:lnTo>
                    <a:pt x="749" y="667"/>
                  </a:lnTo>
                  <a:lnTo>
                    <a:pt x="747" y="543"/>
                  </a:lnTo>
                  <a:lnTo>
                    <a:pt x="724" y="522"/>
                  </a:lnTo>
                  <a:lnTo>
                    <a:pt x="816" y="551"/>
                  </a:lnTo>
                  <a:lnTo>
                    <a:pt x="823" y="565"/>
                  </a:lnTo>
                  <a:lnTo>
                    <a:pt x="773" y="587"/>
                  </a:lnTo>
                  <a:lnTo>
                    <a:pt x="823" y="628"/>
                  </a:lnTo>
                  <a:lnTo>
                    <a:pt x="866" y="582"/>
                  </a:lnTo>
                  <a:lnTo>
                    <a:pt x="1040" y="509"/>
                  </a:lnTo>
                  <a:lnTo>
                    <a:pt x="1068" y="503"/>
                  </a:lnTo>
                  <a:lnTo>
                    <a:pt x="1040" y="517"/>
                  </a:lnTo>
                  <a:lnTo>
                    <a:pt x="1072" y="553"/>
                  </a:lnTo>
                  <a:lnTo>
                    <a:pt x="1197" y="503"/>
                  </a:lnTo>
                  <a:lnTo>
                    <a:pt x="1226" y="540"/>
                  </a:lnTo>
                  <a:lnTo>
                    <a:pt x="1255" y="511"/>
                  </a:lnTo>
                  <a:lnTo>
                    <a:pt x="1239" y="474"/>
                  </a:lnTo>
                  <a:lnTo>
                    <a:pt x="1257" y="460"/>
                  </a:lnTo>
                  <a:lnTo>
                    <a:pt x="1355" y="480"/>
                  </a:lnTo>
                  <a:lnTo>
                    <a:pt x="1482" y="549"/>
                  </a:lnTo>
                  <a:lnTo>
                    <a:pt x="1507" y="516"/>
                  </a:lnTo>
                  <a:lnTo>
                    <a:pt x="1478" y="480"/>
                  </a:lnTo>
                  <a:lnTo>
                    <a:pt x="1439" y="471"/>
                  </a:lnTo>
                  <a:lnTo>
                    <a:pt x="1455" y="417"/>
                  </a:lnTo>
                  <a:lnTo>
                    <a:pt x="1430" y="408"/>
                  </a:lnTo>
                  <a:lnTo>
                    <a:pt x="1438" y="383"/>
                  </a:lnTo>
                  <a:lnTo>
                    <a:pt x="1484" y="356"/>
                  </a:lnTo>
                  <a:lnTo>
                    <a:pt x="1515" y="289"/>
                  </a:lnTo>
                  <a:lnTo>
                    <a:pt x="1581" y="292"/>
                  </a:lnTo>
                  <a:lnTo>
                    <a:pt x="1612" y="300"/>
                  </a:lnTo>
                  <a:lnTo>
                    <a:pt x="1586" y="371"/>
                  </a:lnTo>
                  <a:lnTo>
                    <a:pt x="1615" y="406"/>
                  </a:lnTo>
                  <a:lnTo>
                    <a:pt x="1607" y="503"/>
                  </a:lnTo>
                  <a:lnTo>
                    <a:pt x="1640" y="537"/>
                  </a:lnTo>
                  <a:lnTo>
                    <a:pt x="1628" y="572"/>
                  </a:lnTo>
                  <a:lnTo>
                    <a:pt x="1578" y="599"/>
                  </a:lnTo>
                  <a:lnTo>
                    <a:pt x="1592" y="613"/>
                  </a:lnTo>
                  <a:lnTo>
                    <a:pt x="1527" y="625"/>
                  </a:lnTo>
                  <a:lnTo>
                    <a:pt x="1596" y="650"/>
                  </a:lnTo>
                  <a:lnTo>
                    <a:pt x="1676" y="572"/>
                  </a:lnTo>
                  <a:lnTo>
                    <a:pt x="1666" y="522"/>
                  </a:lnTo>
                  <a:lnTo>
                    <a:pt x="1694" y="516"/>
                  </a:lnTo>
                  <a:lnTo>
                    <a:pt x="1736" y="507"/>
                  </a:lnTo>
                  <a:lnTo>
                    <a:pt x="1755" y="536"/>
                  </a:lnTo>
                  <a:lnTo>
                    <a:pt x="1754" y="571"/>
                  </a:lnTo>
                  <a:lnTo>
                    <a:pt x="1805" y="582"/>
                  </a:lnTo>
                  <a:lnTo>
                    <a:pt x="1766" y="568"/>
                  </a:lnTo>
                  <a:lnTo>
                    <a:pt x="1782" y="549"/>
                  </a:lnTo>
                  <a:lnTo>
                    <a:pt x="1767" y="516"/>
                  </a:lnTo>
                  <a:lnTo>
                    <a:pt x="1648" y="494"/>
                  </a:lnTo>
                  <a:lnTo>
                    <a:pt x="1666" y="418"/>
                  </a:lnTo>
                  <a:lnTo>
                    <a:pt x="1626" y="371"/>
                  </a:lnTo>
                  <a:lnTo>
                    <a:pt x="1684" y="327"/>
                  </a:lnTo>
                  <a:lnTo>
                    <a:pt x="1677" y="296"/>
                  </a:lnTo>
                  <a:lnTo>
                    <a:pt x="1705" y="312"/>
                  </a:lnTo>
                  <a:lnTo>
                    <a:pt x="1692" y="374"/>
                  </a:lnTo>
                  <a:lnTo>
                    <a:pt x="1711" y="383"/>
                  </a:lnTo>
                  <a:lnTo>
                    <a:pt x="1789" y="402"/>
                  </a:lnTo>
                  <a:lnTo>
                    <a:pt x="1716" y="351"/>
                  </a:lnTo>
                  <a:lnTo>
                    <a:pt x="1773" y="352"/>
                  </a:lnTo>
                  <a:lnTo>
                    <a:pt x="1761" y="333"/>
                  </a:lnTo>
                  <a:lnTo>
                    <a:pt x="1789" y="323"/>
                  </a:lnTo>
                  <a:lnTo>
                    <a:pt x="1936" y="363"/>
                  </a:lnTo>
                  <a:lnTo>
                    <a:pt x="1908" y="390"/>
                  </a:lnTo>
                  <a:lnTo>
                    <a:pt x="1904" y="429"/>
                  </a:lnTo>
                  <a:lnTo>
                    <a:pt x="1934" y="452"/>
                  </a:lnTo>
                  <a:lnTo>
                    <a:pt x="1950" y="363"/>
                  </a:lnTo>
                  <a:lnTo>
                    <a:pt x="1870" y="317"/>
                  </a:lnTo>
                  <a:lnTo>
                    <a:pt x="1853" y="258"/>
                  </a:lnTo>
                  <a:lnTo>
                    <a:pt x="2039" y="235"/>
                  </a:lnTo>
                  <a:lnTo>
                    <a:pt x="2016" y="178"/>
                  </a:lnTo>
                  <a:lnTo>
                    <a:pt x="2039" y="190"/>
                  </a:lnTo>
                  <a:lnTo>
                    <a:pt x="2070" y="169"/>
                  </a:lnTo>
                  <a:lnTo>
                    <a:pt x="2047" y="162"/>
                  </a:lnTo>
                  <a:lnTo>
                    <a:pt x="2244" y="116"/>
                  </a:lnTo>
                  <a:lnTo>
                    <a:pt x="2227" y="103"/>
                  </a:lnTo>
                  <a:lnTo>
                    <a:pt x="2319" y="99"/>
                  </a:lnTo>
                  <a:lnTo>
                    <a:pt x="2317" y="112"/>
                  </a:lnTo>
                  <a:lnTo>
                    <a:pt x="2340" y="112"/>
                  </a:lnTo>
                  <a:lnTo>
                    <a:pt x="2405" y="93"/>
                  </a:lnTo>
                  <a:lnTo>
                    <a:pt x="2436" y="105"/>
                  </a:lnTo>
                  <a:lnTo>
                    <a:pt x="2408" y="80"/>
                  </a:lnTo>
                  <a:lnTo>
                    <a:pt x="2482" y="76"/>
                  </a:lnTo>
                  <a:lnTo>
                    <a:pt x="2482" y="43"/>
                  </a:lnTo>
                  <a:lnTo>
                    <a:pt x="2570" y="0"/>
                  </a:lnTo>
                  <a:lnTo>
                    <a:pt x="2631" y="26"/>
                  </a:lnTo>
                  <a:lnTo>
                    <a:pt x="2579" y="49"/>
                  </a:lnTo>
                  <a:lnTo>
                    <a:pt x="2667" y="47"/>
                  </a:lnTo>
                  <a:lnTo>
                    <a:pt x="2632" y="80"/>
                  </a:lnTo>
                  <a:lnTo>
                    <a:pt x="2783" y="62"/>
                  </a:lnTo>
                  <a:lnTo>
                    <a:pt x="2866" y="112"/>
                  </a:lnTo>
                  <a:lnTo>
                    <a:pt x="2852" y="131"/>
                  </a:lnTo>
                  <a:lnTo>
                    <a:pt x="2825" y="122"/>
                  </a:lnTo>
                  <a:lnTo>
                    <a:pt x="2863" y="136"/>
                  </a:lnTo>
                  <a:lnTo>
                    <a:pt x="2843" y="167"/>
                  </a:lnTo>
                  <a:lnTo>
                    <a:pt x="2570" y="312"/>
                  </a:lnTo>
                  <a:lnTo>
                    <a:pt x="2658" y="294"/>
                  </a:lnTo>
                  <a:lnTo>
                    <a:pt x="2639" y="275"/>
                  </a:lnTo>
                  <a:lnTo>
                    <a:pt x="2778" y="247"/>
                  </a:lnTo>
                  <a:lnTo>
                    <a:pt x="2739" y="252"/>
                  </a:lnTo>
                  <a:lnTo>
                    <a:pt x="2747" y="227"/>
                  </a:lnTo>
                  <a:lnTo>
                    <a:pt x="2825" y="247"/>
                  </a:lnTo>
                  <a:lnTo>
                    <a:pt x="2836" y="227"/>
                  </a:lnTo>
                  <a:lnTo>
                    <a:pt x="2854" y="275"/>
                  </a:lnTo>
                  <a:lnTo>
                    <a:pt x="2892" y="277"/>
                  </a:lnTo>
                  <a:lnTo>
                    <a:pt x="2858" y="258"/>
                  </a:lnTo>
                  <a:lnTo>
                    <a:pt x="2931" y="244"/>
                  </a:lnTo>
                  <a:lnTo>
                    <a:pt x="3017" y="258"/>
                  </a:lnTo>
                  <a:lnTo>
                    <a:pt x="3008" y="275"/>
                  </a:lnTo>
                  <a:lnTo>
                    <a:pt x="3086" y="289"/>
                  </a:lnTo>
                  <a:lnTo>
                    <a:pt x="3152" y="286"/>
                  </a:lnTo>
                  <a:lnTo>
                    <a:pt x="3154" y="239"/>
                  </a:lnTo>
                  <a:lnTo>
                    <a:pt x="3175" y="236"/>
                  </a:lnTo>
                  <a:lnTo>
                    <a:pt x="3343" y="286"/>
                  </a:lnTo>
                  <a:lnTo>
                    <a:pt x="3318" y="363"/>
                  </a:lnTo>
                  <a:lnTo>
                    <a:pt x="3398" y="417"/>
                  </a:lnTo>
                  <a:lnTo>
                    <a:pt x="3443" y="344"/>
                  </a:lnTo>
                  <a:lnTo>
                    <a:pt x="3468" y="374"/>
                  </a:lnTo>
                  <a:lnTo>
                    <a:pt x="3525" y="363"/>
                  </a:lnTo>
                  <a:lnTo>
                    <a:pt x="3602" y="390"/>
                  </a:lnTo>
                  <a:lnTo>
                    <a:pt x="3662" y="372"/>
                  </a:lnTo>
                  <a:lnTo>
                    <a:pt x="3656" y="344"/>
                  </a:lnTo>
                  <a:lnTo>
                    <a:pt x="3697" y="294"/>
                  </a:lnTo>
                  <a:lnTo>
                    <a:pt x="3951" y="329"/>
                  </a:lnTo>
                  <a:lnTo>
                    <a:pt x="3967" y="352"/>
                  </a:lnTo>
                  <a:lnTo>
                    <a:pt x="3935" y="362"/>
                  </a:lnTo>
                  <a:lnTo>
                    <a:pt x="4018" y="372"/>
                  </a:lnTo>
                  <a:lnTo>
                    <a:pt x="4047" y="408"/>
                  </a:lnTo>
                  <a:lnTo>
                    <a:pt x="4239" y="402"/>
                  </a:lnTo>
                  <a:lnTo>
                    <a:pt x="4274" y="429"/>
                  </a:lnTo>
                  <a:lnTo>
                    <a:pt x="4259" y="463"/>
                  </a:lnTo>
                  <a:lnTo>
                    <a:pt x="4314" y="487"/>
                  </a:lnTo>
                  <a:lnTo>
                    <a:pt x="4343" y="468"/>
                  </a:lnTo>
                  <a:lnTo>
                    <a:pt x="4479" y="482"/>
                  </a:lnTo>
                  <a:lnTo>
                    <a:pt x="4507" y="463"/>
                  </a:lnTo>
                  <a:lnTo>
                    <a:pt x="4524" y="493"/>
                  </a:lnTo>
                  <a:lnTo>
                    <a:pt x="4580" y="517"/>
                  </a:lnTo>
                  <a:lnTo>
                    <a:pt x="4605" y="499"/>
                  </a:lnTo>
                  <a:lnTo>
                    <a:pt x="4578" y="474"/>
                  </a:lnTo>
                  <a:lnTo>
                    <a:pt x="4594" y="452"/>
                  </a:lnTo>
                  <a:lnTo>
                    <a:pt x="4832" y="486"/>
                  </a:lnTo>
                  <a:lnTo>
                    <a:pt x="4986" y="572"/>
                  </a:lnTo>
                  <a:lnTo>
                    <a:pt x="5020" y="572"/>
                  </a:lnTo>
                  <a:lnTo>
                    <a:pt x="5060" y="645"/>
                  </a:lnTo>
                  <a:lnTo>
                    <a:pt x="5044" y="606"/>
                  </a:lnTo>
                  <a:lnTo>
                    <a:pt x="5070" y="602"/>
                  </a:lnTo>
                  <a:lnTo>
                    <a:pt x="5084" y="618"/>
                  </a:lnTo>
                  <a:lnTo>
                    <a:pt x="5129" y="613"/>
                  </a:lnTo>
                  <a:lnTo>
                    <a:pt x="5192" y="653"/>
                  </a:lnTo>
                  <a:lnTo>
                    <a:pt x="5103" y="698"/>
                  </a:lnTo>
                  <a:lnTo>
                    <a:pt x="5121" y="710"/>
                  </a:lnTo>
                  <a:lnTo>
                    <a:pt x="5088" y="719"/>
                  </a:lnTo>
                  <a:lnTo>
                    <a:pt x="5115" y="737"/>
                  </a:lnTo>
                  <a:lnTo>
                    <a:pt x="5060" y="737"/>
                  </a:lnTo>
                  <a:lnTo>
                    <a:pt x="5043" y="710"/>
                  </a:lnTo>
                  <a:lnTo>
                    <a:pt x="5021" y="721"/>
                  </a:lnTo>
                  <a:lnTo>
                    <a:pt x="4986" y="680"/>
                  </a:lnTo>
                  <a:lnTo>
                    <a:pt x="4924" y="681"/>
                  </a:lnTo>
                  <a:lnTo>
                    <a:pt x="4910" y="656"/>
                  </a:lnTo>
                  <a:lnTo>
                    <a:pt x="4922" y="645"/>
                  </a:lnTo>
                  <a:lnTo>
                    <a:pt x="4899" y="645"/>
                  </a:lnTo>
                  <a:lnTo>
                    <a:pt x="4879" y="653"/>
                  </a:lnTo>
                  <a:lnTo>
                    <a:pt x="4902" y="681"/>
                  </a:lnTo>
                  <a:lnTo>
                    <a:pt x="4888" y="700"/>
                  </a:lnTo>
                  <a:lnTo>
                    <a:pt x="4836" y="729"/>
                  </a:lnTo>
                  <a:lnTo>
                    <a:pt x="4799" y="723"/>
                  </a:lnTo>
                  <a:lnTo>
                    <a:pt x="4859" y="804"/>
                  </a:lnTo>
                  <a:lnTo>
                    <a:pt x="4849" y="834"/>
                  </a:lnTo>
                  <a:lnTo>
                    <a:pt x="4788" y="812"/>
                  </a:lnTo>
                  <a:lnTo>
                    <a:pt x="4791" y="823"/>
                  </a:lnTo>
                  <a:lnTo>
                    <a:pt x="4680" y="864"/>
                  </a:lnTo>
                  <a:lnTo>
                    <a:pt x="4583" y="946"/>
                  </a:lnTo>
                  <a:lnTo>
                    <a:pt x="4518" y="916"/>
                  </a:lnTo>
                  <a:lnTo>
                    <a:pt x="4456" y="949"/>
                  </a:lnTo>
                  <a:lnTo>
                    <a:pt x="4456" y="919"/>
                  </a:lnTo>
                  <a:lnTo>
                    <a:pt x="4421" y="951"/>
                  </a:lnTo>
                  <a:lnTo>
                    <a:pt x="4378" y="947"/>
                  </a:lnTo>
                  <a:lnTo>
                    <a:pt x="4333" y="1028"/>
                  </a:lnTo>
                  <a:lnTo>
                    <a:pt x="4370" y="1044"/>
                  </a:lnTo>
                  <a:lnTo>
                    <a:pt x="4353" y="1070"/>
                  </a:lnTo>
                  <a:lnTo>
                    <a:pt x="4371" y="1112"/>
                  </a:lnTo>
                  <a:lnTo>
                    <a:pt x="4341" y="1105"/>
                  </a:lnTo>
                  <a:lnTo>
                    <a:pt x="4321" y="1140"/>
                  </a:lnTo>
                  <a:lnTo>
                    <a:pt x="4333" y="1174"/>
                  </a:lnTo>
                  <a:lnTo>
                    <a:pt x="4268" y="1201"/>
                  </a:lnTo>
                  <a:lnTo>
                    <a:pt x="4274" y="1237"/>
                  </a:lnTo>
                  <a:lnTo>
                    <a:pt x="4228" y="1247"/>
                  </a:lnTo>
                  <a:lnTo>
                    <a:pt x="4214" y="1287"/>
                  </a:lnTo>
                  <a:lnTo>
                    <a:pt x="4176" y="1329"/>
                  </a:lnTo>
                  <a:lnTo>
                    <a:pt x="4143" y="1174"/>
                  </a:lnTo>
                  <a:lnTo>
                    <a:pt x="4145" y="1089"/>
                  </a:lnTo>
                  <a:lnTo>
                    <a:pt x="4176" y="1039"/>
                  </a:lnTo>
                  <a:lnTo>
                    <a:pt x="4222" y="1028"/>
                  </a:lnTo>
                  <a:lnTo>
                    <a:pt x="4330" y="924"/>
                  </a:lnTo>
                  <a:lnTo>
                    <a:pt x="4382" y="903"/>
                  </a:lnTo>
                  <a:lnTo>
                    <a:pt x="4399" y="841"/>
                  </a:lnTo>
                  <a:lnTo>
                    <a:pt x="4421" y="826"/>
                  </a:lnTo>
                  <a:lnTo>
                    <a:pt x="4379" y="823"/>
                  </a:lnTo>
                  <a:lnTo>
                    <a:pt x="4367" y="874"/>
                  </a:lnTo>
                  <a:lnTo>
                    <a:pt x="4276" y="918"/>
                  </a:lnTo>
                  <a:lnTo>
                    <a:pt x="4285" y="854"/>
                  </a:lnTo>
                  <a:lnTo>
                    <a:pt x="4186" y="868"/>
                  </a:lnTo>
                  <a:lnTo>
                    <a:pt x="4094" y="949"/>
                  </a:lnTo>
                  <a:lnTo>
                    <a:pt x="4112" y="982"/>
                  </a:lnTo>
                  <a:lnTo>
                    <a:pt x="4013" y="996"/>
                  </a:lnTo>
                  <a:lnTo>
                    <a:pt x="4001" y="985"/>
                  </a:lnTo>
                  <a:lnTo>
                    <a:pt x="4035" y="980"/>
                  </a:lnTo>
                  <a:lnTo>
                    <a:pt x="3952" y="958"/>
                  </a:lnTo>
                  <a:lnTo>
                    <a:pt x="3929" y="980"/>
                  </a:lnTo>
                  <a:lnTo>
                    <a:pt x="3744" y="981"/>
                  </a:lnTo>
                  <a:lnTo>
                    <a:pt x="3520" y="1170"/>
                  </a:lnTo>
                  <a:lnTo>
                    <a:pt x="3564" y="1179"/>
                  </a:lnTo>
                  <a:lnTo>
                    <a:pt x="3564" y="1212"/>
                  </a:lnTo>
                  <a:lnTo>
                    <a:pt x="3591" y="1192"/>
                  </a:lnTo>
                  <a:lnTo>
                    <a:pt x="3585" y="1220"/>
                  </a:lnTo>
                  <a:lnTo>
                    <a:pt x="3617" y="1202"/>
                  </a:lnTo>
                  <a:lnTo>
                    <a:pt x="3614" y="1221"/>
                  </a:lnTo>
                  <a:lnTo>
                    <a:pt x="3625" y="1192"/>
                  </a:lnTo>
                  <a:lnTo>
                    <a:pt x="3656" y="1192"/>
                  </a:lnTo>
                  <a:lnTo>
                    <a:pt x="3702" y="1232"/>
                  </a:lnTo>
                  <a:lnTo>
                    <a:pt x="3662" y="1236"/>
                  </a:lnTo>
                  <a:lnTo>
                    <a:pt x="3699" y="1248"/>
                  </a:lnTo>
                  <a:lnTo>
                    <a:pt x="3706" y="1275"/>
                  </a:lnTo>
                  <a:lnTo>
                    <a:pt x="3678" y="1335"/>
                  </a:lnTo>
                  <a:lnTo>
                    <a:pt x="3671" y="1425"/>
                  </a:lnTo>
                  <a:lnTo>
                    <a:pt x="3514" y="1615"/>
                  </a:lnTo>
                  <a:lnTo>
                    <a:pt x="3460" y="1639"/>
                  </a:lnTo>
                  <a:lnTo>
                    <a:pt x="3417" y="1615"/>
                  </a:lnTo>
                  <a:lnTo>
                    <a:pt x="3378" y="1650"/>
                  </a:lnTo>
                  <a:lnTo>
                    <a:pt x="3377" y="1645"/>
                  </a:lnTo>
                  <a:lnTo>
                    <a:pt x="3397" y="1615"/>
                  </a:lnTo>
                  <a:lnTo>
                    <a:pt x="3387" y="1567"/>
                  </a:lnTo>
                  <a:lnTo>
                    <a:pt x="3455" y="1548"/>
                  </a:lnTo>
                  <a:lnTo>
                    <a:pt x="3506" y="1422"/>
                  </a:lnTo>
                  <a:lnTo>
                    <a:pt x="3393" y="1452"/>
                  </a:lnTo>
                  <a:lnTo>
                    <a:pt x="3377" y="1405"/>
                  </a:lnTo>
                  <a:lnTo>
                    <a:pt x="3283" y="1376"/>
                  </a:lnTo>
                  <a:lnTo>
                    <a:pt x="3228" y="1247"/>
                  </a:lnTo>
                  <a:lnTo>
                    <a:pt x="3166" y="1221"/>
                  </a:lnTo>
                  <a:lnTo>
                    <a:pt x="3056" y="1258"/>
                  </a:lnTo>
                  <a:lnTo>
                    <a:pt x="3077" y="1283"/>
                  </a:lnTo>
                  <a:lnTo>
                    <a:pt x="3031" y="1362"/>
                  </a:lnTo>
                  <a:lnTo>
                    <a:pt x="2989" y="1383"/>
                  </a:lnTo>
                  <a:lnTo>
                    <a:pt x="2940" y="1366"/>
                  </a:lnTo>
                  <a:lnTo>
                    <a:pt x="2886" y="1356"/>
                  </a:lnTo>
                  <a:lnTo>
                    <a:pt x="2743" y="1391"/>
                  </a:lnTo>
                  <a:lnTo>
                    <a:pt x="2615" y="1339"/>
                  </a:lnTo>
                  <a:lnTo>
                    <a:pt x="2535" y="1348"/>
                  </a:lnTo>
                  <a:lnTo>
                    <a:pt x="2505" y="1305"/>
                  </a:lnTo>
                  <a:lnTo>
                    <a:pt x="2423" y="1275"/>
                  </a:lnTo>
                  <a:lnTo>
                    <a:pt x="2382" y="1306"/>
                  </a:lnTo>
                  <a:lnTo>
                    <a:pt x="2379" y="1363"/>
                  </a:lnTo>
                  <a:lnTo>
                    <a:pt x="2197" y="1339"/>
                  </a:lnTo>
                  <a:lnTo>
                    <a:pt x="2098" y="1391"/>
                  </a:lnTo>
                  <a:lnTo>
                    <a:pt x="2047" y="1411"/>
                  </a:lnTo>
                  <a:lnTo>
                    <a:pt x="1984" y="1371"/>
                  </a:lnTo>
                  <a:lnTo>
                    <a:pt x="1943" y="1394"/>
                  </a:lnTo>
                  <a:lnTo>
                    <a:pt x="1865" y="1366"/>
                  </a:lnTo>
                  <a:lnTo>
                    <a:pt x="1836" y="1362"/>
                  </a:lnTo>
                  <a:lnTo>
                    <a:pt x="1813" y="1317"/>
                  </a:lnTo>
                  <a:lnTo>
                    <a:pt x="1773" y="1317"/>
                  </a:lnTo>
                  <a:lnTo>
                    <a:pt x="1755" y="1325"/>
                  </a:lnTo>
                  <a:lnTo>
                    <a:pt x="1721" y="1291"/>
                  </a:lnTo>
                  <a:lnTo>
                    <a:pt x="1700" y="1299"/>
                  </a:lnTo>
                  <a:lnTo>
                    <a:pt x="1680" y="1310"/>
                  </a:lnTo>
                  <a:lnTo>
                    <a:pt x="1592" y="1240"/>
                  </a:lnTo>
                  <a:lnTo>
                    <a:pt x="1569" y="1235"/>
                  </a:lnTo>
                  <a:lnTo>
                    <a:pt x="1511" y="1179"/>
                  </a:lnTo>
                  <a:lnTo>
                    <a:pt x="1455" y="1212"/>
                  </a:lnTo>
                  <a:lnTo>
                    <a:pt x="1447" y="1190"/>
                  </a:lnTo>
                  <a:lnTo>
                    <a:pt x="1367" y="1189"/>
                  </a:lnTo>
                  <a:lnTo>
                    <a:pt x="1335" y="1147"/>
                  </a:lnTo>
                  <a:lnTo>
                    <a:pt x="1294" y="1151"/>
                  </a:lnTo>
                  <a:lnTo>
                    <a:pt x="1278" y="1167"/>
                  </a:lnTo>
                  <a:lnTo>
                    <a:pt x="1226" y="1178"/>
                  </a:lnTo>
                  <a:lnTo>
                    <a:pt x="1209" y="1167"/>
                  </a:lnTo>
                  <a:lnTo>
                    <a:pt x="1190" y="1197"/>
                  </a:lnTo>
                  <a:lnTo>
                    <a:pt x="1174" y="1190"/>
                  </a:lnTo>
                  <a:lnTo>
                    <a:pt x="1111" y="1198"/>
                  </a:lnTo>
                  <a:lnTo>
                    <a:pt x="1089" y="1190"/>
                  </a:lnTo>
                  <a:lnTo>
                    <a:pt x="1080" y="1198"/>
                  </a:lnTo>
                  <a:lnTo>
                    <a:pt x="1113" y="1235"/>
                  </a:lnTo>
                  <a:lnTo>
                    <a:pt x="1090" y="1254"/>
                  </a:lnTo>
                  <a:lnTo>
                    <a:pt x="1095" y="1282"/>
                  </a:lnTo>
                  <a:lnTo>
                    <a:pt x="1130" y="1283"/>
                  </a:lnTo>
                  <a:lnTo>
                    <a:pt x="1143" y="1310"/>
                  </a:lnTo>
                  <a:lnTo>
                    <a:pt x="1135" y="1329"/>
                  </a:lnTo>
                  <a:lnTo>
                    <a:pt x="1111" y="1317"/>
                  </a:lnTo>
                  <a:lnTo>
                    <a:pt x="1089" y="1329"/>
                  </a:lnTo>
                  <a:lnTo>
                    <a:pt x="1069" y="1320"/>
                  </a:lnTo>
                  <a:lnTo>
                    <a:pt x="1059" y="1299"/>
                  </a:lnTo>
                  <a:lnTo>
                    <a:pt x="1034" y="1310"/>
                  </a:lnTo>
                  <a:lnTo>
                    <a:pt x="1015" y="1301"/>
                  </a:lnTo>
                  <a:lnTo>
                    <a:pt x="995" y="1317"/>
                  </a:lnTo>
                  <a:lnTo>
                    <a:pt x="965" y="1321"/>
                  </a:lnTo>
                  <a:lnTo>
                    <a:pt x="949" y="1299"/>
                  </a:lnTo>
                  <a:lnTo>
                    <a:pt x="851" y="1293"/>
                  </a:lnTo>
                  <a:lnTo>
                    <a:pt x="839" y="1305"/>
                  </a:lnTo>
                  <a:lnTo>
                    <a:pt x="828" y="1303"/>
                  </a:lnTo>
                  <a:lnTo>
                    <a:pt x="813" y="1326"/>
                  </a:lnTo>
                  <a:lnTo>
                    <a:pt x="816" y="1348"/>
                  </a:lnTo>
                  <a:lnTo>
                    <a:pt x="805" y="1349"/>
                  </a:lnTo>
                  <a:lnTo>
                    <a:pt x="796" y="1329"/>
                  </a:lnTo>
                  <a:lnTo>
                    <a:pt x="782" y="1333"/>
                  </a:lnTo>
                  <a:lnTo>
                    <a:pt x="778" y="1397"/>
                  </a:lnTo>
                  <a:lnTo>
                    <a:pt x="795" y="1417"/>
                  </a:lnTo>
                  <a:lnTo>
                    <a:pt x="795" y="1434"/>
                  </a:lnTo>
                  <a:lnTo>
                    <a:pt x="811" y="1433"/>
                  </a:lnTo>
                  <a:lnTo>
                    <a:pt x="828" y="1424"/>
                  </a:lnTo>
                  <a:lnTo>
                    <a:pt x="847" y="1452"/>
                  </a:lnTo>
                  <a:lnTo>
                    <a:pt x="862" y="1471"/>
                  </a:lnTo>
                  <a:lnTo>
                    <a:pt x="876" y="1494"/>
                  </a:lnTo>
                  <a:lnTo>
                    <a:pt x="897" y="1502"/>
                  </a:lnTo>
                  <a:lnTo>
                    <a:pt x="869" y="1521"/>
                  </a:lnTo>
                  <a:lnTo>
                    <a:pt x="850" y="1503"/>
                  </a:lnTo>
                  <a:lnTo>
                    <a:pt x="828" y="1576"/>
                  </a:lnTo>
                  <a:lnTo>
                    <a:pt x="853" y="1594"/>
                  </a:lnTo>
                  <a:lnTo>
                    <a:pt x="874" y="1662"/>
                  </a:lnTo>
                  <a:lnTo>
                    <a:pt x="855" y="1650"/>
                  </a:lnTo>
                  <a:lnTo>
                    <a:pt x="834" y="1645"/>
                  </a:lnTo>
                  <a:lnTo>
                    <a:pt x="811" y="1639"/>
                  </a:lnTo>
                  <a:lnTo>
                    <a:pt x="795" y="1633"/>
                  </a:lnTo>
                  <a:lnTo>
                    <a:pt x="778" y="1630"/>
                  </a:lnTo>
                  <a:lnTo>
                    <a:pt x="765" y="1604"/>
                  </a:lnTo>
                  <a:lnTo>
                    <a:pt x="732" y="1621"/>
                  </a:lnTo>
                  <a:lnTo>
                    <a:pt x="704" y="1618"/>
                  </a:lnTo>
                  <a:lnTo>
                    <a:pt x="686" y="1598"/>
                  </a:lnTo>
                  <a:lnTo>
                    <a:pt x="636" y="1577"/>
                  </a:lnTo>
                  <a:lnTo>
                    <a:pt x="588" y="1581"/>
                  </a:lnTo>
                  <a:lnTo>
                    <a:pt x="537" y="1545"/>
                  </a:lnTo>
                  <a:lnTo>
                    <a:pt x="577" y="1514"/>
                  </a:lnTo>
                  <a:lnTo>
                    <a:pt x="582" y="1486"/>
                  </a:lnTo>
                  <a:lnTo>
                    <a:pt x="580" y="1457"/>
                  </a:lnTo>
                  <a:lnTo>
                    <a:pt x="584" y="1437"/>
                  </a:lnTo>
                  <a:lnTo>
                    <a:pt x="611" y="1429"/>
                  </a:lnTo>
                  <a:lnTo>
                    <a:pt x="596" y="1388"/>
                  </a:lnTo>
                  <a:lnTo>
                    <a:pt x="565" y="1376"/>
                  </a:lnTo>
                  <a:lnTo>
                    <a:pt x="550" y="1368"/>
                  </a:lnTo>
                  <a:lnTo>
                    <a:pt x="528" y="1376"/>
                  </a:lnTo>
                  <a:lnTo>
                    <a:pt x="485" y="1363"/>
                  </a:lnTo>
                  <a:lnTo>
                    <a:pt x="447" y="1322"/>
                  </a:lnTo>
                  <a:lnTo>
                    <a:pt x="419" y="1310"/>
                  </a:lnTo>
                  <a:lnTo>
                    <a:pt x="405" y="1270"/>
                  </a:lnTo>
                  <a:lnTo>
                    <a:pt x="378" y="1266"/>
                  </a:lnTo>
                  <a:lnTo>
                    <a:pt x="355" y="1278"/>
                  </a:lnTo>
                  <a:lnTo>
                    <a:pt x="339" y="1287"/>
                  </a:lnTo>
                  <a:lnTo>
                    <a:pt x="330" y="1270"/>
                  </a:lnTo>
                  <a:lnTo>
                    <a:pt x="318" y="1252"/>
                  </a:lnTo>
                  <a:lnTo>
                    <a:pt x="353" y="1250"/>
                  </a:lnTo>
                  <a:lnTo>
                    <a:pt x="351" y="1237"/>
                  </a:lnTo>
                  <a:lnTo>
                    <a:pt x="343" y="1229"/>
                  </a:lnTo>
                  <a:lnTo>
                    <a:pt x="330" y="1220"/>
                  </a:lnTo>
                  <a:lnTo>
                    <a:pt x="312" y="1178"/>
                  </a:lnTo>
                  <a:lnTo>
                    <a:pt x="287" y="1152"/>
                  </a:lnTo>
                  <a:lnTo>
                    <a:pt x="258" y="1151"/>
                  </a:lnTo>
                  <a:lnTo>
                    <a:pt x="233" y="1151"/>
                  </a:lnTo>
                  <a:lnTo>
                    <a:pt x="212" y="1139"/>
                  </a:lnTo>
                  <a:lnTo>
                    <a:pt x="193" y="1135"/>
                  </a:lnTo>
                  <a:lnTo>
                    <a:pt x="178" y="1135"/>
                  </a:lnTo>
                  <a:lnTo>
                    <a:pt x="169" y="1147"/>
                  </a:lnTo>
                  <a:lnTo>
                    <a:pt x="150" y="1165"/>
                  </a:lnTo>
                  <a:lnTo>
                    <a:pt x="147" y="1185"/>
                  </a:lnTo>
                  <a:lnTo>
                    <a:pt x="139" y="1190"/>
                  </a:lnTo>
                  <a:lnTo>
                    <a:pt x="128" y="1220"/>
                  </a:lnTo>
                  <a:lnTo>
                    <a:pt x="119" y="1212"/>
                  </a:lnTo>
                  <a:lnTo>
                    <a:pt x="116" y="1198"/>
                  </a:lnTo>
                  <a:lnTo>
                    <a:pt x="0" y="118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86" name="Freeform 140"/>
            <p:cNvSpPr>
              <a:spLocks/>
            </p:cNvSpPr>
            <p:nvPr/>
          </p:nvSpPr>
          <p:spPr bwMode="auto">
            <a:xfrm>
              <a:off x="2094" y="424"/>
              <a:ext cx="17" cy="8"/>
            </a:xfrm>
            <a:custGeom>
              <a:avLst/>
              <a:gdLst>
                <a:gd name="T0" fmla="*/ 0 w 152"/>
                <a:gd name="T1" fmla="*/ 47 h 66"/>
                <a:gd name="T2" fmla="*/ 31 w 152"/>
                <a:gd name="T3" fmla="*/ 31 h 66"/>
                <a:gd name="T4" fmla="*/ 6 w 152"/>
                <a:gd name="T5" fmla="*/ 19 h 66"/>
                <a:gd name="T6" fmla="*/ 116 w 152"/>
                <a:gd name="T7" fmla="*/ 0 h 66"/>
                <a:gd name="T8" fmla="*/ 133 w 152"/>
                <a:gd name="T9" fmla="*/ 3 h 66"/>
                <a:gd name="T10" fmla="*/ 114 w 152"/>
                <a:gd name="T11" fmla="*/ 16 h 66"/>
                <a:gd name="T12" fmla="*/ 152 w 152"/>
                <a:gd name="T13" fmla="*/ 16 h 66"/>
                <a:gd name="T14" fmla="*/ 54 w 152"/>
                <a:gd name="T15" fmla="*/ 54 h 66"/>
                <a:gd name="T16" fmla="*/ 31 w 152"/>
                <a:gd name="T17" fmla="*/ 66 h 66"/>
                <a:gd name="T18" fmla="*/ 36 w 152"/>
                <a:gd name="T19" fmla="*/ 49 h 66"/>
                <a:gd name="T20" fmla="*/ 0 w 152"/>
                <a:gd name="T21" fmla="*/ 47 h 6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2"/>
                <a:gd name="T34" fmla="*/ 0 h 66"/>
                <a:gd name="T35" fmla="*/ 152 w 152"/>
                <a:gd name="T36" fmla="*/ 66 h 6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2" h="66">
                  <a:moveTo>
                    <a:pt x="0" y="47"/>
                  </a:moveTo>
                  <a:lnTo>
                    <a:pt x="31" y="31"/>
                  </a:lnTo>
                  <a:lnTo>
                    <a:pt x="6" y="19"/>
                  </a:lnTo>
                  <a:lnTo>
                    <a:pt x="116" y="0"/>
                  </a:lnTo>
                  <a:lnTo>
                    <a:pt x="133" y="3"/>
                  </a:lnTo>
                  <a:lnTo>
                    <a:pt x="114" y="16"/>
                  </a:lnTo>
                  <a:lnTo>
                    <a:pt x="152" y="16"/>
                  </a:lnTo>
                  <a:lnTo>
                    <a:pt x="54" y="54"/>
                  </a:lnTo>
                  <a:lnTo>
                    <a:pt x="31" y="66"/>
                  </a:lnTo>
                  <a:lnTo>
                    <a:pt x="36" y="49"/>
                  </a:lnTo>
                  <a:lnTo>
                    <a:pt x="0" y="47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87" name="Freeform 141"/>
            <p:cNvSpPr>
              <a:spLocks/>
            </p:cNvSpPr>
            <p:nvPr/>
          </p:nvSpPr>
          <p:spPr bwMode="auto">
            <a:xfrm>
              <a:off x="2100" y="500"/>
              <a:ext cx="6" cy="4"/>
            </a:xfrm>
            <a:custGeom>
              <a:avLst/>
              <a:gdLst>
                <a:gd name="T0" fmla="*/ 0 w 61"/>
                <a:gd name="T1" fmla="*/ 34 h 34"/>
                <a:gd name="T2" fmla="*/ 17 w 61"/>
                <a:gd name="T3" fmla="*/ 0 h 34"/>
                <a:gd name="T4" fmla="*/ 61 w 61"/>
                <a:gd name="T5" fmla="*/ 17 h 34"/>
                <a:gd name="T6" fmla="*/ 0 w 61"/>
                <a:gd name="T7" fmla="*/ 34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"/>
                <a:gd name="T13" fmla="*/ 0 h 34"/>
                <a:gd name="T14" fmla="*/ 61 w 61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" h="34">
                  <a:moveTo>
                    <a:pt x="0" y="34"/>
                  </a:moveTo>
                  <a:lnTo>
                    <a:pt x="17" y="0"/>
                  </a:lnTo>
                  <a:lnTo>
                    <a:pt x="61" y="17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88" name="Freeform 142"/>
            <p:cNvSpPr>
              <a:spLocks/>
            </p:cNvSpPr>
            <p:nvPr/>
          </p:nvSpPr>
          <p:spPr bwMode="auto">
            <a:xfrm>
              <a:off x="2111" y="478"/>
              <a:ext cx="20" cy="14"/>
            </a:xfrm>
            <a:custGeom>
              <a:avLst/>
              <a:gdLst>
                <a:gd name="T0" fmla="*/ 0 w 186"/>
                <a:gd name="T1" fmla="*/ 69 h 139"/>
                <a:gd name="T2" fmla="*/ 16 w 186"/>
                <a:gd name="T3" fmla="*/ 97 h 139"/>
                <a:gd name="T4" fmla="*/ 35 w 186"/>
                <a:gd name="T5" fmla="*/ 88 h 139"/>
                <a:gd name="T6" fmla="*/ 56 w 186"/>
                <a:gd name="T7" fmla="*/ 108 h 139"/>
                <a:gd name="T8" fmla="*/ 77 w 186"/>
                <a:gd name="T9" fmla="*/ 97 h 139"/>
                <a:gd name="T10" fmla="*/ 68 w 186"/>
                <a:gd name="T11" fmla="*/ 133 h 139"/>
                <a:gd name="T12" fmla="*/ 186 w 186"/>
                <a:gd name="T13" fmla="*/ 139 h 139"/>
                <a:gd name="T14" fmla="*/ 140 w 186"/>
                <a:gd name="T15" fmla="*/ 115 h 139"/>
                <a:gd name="T16" fmla="*/ 117 w 186"/>
                <a:gd name="T17" fmla="*/ 71 h 139"/>
                <a:gd name="T18" fmla="*/ 120 w 186"/>
                <a:gd name="T19" fmla="*/ 25 h 139"/>
                <a:gd name="T20" fmla="*/ 148 w 186"/>
                <a:gd name="T21" fmla="*/ 0 h 139"/>
                <a:gd name="T22" fmla="*/ 48 w 186"/>
                <a:gd name="T23" fmla="*/ 8 h 139"/>
                <a:gd name="T24" fmla="*/ 25 w 186"/>
                <a:gd name="T25" fmla="*/ 69 h 139"/>
                <a:gd name="T26" fmla="*/ 0 w 186"/>
                <a:gd name="T27" fmla="*/ 69 h 13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6"/>
                <a:gd name="T43" fmla="*/ 0 h 139"/>
                <a:gd name="T44" fmla="*/ 186 w 186"/>
                <a:gd name="T45" fmla="*/ 139 h 13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6" h="139">
                  <a:moveTo>
                    <a:pt x="0" y="69"/>
                  </a:moveTo>
                  <a:lnTo>
                    <a:pt x="16" y="97"/>
                  </a:lnTo>
                  <a:lnTo>
                    <a:pt x="35" y="88"/>
                  </a:lnTo>
                  <a:lnTo>
                    <a:pt x="56" y="108"/>
                  </a:lnTo>
                  <a:lnTo>
                    <a:pt x="77" y="97"/>
                  </a:lnTo>
                  <a:lnTo>
                    <a:pt x="68" y="133"/>
                  </a:lnTo>
                  <a:lnTo>
                    <a:pt x="186" y="139"/>
                  </a:lnTo>
                  <a:lnTo>
                    <a:pt x="140" y="115"/>
                  </a:lnTo>
                  <a:lnTo>
                    <a:pt x="117" y="71"/>
                  </a:lnTo>
                  <a:lnTo>
                    <a:pt x="120" y="25"/>
                  </a:lnTo>
                  <a:lnTo>
                    <a:pt x="148" y="0"/>
                  </a:lnTo>
                  <a:lnTo>
                    <a:pt x="48" y="8"/>
                  </a:lnTo>
                  <a:lnTo>
                    <a:pt x="25" y="69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89" name="Freeform 143"/>
            <p:cNvSpPr>
              <a:spLocks/>
            </p:cNvSpPr>
            <p:nvPr/>
          </p:nvSpPr>
          <p:spPr bwMode="auto">
            <a:xfrm>
              <a:off x="2118" y="453"/>
              <a:ext cx="50" cy="24"/>
            </a:xfrm>
            <a:custGeom>
              <a:avLst/>
              <a:gdLst>
                <a:gd name="T0" fmla="*/ 0 w 467"/>
                <a:gd name="T1" fmla="*/ 192 h 226"/>
                <a:gd name="T2" fmla="*/ 42 w 467"/>
                <a:gd name="T3" fmla="*/ 200 h 226"/>
                <a:gd name="T4" fmla="*/ 13 w 467"/>
                <a:gd name="T5" fmla="*/ 219 h 226"/>
                <a:gd name="T6" fmla="*/ 92 w 467"/>
                <a:gd name="T7" fmla="*/ 226 h 226"/>
                <a:gd name="T8" fmla="*/ 96 w 467"/>
                <a:gd name="T9" fmla="*/ 200 h 226"/>
                <a:gd name="T10" fmla="*/ 115 w 467"/>
                <a:gd name="T11" fmla="*/ 205 h 226"/>
                <a:gd name="T12" fmla="*/ 93 w 467"/>
                <a:gd name="T13" fmla="*/ 189 h 226"/>
                <a:gd name="T14" fmla="*/ 124 w 467"/>
                <a:gd name="T15" fmla="*/ 195 h 226"/>
                <a:gd name="T16" fmla="*/ 116 w 467"/>
                <a:gd name="T17" fmla="*/ 166 h 226"/>
                <a:gd name="T18" fmla="*/ 132 w 467"/>
                <a:gd name="T19" fmla="*/ 184 h 226"/>
                <a:gd name="T20" fmla="*/ 155 w 467"/>
                <a:gd name="T21" fmla="*/ 168 h 226"/>
                <a:gd name="T22" fmla="*/ 142 w 467"/>
                <a:gd name="T23" fmla="*/ 149 h 226"/>
                <a:gd name="T24" fmla="*/ 188 w 467"/>
                <a:gd name="T25" fmla="*/ 151 h 226"/>
                <a:gd name="T26" fmla="*/ 175 w 467"/>
                <a:gd name="T27" fmla="*/ 139 h 226"/>
                <a:gd name="T28" fmla="*/ 196 w 467"/>
                <a:gd name="T29" fmla="*/ 141 h 226"/>
                <a:gd name="T30" fmla="*/ 211 w 467"/>
                <a:gd name="T31" fmla="*/ 120 h 226"/>
                <a:gd name="T32" fmla="*/ 443 w 467"/>
                <a:gd name="T33" fmla="*/ 48 h 226"/>
                <a:gd name="T34" fmla="*/ 467 w 467"/>
                <a:gd name="T35" fmla="*/ 19 h 226"/>
                <a:gd name="T36" fmla="*/ 421 w 467"/>
                <a:gd name="T37" fmla="*/ 0 h 226"/>
                <a:gd name="T38" fmla="*/ 324 w 467"/>
                <a:gd name="T39" fmla="*/ 46 h 226"/>
                <a:gd name="T40" fmla="*/ 223 w 467"/>
                <a:gd name="T41" fmla="*/ 46 h 226"/>
                <a:gd name="T42" fmla="*/ 115 w 467"/>
                <a:gd name="T43" fmla="*/ 106 h 226"/>
                <a:gd name="T44" fmla="*/ 57 w 467"/>
                <a:gd name="T45" fmla="*/ 115 h 226"/>
                <a:gd name="T46" fmla="*/ 58 w 467"/>
                <a:gd name="T47" fmla="*/ 139 h 226"/>
                <a:gd name="T48" fmla="*/ 92 w 467"/>
                <a:gd name="T49" fmla="*/ 141 h 226"/>
                <a:gd name="T50" fmla="*/ 54 w 467"/>
                <a:gd name="T51" fmla="*/ 143 h 226"/>
                <a:gd name="T52" fmla="*/ 70 w 467"/>
                <a:gd name="T53" fmla="*/ 155 h 226"/>
                <a:gd name="T54" fmla="*/ 42 w 467"/>
                <a:gd name="T55" fmla="*/ 168 h 226"/>
                <a:gd name="T56" fmla="*/ 74 w 467"/>
                <a:gd name="T57" fmla="*/ 180 h 226"/>
                <a:gd name="T58" fmla="*/ 0 w 467"/>
                <a:gd name="T59" fmla="*/ 192 h 22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67"/>
                <a:gd name="T91" fmla="*/ 0 h 226"/>
                <a:gd name="T92" fmla="*/ 467 w 467"/>
                <a:gd name="T93" fmla="*/ 226 h 22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67" h="226">
                  <a:moveTo>
                    <a:pt x="0" y="192"/>
                  </a:moveTo>
                  <a:lnTo>
                    <a:pt x="42" y="200"/>
                  </a:lnTo>
                  <a:lnTo>
                    <a:pt x="13" y="219"/>
                  </a:lnTo>
                  <a:lnTo>
                    <a:pt x="92" y="226"/>
                  </a:lnTo>
                  <a:lnTo>
                    <a:pt x="96" y="200"/>
                  </a:lnTo>
                  <a:lnTo>
                    <a:pt x="115" y="205"/>
                  </a:lnTo>
                  <a:lnTo>
                    <a:pt x="93" y="189"/>
                  </a:lnTo>
                  <a:lnTo>
                    <a:pt x="124" y="195"/>
                  </a:lnTo>
                  <a:lnTo>
                    <a:pt x="116" y="166"/>
                  </a:lnTo>
                  <a:lnTo>
                    <a:pt x="132" y="184"/>
                  </a:lnTo>
                  <a:lnTo>
                    <a:pt x="155" y="168"/>
                  </a:lnTo>
                  <a:lnTo>
                    <a:pt x="142" y="149"/>
                  </a:lnTo>
                  <a:lnTo>
                    <a:pt x="188" y="151"/>
                  </a:lnTo>
                  <a:lnTo>
                    <a:pt x="175" y="139"/>
                  </a:lnTo>
                  <a:lnTo>
                    <a:pt x="196" y="141"/>
                  </a:lnTo>
                  <a:lnTo>
                    <a:pt x="211" y="120"/>
                  </a:lnTo>
                  <a:lnTo>
                    <a:pt x="443" y="48"/>
                  </a:lnTo>
                  <a:lnTo>
                    <a:pt x="467" y="19"/>
                  </a:lnTo>
                  <a:lnTo>
                    <a:pt x="421" y="0"/>
                  </a:lnTo>
                  <a:lnTo>
                    <a:pt x="324" y="46"/>
                  </a:lnTo>
                  <a:lnTo>
                    <a:pt x="223" y="46"/>
                  </a:lnTo>
                  <a:lnTo>
                    <a:pt x="115" y="106"/>
                  </a:lnTo>
                  <a:lnTo>
                    <a:pt x="57" y="115"/>
                  </a:lnTo>
                  <a:lnTo>
                    <a:pt x="58" y="139"/>
                  </a:lnTo>
                  <a:lnTo>
                    <a:pt x="92" y="141"/>
                  </a:lnTo>
                  <a:lnTo>
                    <a:pt x="54" y="143"/>
                  </a:lnTo>
                  <a:lnTo>
                    <a:pt x="70" y="155"/>
                  </a:lnTo>
                  <a:lnTo>
                    <a:pt x="42" y="168"/>
                  </a:lnTo>
                  <a:lnTo>
                    <a:pt x="74" y="180"/>
                  </a:lnTo>
                  <a:lnTo>
                    <a:pt x="0" y="19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90" name="Freeform 144"/>
            <p:cNvSpPr>
              <a:spLocks/>
            </p:cNvSpPr>
            <p:nvPr/>
          </p:nvSpPr>
          <p:spPr bwMode="auto">
            <a:xfrm>
              <a:off x="2147" y="421"/>
              <a:ext cx="10" cy="5"/>
            </a:xfrm>
            <a:custGeom>
              <a:avLst/>
              <a:gdLst>
                <a:gd name="T0" fmla="*/ 0 w 91"/>
                <a:gd name="T1" fmla="*/ 34 h 46"/>
                <a:gd name="T2" fmla="*/ 26 w 91"/>
                <a:gd name="T3" fmla="*/ 46 h 46"/>
                <a:gd name="T4" fmla="*/ 91 w 91"/>
                <a:gd name="T5" fmla="*/ 30 h 46"/>
                <a:gd name="T6" fmla="*/ 53 w 91"/>
                <a:gd name="T7" fmla="*/ 0 h 46"/>
                <a:gd name="T8" fmla="*/ 0 w 91"/>
                <a:gd name="T9" fmla="*/ 34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46"/>
                <a:gd name="T17" fmla="*/ 91 w 91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46">
                  <a:moveTo>
                    <a:pt x="0" y="34"/>
                  </a:moveTo>
                  <a:lnTo>
                    <a:pt x="26" y="46"/>
                  </a:lnTo>
                  <a:lnTo>
                    <a:pt x="91" y="30"/>
                  </a:lnTo>
                  <a:lnTo>
                    <a:pt x="53" y="0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91" name="Freeform 145"/>
            <p:cNvSpPr>
              <a:spLocks/>
            </p:cNvSpPr>
            <p:nvPr/>
          </p:nvSpPr>
          <p:spPr bwMode="auto">
            <a:xfrm>
              <a:off x="2240" y="430"/>
              <a:ext cx="9" cy="4"/>
            </a:xfrm>
            <a:custGeom>
              <a:avLst/>
              <a:gdLst>
                <a:gd name="T0" fmla="*/ 0 w 83"/>
                <a:gd name="T1" fmla="*/ 0 h 28"/>
                <a:gd name="T2" fmla="*/ 38 w 83"/>
                <a:gd name="T3" fmla="*/ 23 h 28"/>
                <a:gd name="T4" fmla="*/ 26 w 83"/>
                <a:gd name="T5" fmla="*/ 28 h 28"/>
                <a:gd name="T6" fmla="*/ 57 w 83"/>
                <a:gd name="T7" fmla="*/ 28 h 28"/>
                <a:gd name="T8" fmla="*/ 83 w 83"/>
                <a:gd name="T9" fmla="*/ 13 h 28"/>
                <a:gd name="T10" fmla="*/ 0 w 83"/>
                <a:gd name="T11" fmla="*/ 0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3"/>
                <a:gd name="T19" fmla="*/ 0 h 28"/>
                <a:gd name="T20" fmla="*/ 83 w 83"/>
                <a:gd name="T21" fmla="*/ 28 h 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3" h="28">
                  <a:moveTo>
                    <a:pt x="0" y="0"/>
                  </a:moveTo>
                  <a:lnTo>
                    <a:pt x="38" y="23"/>
                  </a:lnTo>
                  <a:lnTo>
                    <a:pt x="26" y="28"/>
                  </a:lnTo>
                  <a:lnTo>
                    <a:pt x="57" y="28"/>
                  </a:lnTo>
                  <a:lnTo>
                    <a:pt x="83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92" name="Freeform 146"/>
            <p:cNvSpPr>
              <a:spLocks/>
            </p:cNvSpPr>
            <p:nvPr/>
          </p:nvSpPr>
          <p:spPr bwMode="auto">
            <a:xfrm>
              <a:off x="2242" y="422"/>
              <a:ext cx="21" cy="9"/>
            </a:xfrm>
            <a:custGeom>
              <a:avLst/>
              <a:gdLst>
                <a:gd name="T0" fmla="*/ 0 w 193"/>
                <a:gd name="T1" fmla="*/ 69 h 85"/>
                <a:gd name="T2" fmla="*/ 52 w 193"/>
                <a:gd name="T3" fmla="*/ 23 h 85"/>
                <a:gd name="T4" fmla="*/ 123 w 193"/>
                <a:gd name="T5" fmla="*/ 0 h 85"/>
                <a:gd name="T6" fmla="*/ 193 w 193"/>
                <a:gd name="T7" fmla="*/ 40 h 85"/>
                <a:gd name="T8" fmla="*/ 170 w 193"/>
                <a:gd name="T9" fmla="*/ 47 h 85"/>
                <a:gd name="T10" fmla="*/ 177 w 193"/>
                <a:gd name="T11" fmla="*/ 67 h 85"/>
                <a:gd name="T12" fmla="*/ 77 w 193"/>
                <a:gd name="T13" fmla="*/ 85 h 85"/>
                <a:gd name="T14" fmla="*/ 0 w 193"/>
                <a:gd name="T15" fmla="*/ 69 h 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3"/>
                <a:gd name="T25" fmla="*/ 0 h 85"/>
                <a:gd name="T26" fmla="*/ 193 w 193"/>
                <a:gd name="T27" fmla="*/ 85 h 8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3" h="85">
                  <a:moveTo>
                    <a:pt x="0" y="69"/>
                  </a:moveTo>
                  <a:lnTo>
                    <a:pt x="52" y="23"/>
                  </a:lnTo>
                  <a:lnTo>
                    <a:pt x="123" y="0"/>
                  </a:lnTo>
                  <a:lnTo>
                    <a:pt x="193" y="40"/>
                  </a:lnTo>
                  <a:lnTo>
                    <a:pt x="170" y="47"/>
                  </a:lnTo>
                  <a:lnTo>
                    <a:pt x="177" y="67"/>
                  </a:lnTo>
                  <a:lnTo>
                    <a:pt x="77" y="85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93" name="Freeform 147"/>
            <p:cNvSpPr>
              <a:spLocks/>
            </p:cNvSpPr>
            <p:nvPr/>
          </p:nvSpPr>
          <p:spPr bwMode="auto">
            <a:xfrm>
              <a:off x="2246" y="430"/>
              <a:ext cx="24" cy="10"/>
            </a:xfrm>
            <a:custGeom>
              <a:avLst/>
              <a:gdLst>
                <a:gd name="T0" fmla="*/ 0 w 219"/>
                <a:gd name="T1" fmla="*/ 42 h 97"/>
                <a:gd name="T2" fmla="*/ 40 w 219"/>
                <a:gd name="T3" fmla="*/ 47 h 97"/>
                <a:gd name="T4" fmla="*/ 69 w 219"/>
                <a:gd name="T5" fmla="*/ 82 h 97"/>
                <a:gd name="T6" fmla="*/ 90 w 219"/>
                <a:gd name="T7" fmla="*/ 73 h 97"/>
                <a:gd name="T8" fmla="*/ 181 w 219"/>
                <a:gd name="T9" fmla="*/ 97 h 97"/>
                <a:gd name="T10" fmla="*/ 211 w 219"/>
                <a:gd name="T11" fmla="*/ 86 h 97"/>
                <a:gd name="T12" fmla="*/ 188 w 219"/>
                <a:gd name="T13" fmla="*/ 62 h 97"/>
                <a:gd name="T14" fmla="*/ 205 w 219"/>
                <a:gd name="T15" fmla="*/ 69 h 97"/>
                <a:gd name="T16" fmla="*/ 219 w 219"/>
                <a:gd name="T17" fmla="*/ 28 h 97"/>
                <a:gd name="T18" fmla="*/ 171 w 219"/>
                <a:gd name="T19" fmla="*/ 11 h 97"/>
                <a:gd name="T20" fmla="*/ 125 w 219"/>
                <a:gd name="T21" fmla="*/ 36 h 97"/>
                <a:gd name="T22" fmla="*/ 163 w 219"/>
                <a:gd name="T23" fmla="*/ 21 h 97"/>
                <a:gd name="T24" fmla="*/ 139 w 219"/>
                <a:gd name="T25" fmla="*/ 0 h 97"/>
                <a:gd name="T26" fmla="*/ 63 w 219"/>
                <a:gd name="T27" fmla="*/ 8 h 97"/>
                <a:gd name="T28" fmla="*/ 0 w 219"/>
                <a:gd name="T29" fmla="*/ 42 h 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9"/>
                <a:gd name="T46" fmla="*/ 0 h 97"/>
                <a:gd name="T47" fmla="*/ 219 w 219"/>
                <a:gd name="T48" fmla="*/ 97 h 9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9" h="97">
                  <a:moveTo>
                    <a:pt x="0" y="42"/>
                  </a:moveTo>
                  <a:lnTo>
                    <a:pt x="40" y="47"/>
                  </a:lnTo>
                  <a:lnTo>
                    <a:pt x="69" y="82"/>
                  </a:lnTo>
                  <a:lnTo>
                    <a:pt x="90" y="73"/>
                  </a:lnTo>
                  <a:lnTo>
                    <a:pt x="181" y="97"/>
                  </a:lnTo>
                  <a:lnTo>
                    <a:pt x="211" y="86"/>
                  </a:lnTo>
                  <a:lnTo>
                    <a:pt x="188" y="62"/>
                  </a:lnTo>
                  <a:lnTo>
                    <a:pt x="205" y="69"/>
                  </a:lnTo>
                  <a:lnTo>
                    <a:pt x="219" y="28"/>
                  </a:lnTo>
                  <a:lnTo>
                    <a:pt x="171" y="11"/>
                  </a:lnTo>
                  <a:lnTo>
                    <a:pt x="125" y="36"/>
                  </a:lnTo>
                  <a:lnTo>
                    <a:pt x="163" y="21"/>
                  </a:lnTo>
                  <a:lnTo>
                    <a:pt x="139" y="0"/>
                  </a:lnTo>
                  <a:lnTo>
                    <a:pt x="63" y="8"/>
                  </a:lnTo>
                  <a:lnTo>
                    <a:pt x="0" y="4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94" name="Freeform 148"/>
            <p:cNvSpPr>
              <a:spLocks/>
            </p:cNvSpPr>
            <p:nvPr/>
          </p:nvSpPr>
          <p:spPr bwMode="auto">
            <a:xfrm>
              <a:off x="2269" y="435"/>
              <a:ext cx="19" cy="11"/>
            </a:xfrm>
            <a:custGeom>
              <a:avLst/>
              <a:gdLst>
                <a:gd name="T0" fmla="*/ 0 w 179"/>
                <a:gd name="T1" fmla="*/ 85 h 99"/>
                <a:gd name="T2" fmla="*/ 13 w 179"/>
                <a:gd name="T3" fmla="*/ 99 h 99"/>
                <a:gd name="T4" fmla="*/ 166 w 179"/>
                <a:gd name="T5" fmla="*/ 80 h 99"/>
                <a:gd name="T6" fmla="*/ 179 w 179"/>
                <a:gd name="T7" fmla="*/ 46 h 99"/>
                <a:gd name="T8" fmla="*/ 138 w 179"/>
                <a:gd name="T9" fmla="*/ 22 h 99"/>
                <a:gd name="T10" fmla="*/ 102 w 179"/>
                <a:gd name="T11" fmla="*/ 31 h 99"/>
                <a:gd name="T12" fmla="*/ 109 w 179"/>
                <a:gd name="T13" fmla="*/ 8 h 99"/>
                <a:gd name="T14" fmla="*/ 88 w 179"/>
                <a:gd name="T15" fmla="*/ 0 h 99"/>
                <a:gd name="T16" fmla="*/ 17 w 179"/>
                <a:gd name="T17" fmla="*/ 74 h 99"/>
                <a:gd name="T18" fmla="*/ 0 w 179"/>
                <a:gd name="T19" fmla="*/ 85 h 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9"/>
                <a:gd name="T31" fmla="*/ 0 h 99"/>
                <a:gd name="T32" fmla="*/ 179 w 179"/>
                <a:gd name="T33" fmla="*/ 99 h 9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9" h="99">
                  <a:moveTo>
                    <a:pt x="0" y="85"/>
                  </a:moveTo>
                  <a:lnTo>
                    <a:pt x="13" y="99"/>
                  </a:lnTo>
                  <a:lnTo>
                    <a:pt x="166" y="80"/>
                  </a:lnTo>
                  <a:lnTo>
                    <a:pt x="179" y="46"/>
                  </a:lnTo>
                  <a:lnTo>
                    <a:pt x="138" y="22"/>
                  </a:lnTo>
                  <a:lnTo>
                    <a:pt x="102" y="31"/>
                  </a:lnTo>
                  <a:lnTo>
                    <a:pt x="109" y="8"/>
                  </a:lnTo>
                  <a:lnTo>
                    <a:pt x="88" y="0"/>
                  </a:lnTo>
                  <a:lnTo>
                    <a:pt x="17" y="74"/>
                  </a:lnTo>
                  <a:lnTo>
                    <a:pt x="0" y="8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95" name="Freeform 149"/>
            <p:cNvSpPr>
              <a:spLocks/>
            </p:cNvSpPr>
            <p:nvPr/>
          </p:nvSpPr>
          <p:spPr bwMode="auto">
            <a:xfrm>
              <a:off x="2391" y="458"/>
              <a:ext cx="22" cy="10"/>
            </a:xfrm>
            <a:custGeom>
              <a:avLst/>
              <a:gdLst>
                <a:gd name="T0" fmla="*/ 0 w 203"/>
                <a:gd name="T1" fmla="*/ 51 h 93"/>
                <a:gd name="T2" fmla="*/ 42 w 203"/>
                <a:gd name="T3" fmla="*/ 4 h 93"/>
                <a:gd name="T4" fmla="*/ 72 w 203"/>
                <a:gd name="T5" fmla="*/ 0 h 93"/>
                <a:gd name="T6" fmla="*/ 118 w 203"/>
                <a:gd name="T7" fmla="*/ 35 h 93"/>
                <a:gd name="T8" fmla="*/ 125 w 203"/>
                <a:gd name="T9" fmla="*/ 10 h 93"/>
                <a:gd name="T10" fmla="*/ 176 w 203"/>
                <a:gd name="T11" fmla="*/ 29 h 93"/>
                <a:gd name="T12" fmla="*/ 171 w 203"/>
                <a:gd name="T13" fmla="*/ 64 h 93"/>
                <a:gd name="T14" fmla="*/ 203 w 203"/>
                <a:gd name="T15" fmla="*/ 75 h 93"/>
                <a:gd name="T16" fmla="*/ 96 w 203"/>
                <a:gd name="T17" fmla="*/ 83 h 93"/>
                <a:gd name="T18" fmla="*/ 91 w 203"/>
                <a:gd name="T19" fmla="*/ 68 h 93"/>
                <a:gd name="T20" fmla="*/ 73 w 203"/>
                <a:gd name="T21" fmla="*/ 93 h 93"/>
                <a:gd name="T22" fmla="*/ 0 w 203"/>
                <a:gd name="T23" fmla="*/ 51 h 9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3"/>
                <a:gd name="T37" fmla="*/ 0 h 93"/>
                <a:gd name="T38" fmla="*/ 203 w 203"/>
                <a:gd name="T39" fmla="*/ 93 h 9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3" h="93">
                  <a:moveTo>
                    <a:pt x="0" y="51"/>
                  </a:moveTo>
                  <a:lnTo>
                    <a:pt x="42" y="4"/>
                  </a:lnTo>
                  <a:lnTo>
                    <a:pt x="72" y="0"/>
                  </a:lnTo>
                  <a:lnTo>
                    <a:pt x="118" y="35"/>
                  </a:lnTo>
                  <a:lnTo>
                    <a:pt x="125" y="10"/>
                  </a:lnTo>
                  <a:lnTo>
                    <a:pt x="176" y="29"/>
                  </a:lnTo>
                  <a:lnTo>
                    <a:pt x="171" y="64"/>
                  </a:lnTo>
                  <a:lnTo>
                    <a:pt x="203" y="75"/>
                  </a:lnTo>
                  <a:lnTo>
                    <a:pt x="96" y="83"/>
                  </a:lnTo>
                  <a:lnTo>
                    <a:pt x="91" y="68"/>
                  </a:lnTo>
                  <a:lnTo>
                    <a:pt x="73" y="93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96" name="Freeform 150"/>
            <p:cNvSpPr>
              <a:spLocks/>
            </p:cNvSpPr>
            <p:nvPr/>
          </p:nvSpPr>
          <p:spPr bwMode="auto">
            <a:xfrm>
              <a:off x="2406" y="458"/>
              <a:ext cx="14" cy="7"/>
            </a:xfrm>
            <a:custGeom>
              <a:avLst/>
              <a:gdLst>
                <a:gd name="T0" fmla="*/ 0 w 124"/>
                <a:gd name="T1" fmla="*/ 0 h 63"/>
                <a:gd name="T2" fmla="*/ 42 w 124"/>
                <a:gd name="T3" fmla="*/ 23 h 63"/>
                <a:gd name="T4" fmla="*/ 31 w 124"/>
                <a:gd name="T5" fmla="*/ 45 h 63"/>
                <a:gd name="T6" fmla="*/ 52 w 124"/>
                <a:gd name="T7" fmla="*/ 63 h 63"/>
                <a:gd name="T8" fmla="*/ 89 w 124"/>
                <a:gd name="T9" fmla="*/ 63 h 63"/>
                <a:gd name="T10" fmla="*/ 124 w 124"/>
                <a:gd name="T11" fmla="*/ 40 h 63"/>
                <a:gd name="T12" fmla="*/ 0 w 124"/>
                <a:gd name="T13" fmla="*/ 0 h 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4"/>
                <a:gd name="T22" fmla="*/ 0 h 63"/>
                <a:gd name="T23" fmla="*/ 124 w 124"/>
                <a:gd name="T24" fmla="*/ 63 h 6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4" h="63">
                  <a:moveTo>
                    <a:pt x="0" y="0"/>
                  </a:moveTo>
                  <a:lnTo>
                    <a:pt x="42" y="23"/>
                  </a:lnTo>
                  <a:lnTo>
                    <a:pt x="31" y="45"/>
                  </a:lnTo>
                  <a:lnTo>
                    <a:pt x="52" y="63"/>
                  </a:lnTo>
                  <a:lnTo>
                    <a:pt x="89" y="63"/>
                  </a:lnTo>
                  <a:lnTo>
                    <a:pt x="124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97" name="Freeform 151"/>
            <p:cNvSpPr>
              <a:spLocks/>
            </p:cNvSpPr>
            <p:nvPr/>
          </p:nvSpPr>
          <p:spPr bwMode="auto">
            <a:xfrm>
              <a:off x="2407" y="576"/>
              <a:ext cx="11" cy="36"/>
            </a:xfrm>
            <a:custGeom>
              <a:avLst/>
              <a:gdLst>
                <a:gd name="T0" fmla="*/ 0 w 93"/>
                <a:gd name="T1" fmla="*/ 82 h 330"/>
                <a:gd name="T2" fmla="*/ 15 w 93"/>
                <a:gd name="T3" fmla="*/ 125 h 330"/>
                <a:gd name="T4" fmla="*/ 15 w 93"/>
                <a:gd name="T5" fmla="*/ 330 h 330"/>
                <a:gd name="T6" fmla="*/ 33 w 93"/>
                <a:gd name="T7" fmla="*/ 305 h 330"/>
                <a:gd name="T8" fmla="*/ 56 w 93"/>
                <a:gd name="T9" fmla="*/ 321 h 330"/>
                <a:gd name="T10" fmla="*/ 28 w 93"/>
                <a:gd name="T11" fmla="*/ 264 h 330"/>
                <a:gd name="T12" fmla="*/ 43 w 93"/>
                <a:gd name="T13" fmla="*/ 206 h 330"/>
                <a:gd name="T14" fmla="*/ 93 w 93"/>
                <a:gd name="T15" fmla="*/ 224 h 330"/>
                <a:gd name="T16" fmla="*/ 46 w 93"/>
                <a:gd name="T17" fmla="*/ 116 h 330"/>
                <a:gd name="T18" fmla="*/ 33 w 93"/>
                <a:gd name="T19" fmla="*/ 0 h 330"/>
                <a:gd name="T20" fmla="*/ 0 w 93"/>
                <a:gd name="T21" fmla="*/ 82 h 33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3"/>
                <a:gd name="T34" fmla="*/ 0 h 330"/>
                <a:gd name="T35" fmla="*/ 93 w 93"/>
                <a:gd name="T36" fmla="*/ 330 h 33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3" h="330">
                  <a:moveTo>
                    <a:pt x="0" y="82"/>
                  </a:moveTo>
                  <a:lnTo>
                    <a:pt x="15" y="125"/>
                  </a:lnTo>
                  <a:lnTo>
                    <a:pt x="15" y="330"/>
                  </a:lnTo>
                  <a:lnTo>
                    <a:pt x="33" y="305"/>
                  </a:lnTo>
                  <a:lnTo>
                    <a:pt x="56" y="321"/>
                  </a:lnTo>
                  <a:lnTo>
                    <a:pt x="28" y="264"/>
                  </a:lnTo>
                  <a:lnTo>
                    <a:pt x="43" y="206"/>
                  </a:lnTo>
                  <a:lnTo>
                    <a:pt x="93" y="224"/>
                  </a:lnTo>
                  <a:lnTo>
                    <a:pt x="46" y="116"/>
                  </a:lnTo>
                  <a:lnTo>
                    <a:pt x="33" y="0"/>
                  </a:lnTo>
                  <a:lnTo>
                    <a:pt x="0" y="8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98" name="Freeform 152"/>
            <p:cNvSpPr>
              <a:spLocks/>
            </p:cNvSpPr>
            <p:nvPr/>
          </p:nvSpPr>
          <p:spPr bwMode="auto">
            <a:xfrm>
              <a:off x="2422" y="462"/>
              <a:ext cx="16" cy="5"/>
            </a:xfrm>
            <a:custGeom>
              <a:avLst/>
              <a:gdLst>
                <a:gd name="T0" fmla="*/ 0 w 141"/>
                <a:gd name="T1" fmla="*/ 0 h 46"/>
                <a:gd name="T2" fmla="*/ 24 w 141"/>
                <a:gd name="T3" fmla="*/ 32 h 46"/>
                <a:gd name="T4" fmla="*/ 90 w 141"/>
                <a:gd name="T5" fmla="*/ 46 h 46"/>
                <a:gd name="T6" fmla="*/ 141 w 141"/>
                <a:gd name="T7" fmla="*/ 35 h 46"/>
                <a:gd name="T8" fmla="*/ 0 w 141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"/>
                <a:gd name="T16" fmla="*/ 0 h 46"/>
                <a:gd name="T17" fmla="*/ 141 w 141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" h="46">
                  <a:moveTo>
                    <a:pt x="0" y="0"/>
                  </a:moveTo>
                  <a:lnTo>
                    <a:pt x="24" y="32"/>
                  </a:lnTo>
                  <a:lnTo>
                    <a:pt x="90" y="46"/>
                  </a:lnTo>
                  <a:lnTo>
                    <a:pt x="141" y="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299" name="Freeform 153"/>
            <p:cNvSpPr>
              <a:spLocks/>
            </p:cNvSpPr>
            <p:nvPr/>
          </p:nvSpPr>
          <p:spPr bwMode="auto">
            <a:xfrm>
              <a:off x="1911" y="621"/>
              <a:ext cx="41" cy="29"/>
            </a:xfrm>
            <a:custGeom>
              <a:avLst/>
              <a:gdLst>
                <a:gd name="T0" fmla="*/ 0 w 374"/>
                <a:gd name="T1" fmla="*/ 23 h 269"/>
                <a:gd name="T2" fmla="*/ 15 w 374"/>
                <a:gd name="T3" fmla="*/ 68 h 269"/>
                <a:gd name="T4" fmla="*/ 90 w 374"/>
                <a:gd name="T5" fmla="*/ 75 h 269"/>
                <a:gd name="T6" fmla="*/ 56 w 374"/>
                <a:gd name="T7" fmla="*/ 145 h 269"/>
                <a:gd name="T8" fmla="*/ 56 w 374"/>
                <a:gd name="T9" fmla="*/ 232 h 269"/>
                <a:gd name="T10" fmla="*/ 113 w 374"/>
                <a:gd name="T11" fmla="*/ 269 h 269"/>
                <a:gd name="T12" fmla="*/ 221 w 374"/>
                <a:gd name="T13" fmla="*/ 245 h 269"/>
                <a:gd name="T14" fmla="*/ 283 w 374"/>
                <a:gd name="T15" fmla="*/ 178 h 269"/>
                <a:gd name="T16" fmla="*/ 271 w 374"/>
                <a:gd name="T17" fmla="*/ 154 h 269"/>
                <a:gd name="T18" fmla="*/ 302 w 374"/>
                <a:gd name="T19" fmla="*/ 106 h 269"/>
                <a:gd name="T20" fmla="*/ 374 w 374"/>
                <a:gd name="T21" fmla="*/ 68 h 269"/>
                <a:gd name="T22" fmla="*/ 374 w 374"/>
                <a:gd name="T23" fmla="*/ 46 h 269"/>
                <a:gd name="T24" fmla="*/ 329 w 374"/>
                <a:gd name="T25" fmla="*/ 42 h 269"/>
                <a:gd name="T26" fmla="*/ 319 w 374"/>
                <a:gd name="T27" fmla="*/ 40 h 269"/>
                <a:gd name="T28" fmla="*/ 223 w 374"/>
                <a:gd name="T29" fmla="*/ 11 h 269"/>
                <a:gd name="T30" fmla="*/ 32 w 374"/>
                <a:gd name="T31" fmla="*/ 0 h 269"/>
                <a:gd name="T32" fmla="*/ 0 w 374"/>
                <a:gd name="T33" fmla="*/ 23 h 2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4"/>
                <a:gd name="T52" fmla="*/ 0 h 269"/>
                <a:gd name="T53" fmla="*/ 374 w 374"/>
                <a:gd name="T54" fmla="*/ 269 h 26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4" h="269">
                  <a:moveTo>
                    <a:pt x="0" y="23"/>
                  </a:moveTo>
                  <a:lnTo>
                    <a:pt x="15" y="68"/>
                  </a:lnTo>
                  <a:lnTo>
                    <a:pt x="90" y="75"/>
                  </a:lnTo>
                  <a:lnTo>
                    <a:pt x="56" y="145"/>
                  </a:lnTo>
                  <a:lnTo>
                    <a:pt x="56" y="232"/>
                  </a:lnTo>
                  <a:lnTo>
                    <a:pt x="113" y="269"/>
                  </a:lnTo>
                  <a:lnTo>
                    <a:pt x="221" y="245"/>
                  </a:lnTo>
                  <a:lnTo>
                    <a:pt x="283" y="178"/>
                  </a:lnTo>
                  <a:lnTo>
                    <a:pt x="271" y="154"/>
                  </a:lnTo>
                  <a:lnTo>
                    <a:pt x="302" y="106"/>
                  </a:lnTo>
                  <a:lnTo>
                    <a:pt x="374" y="68"/>
                  </a:lnTo>
                  <a:lnTo>
                    <a:pt x="374" y="46"/>
                  </a:lnTo>
                  <a:lnTo>
                    <a:pt x="329" y="42"/>
                  </a:lnTo>
                  <a:lnTo>
                    <a:pt x="319" y="40"/>
                  </a:lnTo>
                  <a:lnTo>
                    <a:pt x="223" y="11"/>
                  </a:lnTo>
                  <a:lnTo>
                    <a:pt x="32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00" name="Freeform 154"/>
            <p:cNvSpPr>
              <a:spLocks/>
            </p:cNvSpPr>
            <p:nvPr/>
          </p:nvSpPr>
          <p:spPr bwMode="auto">
            <a:xfrm>
              <a:off x="1750" y="754"/>
              <a:ext cx="14" cy="13"/>
            </a:xfrm>
            <a:custGeom>
              <a:avLst/>
              <a:gdLst>
                <a:gd name="T0" fmla="*/ 0 w 125"/>
                <a:gd name="T1" fmla="*/ 55 h 118"/>
                <a:gd name="T2" fmla="*/ 34 w 125"/>
                <a:gd name="T3" fmla="*/ 0 h 118"/>
                <a:gd name="T4" fmla="*/ 125 w 125"/>
                <a:gd name="T5" fmla="*/ 9 h 118"/>
                <a:gd name="T6" fmla="*/ 113 w 125"/>
                <a:gd name="T7" fmla="*/ 110 h 118"/>
                <a:gd name="T8" fmla="*/ 49 w 125"/>
                <a:gd name="T9" fmla="*/ 118 h 118"/>
                <a:gd name="T10" fmla="*/ 0 w 125"/>
                <a:gd name="T11" fmla="*/ 55 h 1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"/>
                <a:gd name="T19" fmla="*/ 0 h 118"/>
                <a:gd name="T20" fmla="*/ 125 w 125"/>
                <a:gd name="T21" fmla="*/ 118 h 1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" h="118">
                  <a:moveTo>
                    <a:pt x="0" y="55"/>
                  </a:moveTo>
                  <a:lnTo>
                    <a:pt x="34" y="0"/>
                  </a:lnTo>
                  <a:lnTo>
                    <a:pt x="125" y="9"/>
                  </a:lnTo>
                  <a:lnTo>
                    <a:pt x="113" y="110"/>
                  </a:lnTo>
                  <a:lnTo>
                    <a:pt x="49" y="118"/>
                  </a:lnTo>
                  <a:lnTo>
                    <a:pt x="0" y="5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01" name="Freeform 155"/>
            <p:cNvSpPr>
              <a:spLocks/>
            </p:cNvSpPr>
            <p:nvPr/>
          </p:nvSpPr>
          <p:spPr bwMode="auto">
            <a:xfrm>
              <a:off x="1977" y="430"/>
              <a:ext cx="35" cy="25"/>
            </a:xfrm>
            <a:custGeom>
              <a:avLst/>
              <a:gdLst>
                <a:gd name="T0" fmla="*/ 0 w 323"/>
                <a:gd name="T1" fmla="*/ 28 h 229"/>
                <a:gd name="T2" fmla="*/ 4 w 323"/>
                <a:gd name="T3" fmla="*/ 55 h 229"/>
                <a:gd name="T4" fmla="*/ 38 w 323"/>
                <a:gd name="T5" fmla="*/ 55 h 229"/>
                <a:gd name="T6" fmla="*/ 27 w 323"/>
                <a:gd name="T7" fmla="*/ 70 h 229"/>
                <a:gd name="T8" fmla="*/ 52 w 323"/>
                <a:gd name="T9" fmla="*/ 78 h 229"/>
                <a:gd name="T10" fmla="*/ 18 w 323"/>
                <a:gd name="T11" fmla="*/ 77 h 229"/>
                <a:gd name="T12" fmla="*/ 77 w 323"/>
                <a:gd name="T13" fmla="*/ 101 h 229"/>
                <a:gd name="T14" fmla="*/ 52 w 323"/>
                <a:gd name="T15" fmla="*/ 111 h 229"/>
                <a:gd name="T16" fmla="*/ 69 w 323"/>
                <a:gd name="T17" fmla="*/ 128 h 229"/>
                <a:gd name="T18" fmla="*/ 119 w 323"/>
                <a:gd name="T19" fmla="*/ 117 h 229"/>
                <a:gd name="T20" fmla="*/ 119 w 323"/>
                <a:gd name="T21" fmla="*/ 93 h 229"/>
                <a:gd name="T22" fmla="*/ 143 w 323"/>
                <a:gd name="T23" fmla="*/ 84 h 229"/>
                <a:gd name="T24" fmla="*/ 148 w 323"/>
                <a:gd name="T25" fmla="*/ 111 h 229"/>
                <a:gd name="T26" fmla="*/ 180 w 323"/>
                <a:gd name="T27" fmla="*/ 93 h 229"/>
                <a:gd name="T28" fmla="*/ 175 w 323"/>
                <a:gd name="T29" fmla="*/ 111 h 229"/>
                <a:gd name="T30" fmla="*/ 203 w 323"/>
                <a:gd name="T31" fmla="*/ 112 h 229"/>
                <a:gd name="T32" fmla="*/ 91 w 323"/>
                <a:gd name="T33" fmla="*/ 139 h 229"/>
                <a:gd name="T34" fmla="*/ 96 w 323"/>
                <a:gd name="T35" fmla="*/ 158 h 229"/>
                <a:gd name="T36" fmla="*/ 187 w 323"/>
                <a:gd name="T37" fmla="*/ 142 h 229"/>
                <a:gd name="T38" fmla="*/ 125 w 323"/>
                <a:gd name="T39" fmla="*/ 162 h 229"/>
                <a:gd name="T40" fmla="*/ 160 w 323"/>
                <a:gd name="T41" fmla="*/ 174 h 229"/>
                <a:gd name="T42" fmla="*/ 98 w 323"/>
                <a:gd name="T43" fmla="*/ 182 h 229"/>
                <a:gd name="T44" fmla="*/ 192 w 323"/>
                <a:gd name="T45" fmla="*/ 229 h 229"/>
                <a:gd name="T46" fmla="*/ 252 w 323"/>
                <a:gd name="T47" fmla="*/ 111 h 229"/>
                <a:gd name="T48" fmla="*/ 323 w 323"/>
                <a:gd name="T49" fmla="*/ 84 h 229"/>
                <a:gd name="T50" fmla="*/ 245 w 323"/>
                <a:gd name="T51" fmla="*/ 65 h 229"/>
                <a:gd name="T52" fmla="*/ 234 w 323"/>
                <a:gd name="T53" fmla="*/ 34 h 229"/>
                <a:gd name="T54" fmla="*/ 211 w 323"/>
                <a:gd name="T55" fmla="*/ 51 h 229"/>
                <a:gd name="T56" fmla="*/ 220 w 323"/>
                <a:gd name="T57" fmla="*/ 23 h 229"/>
                <a:gd name="T58" fmla="*/ 166 w 323"/>
                <a:gd name="T59" fmla="*/ 0 h 229"/>
                <a:gd name="T60" fmla="*/ 149 w 323"/>
                <a:gd name="T61" fmla="*/ 23 h 229"/>
                <a:gd name="T62" fmla="*/ 175 w 323"/>
                <a:gd name="T63" fmla="*/ 78 h 229"/>
                <a:gd name="T64" fmla="*/ 115 w 323"/>
                <a:gd name="T65" fmla="*/ 21 h 229"/>
                <a:gd name="T66" fmla="*/ 96 w 323"/>
                <a:gd name="T67" fmla="*/ 34 h 229"/>
                <a:gd name="T68" fmla="*/ 108 w 323"/>
                <a:gd name="T69" fmla="*/ 62 h 229"/>
                <a:gd name="T70" fmla="*/ 50 w 323"/>
                <a:gd name="T71" fmla="*/ 36 h 229"/>
                <a:gd name="T72" fmla="*/ 91 w 323"/>
                <a:gd name="T73" fmla="*/ 20 h 229"/>
                <a:gd name="T74" fmla="*/ 0 w 323"/>
                <a:gd name="T75" fmla="*/ 28 h 22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3"/>
                <a:gd name="T115" fmla="*/ 0 h 229"/>
                <a:gd name="T116" fmla="*/ 323 w 323"/>
                <a:gd name="T117" fmla="*/ 229 h 22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3" h="229">
                  <a:moveTo>
                    <a:pt x="0" y="28"/>
                  </a:moveTo>
                  <a:lnTo>
                    <a:pt x="4" y="55"/>
                  </a:lnTo>
                  <a:lnTo>
                    <a:pt x="38" y="55"/>
                  </a:lnTo>
                  <a:lnTo>
                    <a:pt x="27" y="70"/>
                  </a:lnTo>
                  <a:lnTo>
                    <a:pt x="52" y="78"/>
                  </a:lnTo>
                  <a:lnTo>
                    <a:pt x="18" y="77"/>
                  </a:lnTo>
                  <a:lnTo>
                    <a:pt x="77" y="101"/>
                  </a:lnTo>
                  <a:lnTo>
                    <a:pt x="52" y="111"/>
                  </a:lnTo>
                  <a:lnTo>
                    <a:pt x="69" y="128"/>
                  </a:lnTo>
                  <a:lnTo>
                    <a:pt x="119" y="117"/>
                  </a:lnTo>
                  <a:lnTo>
                    <a:pt x="119" y="93"/>
                  </a:lnTo>
                  <a:lnTo>
                    <a:pt x="143" y="84"/>
                  </a:lnTo>
                  <a:lnTo>
                    <a:pt x="148" y="111"/>
                  </a:lnTo>
                  <a:lnTo>
                    <a:pt x="180" y="93"/>
                  </a:lnTo>
                  <a:lnTo>
                    <a:pt x="175" y="111"/>
                  </a:lnTo>
                  <a:lnTo>
                    <a:pt x="203" y="112"/>
                  </a:lnTo>
                  <a:lnTo>
                    <a:pt x="91" y="139"/>
                  </a:lnTo>
                  <a:lnTo>
                    <a:pt x="96" y="158"/>
                  </a:lnTo>
                  <a:lnTo>
                    <a:pt x="187" y="142"/>
                  </a:lnTo>
                  <a:lnTo>
                    <a:pt x="125" y="162"/>
                  </a:lnTo>
                  <a:lnTo>
                    <a:pt x="160" y="174"/>
                  </a:lnTo>
                  <a:lnTo>
                    <a:pt x="98" y="182"/>
                  </a:lnTo>
                  <a:lnTo>
                    <a:pt x="192" y="229"/>
                  </a:lnTo>
                  <a:lnTo>
                    <a:pt x="252" y="111"/>
                  </a:lnTo>
                  <a:lnTo>
                    <a:pt x="323" y="84"/>
                  </a:lnTo>
                  <a:lnTo>
                    <a:pt x="245" y="65"/>
                  </a:lnTo>
                  <a:lnTo>
                    <a:pt x="234" y="34"/>
                  </a:lnTo>
                  <a:lnTo>
                    <a:pt x="211" y="51"/>
                  </a:lnTo>
                  <a:lnTo>
                    <a:pt x="220" y="23"/>
                  </a:lnTo>
                  <a:lnTo>
                    <a:pt x="166" y="0"/>
                  </a:lnTo>
                  <a:lnTo>
                    <a:pt x="149" y="23"/>
                  </a:lnTo>
                  <a:lnTo>
                    <a:pt x="175" y="78"/>
                  </a:lnTo>
                  <a:lnTo>
                    <a:pt x="115" y="21"/>
                  </a:lnTo>
                  <a:lnTo>
                    <a:pt x="96" y="34"/>
                  </a:lnTo>
                  <a:lnTo>
                    <a:pt x="108" y="62"/>
                  </a:lnTo>
                  <a:lnTo>
                    <a:pt x="50" y="36"/>
                  </a:lnTo>
                  <a:lnTo>
                    <a:pt x="91" y="20"/>
                  </a:lnTo>
                  <a:lnTo>
                    <a:pt x="0" y="28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02" name="Freeform 156"/>
            <p:cNvSpPr>
              <a:spLocks/>
            </p:cNvSpPr>
            <p:nvPr/>
          </p:nvSpPr>
          <p:spPr bwMode="auto">
            <a:xfrm>
              <a:off x="1999" y="427"/>
              <a:ext cx="32" cy="11"/>
            </a:xfrm>
            <a:custGeom>
              <a:avLst/>
              <a:gdLst>
                <a:gd name="T0" fmla="*/ 0 w 292"/>
                <a:gd name="T1" fmla="*/ 25 h 97"/>
                <a:gd name="T2" fmla="*/ 42 w 292"/>
                <a:gd name="T3" fmla="*/ 34 h 97"/>
                <a:gd name="T4" fmla="*/ 15 w 292"/>
                <a:gd name="T5" fmla="*/ 44 h 97"/>
                <a:gd name="T6" fmla="*/ 26 w 292"/>
                <a:gd name="T7" fmla="*/ 52 h 97"/>
                <a:gd name="T8" fmla="*/ 134 w 292"/>
                <a:gd name="T9" fmla="*/ 51 h 97"/>
                <a:gd name="T10" fmla="*/ 67 w 292"/>
                <a:gd name="T11" fmla="*/ 65 h 97"/>
                <a:gd name="T12" fmla="*/ 173 w 292"/>
                <a:gd name="T13" fmla="*/ 97 h 97"/>
                <a:gd name="T14" fmla="*/ 245 w 292"/>
                <a:gd name="T15" fmla="*/ 77 h 97"/>
                <a:gd name="T16" fmla="*/ 292 w 292"/>
                <a:gd name="T17" fmla="*/ 44 h 97"/>
                <a:gd name="T18" fmla="*/ 280 w 292"/>
                <a:gd name="T19" fmla="*/ 28 h 97"/>
                <a:gd name="T20" fmla="*/ 211 w 292"/>
                <a:gd name="T21" fmla="*/ 30 h 97"/>
                <a:gd name="T22" fmla="*/ 223 w 292"/>
                <a:gd name="T23" fmla="*/ 12 h 97"/>
                <a:gd name="T24" fmla="*/ 167 w 292"/>
                <a:gd name="T25" fmla="*/ 30 h 97"/>
                <a:gd name="T26" fmla="*/ 157 w 292"/>
                <a:gd name="T27" fmla="*/ 0 h 97"/>
                <a:gd name="T28" fmla="*/ 145 w 292"/>
                <a:gd name="T29" fmla="*/ 39 h 97"/>
                <a:gd name="T30" fmla="*/ 67 w 292"/>
                <a:gd name="T31" fmla="*/ 0 h 97"/>
                <a:gd name="T32" fmla="*/ 69 w 292"/>
                <a:gd name="T33" fmla="*/ 23 h 97"/>
                <a:gd name="T34" fmla="*/ 44 w 292"/>
                <a:gd name="T35" fmla="*/ 12 h 97"/>
                <a:gd name="T36" fmla="*/ 54 w 292"/>
                <a:gd name="T37" fmla="*/ 35 h 97"/>
                <a:gd name="T38" fmla="*/ 0 w 292"/>
                <a:gd name="T39" fmla="*/ 25 h 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92"/>
                <a:gd name="T61" fmla="*/ 0 h 97"/>
                <a:gd name="T62" fmla="*/ 292 w 292"/>
                <a:gd name="T63" fmla="*/ 97 h 9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92" h="97">
                  <a:moveTo>
                    <a:pt x="0" y="25"/>
                  </a:moveTo>
                  <a:lnTo>
                    <a:pt x="42" y="34"/>
                  </a:lnTo>
                  <a:lnTo>
                    <a:pt x="15" y="44"/>
                  </a:lnTo>
                  <a:lnTo>
                    <a:pt x="26" y="52"/>
                  </a:lnTo>
                  <a:lnTo>
                    <a:pt x="134" y="51"/>
                  </a:lnTo>
                  <a:lnTo>
                    <a:pt x="67" y="65"/>
                  </a:lnTo>
                  <a:lnTo>
                    <a:pt x="173" y="97"/>
                  </a:lnTo>
                  <a:lnTo>
                    <a:pt x="245" y="77"/>
                  </a:lnTo>
                  <a:lnTo>
                    <a:pt x="292" y="44"/>
                  </a:lnTo>
                  <a:lnTo>
                    <a:pt x="280" y="28"/>
                  </a:lnTo>
                  <a:lnTo>
                    <a:pt x="211" y="30"/>
                  </a:lnTo>
                  <a:lnTo>
                    <a:pt x="223" y="12"/>
                  </a:lnTo>
                  <a:lnTo>
                    <a:pt x="167" y="30"/>
                  </a:lnTo>
                  <a:lnTo>
                    <a:pt x="157" y="0"/>
                  </a:lnTo>
                  <a:lnTo>
                    <a:pt x="145" y="39"/>
                  </a:lnTo>
                  <a:lnTo>
                    <a:pt x="67" y="0"/>
                  </a:lnTo>
                  <a:lnTo>
                    <a:pt x="69" y="23"/>
                  </a:lnTo>
                  <a:lnTo>
                    <a:pt x="44" y="12"/>
                  </a:lnTo>
                  <a:lnTo>
                    <a:pt x="54" y="35"/>
                  </a:lnTo>
                  <a:lnTo>
                    <a:pt x="0" y="2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03" name="Freeform 157"/>
            <p:cNvSpPr>
              <a:spLocks/>
            </p:cNvSpPr>
            <p:nvPr/>
          </p:nvSpPr>
          <p:spPr bwMode="auto">
            <a:xfrm>
              <a:off x="2010" y="444"/>
              <a:ext cx="13" cy="7"/>
            </a:xfrm>
            <a:custGeom>
              <a:avLst/>
              <a:gdLst>
                <a:gd name="T0" fmla="*/ 0 w 126"/>
                <a:gd name="T1" fmla="*/ 50 h 63"/>
                <a:gd name="T2" fmla="*/ 10 w 126"/>
                <a:gd name="T3" fmla="*/ 18 h 63"/>
                <a:gd name="T4" fmla="*/ 62 w 126"/>
                <a:gd name="T5" fmla="*/ 0 h 63"/>
                <a:gd name="T6" fmla="*/ 72 w 126"/>
                <a:gd name="T7" fmla="*/ 18 h 63"/>
                <a:gd name="T8" fmla="*/ 126 w 126"/>
                <a:gd name="T9" fmla="*/ 32 h 63"/>
                <a:gd name="T10" fmla="*/ 49 w 126"/>
                <a:gd name="T11" fmla="*/ 63 h 63"/>
                <a:gd name="T12" fmla="*/ 62 w 126"/>
                <a:gd name="T13" fmla="*/ 46 h 63"/>
                <a:gd name="T14" fmla="*/ 0 w 126"/>
                <a:gd name="T15" fmla="*/ 50 h 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6"/>
                <a:gd name="T25" fmla="*/ 0 h 63"/>
                <a:gd name="T26" fmla="*/ 126 w 126"/>
                <a:gd name="T27" fmla="*/ 63 h 6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6" h="63">
                  <a:moveTo>
                    <a:pt x="0" y="50"/>
                  </a:moveTo>
                  <a:lnTo>
                    <a:pt x="10" y="18"/>
                  </a:lnTo>
                  <a:lnTo>
                    <a:pt x="62" y="0"/>
                  </a:lnTo>
                  <a:lnTo>
                    <a:pt x="72" y="18"/>
                  </a:lnTo>
                  <a:lnTo>
                    <a:pt x="126" y="32"/>
                  </a:lnTo>
                  <a:lnTo>
                    <a:pt x="49" y="63"/>
                  </a:lnTo>
                  <a:lnTo>
                    <a:pt x="62" y="46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04" name="Freeform 158"/>
            <p:cNvSpPr>
              <a:spLocks/>
            </p:cNvSpPr>
            <p:nvPr/>
          </p:nvSpPr>
          <p:spPr bwMode="auto">
            <a:xfrm>
              <a:off x="1978" y="502"/>
              <a:ext cx="42" cy="69"/>
            </a:xfrm>
            <a:custGeom>
              <a:avLst/>
              <a:gdLst>
                <a:gd name="T0" fmla="*/ 0 w 389"/>
                <a:gd name="T1" fmla="*/ 482 h 639"/>
                <a:gd name="T2" fmla="*/ 15 w 389"/>
                <a:gd name="T3" fmla="*/ 556 h 639"/>
                <a:gd name="T4" fmla="*/ 49 w 389"/>
                <a:gd name="T5" fmla="*/ 590 h 639"/>
                <a:gd name="T6" fmla="*/ 46 w 389"/>
                <a:gd name="T7" fmla="*/ 639 h 639"/>
                <a:gd name="T8" fmla="*/ 142 w 389"/>
                <a:gd name="T9" fmla="*/ 608 h 639"/>
                <a:gd name="T10" fmla="*/ 166 w 389"/>
                <a:gd name="T11" fmla="*/ 505 h 639"/>
                <a:gd name="T12" fmla="*/ 146 w 389"/>
                <a:gd name="T13" fmla="*/ 502 h 639"/>
                <a:gd name="T14" fmla="*/ 219 w 389"/>
                <a:gd name="T15" fmla="*/ 471 h 639"/>
                <a:gd name="T16" fmla="*/ 150 w 389"/>
                <a:gd name="T17" fmla="*/ 462 h 639"/>
                <a:gd name="T18" fmla="*/ 201 w 389"/>
                <a:gd name="T19" fmla="*/ 471 h 639"/>
                <a:gd name="T20" fmla="*/ 230 w 389"/>
                <a:gd name="T21" fmla="*/ 443 h 639"/>
                <a:gd name="T22" fmla="*/ 188 w 389"/>
                <a:gd name="T23" fmla="*/ 411 h 639"/>
                <a:gd name="T24" fmla="*/ 150 w 389"/>
                <a:gd name="T25" fmla="*/ 433 h 639"/>
                <a:gd name="T26" fmla="*/ 180 w 389"/>
                <a:gd name="T27" fmla="*/ 415 h 639"/>
                <a:gd name="T28" fmla="*/ 183 w 389"/>
                <a:gd name="T29" fmla="*/ 320 h 639"/>
                <a:gd name="T30" fmla="*/ 314 w 389"/>
                <a:gd name="T31" fmla="*/ 234 h 639"/>
                <a:gd name="T32" fmla="*/ 303 w 389"/>
                <a:gd name="T33" fmla="*/ 215 h 639"/>
                <a:gd name="T34" fmla="*/ 326 w 389"/>
                <a:gd name="T35" fmla="*/ 172 h 639"/>
                <a:gd name="T36" fmla="*/ 389 w 389"/>
                <a:gd name="T37" fmla="*/ 158 h 639"/>
                <a:gd name="T38" fmla="*/ 373 w 389"/>
                <a:gd name="T39" fmla="*/ 53 h 639"/>
                <a:gd name="T40" fmla="*/ 285 w 389"/>
                <a:gd name="T41" fmla="*/ 0 h 639"/>
                <a:gd name="T42" fmla="*/ 270 w 389"/>
                <a:gd name="T43" fmla="*/ 0 h 639"/>
                <a:gd name="T44" fmla="*/ 269 w 389"/>
                <a:gd name="T45" fmla="*/ 34 h 639"/>
                <a:gd name="T46" fmla="*/ 214 w 389"/>
                <a:gd name="T47" fmla="*/ 29 h 639"/>
                <a:gd name="T48" fmla="*/ 201 w 389"/>
                <a:gd name="T49" fmla="*/ 53 h 639"/>
                <a:gd name="T50" fmla="*/ 165 w 389"/>
                <a:gd name="T51" fmla="*/ 61 h 639"/>
                <a:gd name="T52" fmla="*/ 154 w 389"/>
                <a:gd name="T53" fmla="*/ 103 h 639"/>
                <a:gd name="T54" fmla="*/ 100 w 389"/>
                <a:gd name="T55" fmla="*/ 153 h 639"/>
                <a:gd name="T56" fmla="*/ 76 w 389"/>
                <a:gd name="T57" fmla="*/ 222 h 639"/>
                <a:gd name="T58" fmla="*/ 87 w 389"/>
                <a:gd name="T59" fmla="*/ 249 h 639"/>
                <a:gd name="T60" fmla="*/ 31 w 389"/>
                <a:gd name="T61" fmla="*/ 269 h 639"/>
                <a:gd name="T62" fmla="*/ 28 w 389"/>
                <a:gd name="T63" fmla="*/ 361 h 639"/>
                <a:gd name="T64" fmla="*/ 43 w 389"/>
                <a:gd name="T65" fmla="*/ 380 h 639"/>
                <a:gd name="T66" fmla="*/ 28 w 389"/>
                <a:gd name="T67" fmla="*/ 397 h 639"/>
                <a:gd name="T68" fmla="*/ 35 w 389"/>
                <a:gd name="T69" fmla="*/ 438 h 639"/>
                <a:gd name="T70" fmla="*/ 0 w 389"/>
                <a:gd name="T71" fmla="*/ 482 h 63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89"/>
                <a:gd name="T109" fmla="*/ 0 h 639"/>
                <a:gd name="T110" fmla="*/ 389 w 389"/>
                <a:gd name="T111" fmla="*/ 639 h 63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89" h="639">
                  <a:moveTo>
                    <a:pt x="0" y="482"/>
                  </a:moveTo>
                  <a:lnTo>
                    <a:pt x="15" y="556"/>
                  </a:lnTo>
                  <a:lnTo>
                    <a:pt x="49" y="590"/>
                  </a:lnTo>
                  <a:lnTo>
                    <a:pt x="46" y="639"/>
                  </a:lnTo>
                  <a:lnTo>
                    <a:pt x="142" y="608"/>
                  </a:lnTo>
                  <a:lnTo>
                    <a:pt x="166" y="505"/>
                  </a:lnTo>
                  <a:lnTo>
                    <a:pt x="146" y="502"/>
                  </a:lnTo>
                  <a:lnTo>
                    <a:pt x="219" y="471"/>
                  </a:lnTo>
                  <a:lnTo>
                    <a:pt x="150" y="462"/>
                  </a:lnTo>
                  <a:lnTo>
                    <a:pt x="201" y="471"/>
                  </a:lnTo>
                  <a:lnTo>
                    <a:pt x="230" y="443"/>
                  </a:lnTo>
                  <a:lnTo>
                    <a:pt x="188" y="411"/>
                  </a:lnTo>
                  <a:lnTo>
                    <a:pt x="150" y="433"/>
                  </a:lnTo>
                  <a:lnTo>
                    <a:pt x="180" y="415"/>
                  </a:lnTo>
                  <a:lnTo>
                    <a:pt x="183" y="320"/>
                  </a:lnTo>
                  <a:lnTo>
                    <a:pt x="314" y="234"/>
                  </a:lnTo>
                  <a:lnTo>
                    <a:pt x="303" y="215"/>
                  </a:lnTo>
                  <a:lnTo>
                    <a:pt x="326" y="172"/>
                  </a:lnTo>
                  <a:lnTo>
                    <a:pt x="389" y="158"/>
                  </a:lnTo>
                  <a:lnTo>
                    <a:pt x="373" y="53"/>
                  </a:lnTo>
                  <a:lnTo>
                    <a:pt x="285" y="0"/>
                  </a:lnTo>
                  <a:lnTo>
                    <a:pt x="270" y="0"/>
                  </a:lnTo>
                  <a:lnTo>
                    <a:pt x="269" y="34"/>
                  </a:lnTo>
                  <a:lnTo>
                    <a:pt x="214" y="29"/>
                  </a:lnTo>
                  <a:lnTo>
                    <a:pt x="201" y="53"/>
                  </a:lnTo>
                  <a:lnTo>
                    <a:pt x="165" y="61"/>
                  </a:lnTo>
                  <a:lnTo>
                    <a:pt x="154" y="103"/>
                  </a:lnTo>
                  <a:lnTo>
                    <a:pt x="100" y="153"/>
                  </a:lnTo>
                  <a:lnTo>
                    <a:pt x="76" y="222"/>
                  </a:lnTo>
                  <a:lnTo>
                    <a:pt x="87" y="249"/>
                  </a:lnTo>
                  <a:lnTo>
                    <a:pt x="31" y="269"/>
                  </a:lnTo>
                  <a:lnTo>
                    <a:pt x="28" y="361"/>
                  </a:lnTo>
                  <a:lnTo>
                    <a:pt x="43" y="380"/>
                  </a:lnTo>
                  <a:lnTo>
                    <a:pt x="28" y="397"/>
                  </a:lnTo>
                  <a:lnTo>
                    <a:pt x="35" y="438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05" name="Freeform 159"/>
            <p:cNvSpPr>
              <a:spLocks/>
            </p:cNvSpPr>
            <p:nvPr/>
          </p:nvSpPr>
          <p:spPr bwMode="auto">
            <a:xfrm>
              <a:off x="1961" y="605"/>
              <a:ext cx="15" cy="7"/>
            </a:xfrm>
            <a:custGeom>
              <a:avLst/>
              <a:gdLst>
                <a:gd name="T0" fmla="*/ 0 w 135"/>
                <a:gd name="T1" fmla="*/ 45 h 68"/>
                <a:gd name="T2" fmla="*/ 30 w 135"/>
                <a:gd name="T3" fmla="*/ 68 h 68"/>
                <a:gd name="T4" fmla="*/ 73 w 135"/>
                <a:gd name="T5" fmla="*/ 49 h 68"/>
                <a:gd name="T6" fmla="*/ 91 w 135"/>
                <a:gd name="T7" fmla="*/ 66 h 68"/>
                <a:gd name="T8" fmla="*/ 135 w 135"/>
                <a:gd name="T9" fmla="*/ 31 h 68"/>
                <a:gd name="T10" fmla="*/ 108 w 135"/>
                <a:gd name="T11" fmla="*/ 27 h 68"/>
                <a:gd name="T12" fmla="*/ 108 w 135"/>
                <a:gd name="T13" fmla="*/ 10 h 68"/>
                <a:gd name="T14" fmla="*/ 103 w 135"/>
                <a:gd name="T15" fmla="*/ 6 h 68"/>
                <a:gd name="T16" fmla="*/ 45 w 135"/>
                <a:gd name="T17" fmla="*/ 0 h 68"/>
                <a:gd name="T18" fmla="*/ 0 w 135"/>
                <a:gd name="T19" fmla="*/ 45 h 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5"/>
                <a:gd name="T31" fmla="*/ 0 h 68"/>
                <a:gd name="T32" fmla="*/ 135 w 135"/>
                <a:gd name="T33" fmla="*/ 68 h 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5" h="68">
                  <a:moveTo>
                    <a:pt x="0" y="45"/>
                  </a:moveTo>
                  <a:lnTo>
                    <a:pt x="30" y="68"/>
                  </a:lnTo>
                  <a:lnTo>
                    <a:pt x="73" y="49"/>
                  </a:lnTo>
                  <a:lnTo>
                    <a:pt x="91" y="66"/>
                  </a:lnTo>
                  <a:lnTo>
                    <a:pt x="135" y="31"/>
                  </a:lnTo>
                  <a:lnTo>
                    <a:pt x="108" y="27"/>
                  </a:lnTo>
                  <a:lnTo>
                    <a:pt x="108" y="10"/>
                  </a:lnTo>
                  <a:lnTo>
                    <a:pt x="103" y="6"/>
                  </a:lnTo>
                  <a:lnTo>
                    <a:pt x="45" y="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06" name="Freeform 160"/>
            <p:cNvSpPr>
              <a:spLocks/>
            </p:cNvSpPr>
            <p:nvPr/>
          </p:nvSpPr>
          <p:spPr bwMode="auto">
            <a:xfrm>
              <a:off x="2058" y="646"/>
              <a:ext cx="23" cy="18"/>
            </a:xfrm>
            <a:custGeom>
              <a:avLst/>
              <a:gdLst>
                <a:gd name="T0" fmla="*/ 0 w 217"/>
                <a:gd name="T1" fmla="*/ 152 h 165"/>
                <a:gd name="T2" fmla="*/ 5 w 217"/>
                <a:gd name="T3" fmla="*/ 134 h 165"/>
                <a:gd name="T4" fmla="*/ 36 w 217"/>
                <a:gd name="T5" fmla="*/ 100 h 165"/>
                <a:gd name="T6" fmla="*/ 17 w 217"/>
                <a:gd name="T7" fmla="*/ 83 h 165"/>
                <a:gd name="T8" fmla="*/ 17 w 217"/>
                <a:gd name="T9" fmla="*/ 41 h 165"/>
                <a:gd name="T10" fmla="*/ 36 w 217"/>
                <a:gd name="T11" fmla="*/ 7 h 165"/>
                <a:gd name="T12" fmla="*/ 217 w 217"/>
                <a:gd name="T13" fmla="*/ 0 h 165"/>
                <a:gd name="T14" fmla="*/ 183 w 217"/>
                <a:gd name="T15" fmla="*/ 23 h 165"/>
                <a:gd name="T16" fmla="*/ 172 w 217"/>
                <a:gd name="T17" fmla="*/ 90 h 165"/>
                <a:gd name="T18" fmla="*/ 98 w 217"/>
                <a:gd name="T19" fmla="*/ 131 h 165"/>
                <a:gd name="T20" fmla="*/ 33 w 217"/>
                <a:gd name="T21" fmla="*/ 165 h 165"/>
                <a:gd name="T22" fmla="*/ 0 w 217"/>
                <a:gd name="T23" fmla="*/ 152 h 16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17"/>
                <a:gd name="T37" fmla="*/ 0 h 165"/>
                <a:gd name="T38" fmla="*/ 217 w 217"/>
                <a:gd name="T39" fmla="*/ 165 h 16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17" h="165">
                  <a:moveTo>
                    <a:pt x="0" y="152"/>
                  </a:moveTo>
                  <a:lnTo>
                    <a:pt x="5" y="134"/>
                  </a:lnTo>
                  <a:lnTo>
                    <a:pt x="36" y="100"/>
                  </a:lnTo>
                  <a:lnTo>
                    <a:pt x="17" y="83"/>
                  </a:lnTo>
                  <a:lnTo>
                    <a:pt x="17" y="41"/>
                  </a:lnTo>
                  <a:lnTo>
                    <a:pt x="36" y="7"/>
                  </a:lnTo>
                  <a:lnTo>
                    <a:pt x="217" y="0"/>
                  </a:lnTo>
                  <a:lnTo>
                    <a:pt x="183" y="23"/>
                  </a:lnTo>
                  <a:lnTo>
                    <a:pt x="172" y="90"/>
                  </a:lnTo>
                  <a:lnTo>
                    <a:pt x="98" y="131"/>
                  </a:lnTo>
                  <a:lnTo>
                    <a:pt x="33" y="165"/>
                  </a:lnTo>
                  <a:lnTo>
                    <a:pt x="0" y="15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07" name="Freeform 161"/>
            <p:cNvSpPr>
              <a:spLocks/>
            </p:cNvSpPr>
            <p:nvPr/>
          </p:nvSpPr>
          <p:spPr bwMode="auto">
            <a:xfrm>
              <a:off x="2262" y="705"/>
              <a:ext cx="26" cy="50"/>
            </a:xfrm>
            <a:custGeom>
              <a:avLst/>
              <a:gdLst>
                <a:gd name="T0" fmla="*/ 0 w 239"/>
                <a:gd name="T1" fmla="*/ 74 h 463"/>
                <a:gd name="T2" fmla="*/ 16 w 239"/>
                <a:gd name="T3" fmla="*/ 38 h 463"/>
                <a:gd name="T4" fmla="*/ 81 w 239"/>
                <a:gd name="T5" fmla="*/ 0 h 463"/>
                <a:gd name="T6" fmla="*/ 108 w 239"/>
                <a:gd name="T7" fmla="*/ 37 h 463"/>
                <a:gd name="T8" fmla="*/ 100 w 239"/>
                <a:gd name="T9" fmla="*/ 99 h 463"/>
                <a:gd name="T10" fmla="*/ 177 w 239"/>
                <a:gd name="T11" fmla="*/ 70 h 463"/>
                <a:gd name="T12" fmla="*/ 211 w 239"/>
                <a:gd name="T13" fmla="*/ 99 h 463"/>
                <a:gd name="T14" fmla="*/ 239 w 239"/>
                <a:gd name="T15" fmla="*/ 161 h 463"/>
                <a:gd name="T16" fmla="*/ 230 w 239"/>
                <a:gd name="T17" fmla="*/ 198 h 463"/>
                <a:gd name="T18" fmla="*/ 172 w 239"/>
                <a:gd name="T19" fmla="*/ 196 h 463"/>
                <a:gd name="T20" fmla="*/ 150 w 239"/>
                <a:gd name="T21" fmla="*/ 213 h 463"/>
                <a:gd name="T22" fmla="*/ 161 w 239"/>
                <a:gd name="T23" fmla="*/ 279 h 463"/>
                <a:gd name="T24" fmla="*/ 81 w 239"/>
                <a:gd name="T25" fmla="*/ 223 h 463"/>
                <a:gd name="T26" fmla="*/ 49 w 239"/>
                <a:gd name="T27" fmla="*/ 321 h 463"/>
                <a:gd name="T28" fmla="*/ 87 w 239"/>
                <a:gd name="T29" fmla="*/ 414 h 463"/>
                <a:gd name="T30" fmla="*/ 139 w 239"/>
                <a:gd name="T31" fmla="*/ 445 h 463"/>
                <a:gd name="T32" fmla="*/ 111 w 239"/>
                <a:gd name="T33" fmla="*/ 463 h 463"/>
                <a:gd name="T34" fmla="*/ 104 w 239"/>
                <a:gd name="T35" fmla="*/ 435 h 463"/>
                <a:gd name="T36" fmla="*/ 81 w 239"/>
                <a:gd name="T37" fmla="*/ 435 h 463"/>
                <a:gd name="T38" fmla="*/ 20 w 239"/>
                <a:gd name="T39" fmla="*/ 386 h 463"/>
                <a:gd name="T40" fmla="*/ 31 w 239"/>
                <a:gd name="T41" fmla="*/ 327 h 463"/>
                <a:gd name="T42" fmla="*/ 64 w 239"/>
                <a:gd name="T43" fmla="*/ 273 h 463"/>
                <a:gd name="T44" fmla="*/ 20 w 239"/>
                <a:gd name="T45" fmla="*/ 182 h 463"/>
                <a:gd name="T46" fmla="*/ 35 w 239"/>
                <a:gd name="T47" fmla="*/ 143 h 463"/>
                <a:gd name="T48" fmla="*/ 0 w 239"/>
                <a:gd name="T49" fmla="*/ 74 h 46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39"/>
                <a:gd name="T76" fmla="*/ 0 h 463"/>
                <a:gd name="T77" fmla="*/ 239 w 239"/>
                <a:gd name="T78" fmla="*/ 463 h 46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39" h="463">
                  <a:moveTo>
                    <a:pt x="0" y="74"/>
                  </a:moveTo>
                  <a:lnTo>
                    <a:pt x="16" y="38"/>
                  </a:lnTo>
                  <a:lnTo>
                    <a:pt x="81" y="0"/>
                  </a:lnTo>
                  <a:lnTo>
                    <a:pt x="108" y="37"/>
                  </a:lnTo>
                  <a:lnTo>
                    <a:pt x="100" y="99"/>
                  </a:lnTo>
                  <a:lnTo>
                    <a:pt x="177" y="70"/>
                  </a:lnTo>
                  <a:lnTo>
                    <a:pt x="211" y="99"/>
                  </a:lnTo>
                  <a:lnTo>
                    <a:pt x="239" y="161"/>
                  </a:lnTo>
                  <a:lnTo>
                    <a:pt x="230" y="198"/>
                  </a:lnTo>
                  <a:lnTo>
                    <a:pt x="172" y="196"/>
                  </a:lnTo>
                  <a:lnTo>
                    <a:pt x="150" y="213"/>
                  </a:lnTo>
                  <a:lnTo>
                    <a:pt x="161" y="279"/>
                  </a:lnTo>
                  <a:lnTo>
                    <a:pt x="81" y="223"/>
                  </a:lnTo>
                  <a:lnTo>
                    <a:pt x="49" y="321"/>
                  </a:lnTo>
                  <a:lnTo>
                    <a:pt x="87" y="414"/>
                  </a:lnTo>
                  <a:lnTo>
                    <a:pt x="139" y="445"/>
                  </a:lnTo>
                  <a:lnTo>
                    <a:pt x="111" y="463"/>
                  </a:lnTo>
                  <a:lnTo>
                    <a:pt x="104" y="435"/>
                  </a:lnTo>
                  <a:lnTo>
                    <a:pt x="81" y="435"/>
                  </a:lnTo>
                  <a:lnTo>
                    <a:pt x="20" y="386"/>
                  </a:lnTo>
                  <a:lnTo>
                    <a:pt x="31" y="327"/>
                  </a:lnTo>
                  <a:lnTo>
                    <a:pt x="64" y="273"/>
                  </a:lnTo>
                  <a:lnTo>
                    <a:pt x="20" y="182"/>
                  </a:lnTo>
                  <a:lnTo>
                    <a:pt x="35" y="143"/>
                  </a:lnTo>
                  <a:lnTo>
                    <a:pt x="0" y="7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08" name="Freeform 162"/>
            <p:cNvSpPr>
              <a:spLocks/>
            </p:cNvSpPr>
            <p:nvPr/>
          </p:nvSpPr>
          <p:spPr bwMode="auto">
            <a:xfrm>
              <a:off x="1737" y="738"/>
              <a:ext cx="3" cy="2"/>
            </a:xfrm>
            <a:custGeom>
              <a:avLst/>
              <a:gdLst>
                <a:gd name="T0" fmla="*/ 0 w 29"/>
                <a:gd name="T1" fmla="*/ 23 h 23"/>
                <a:gd name="T2" fmla="*/ 29 w 29"/>
                <a:gd name="T3" fmla="*/ 19 h 23"/>
                <a:gd name="T4" fmla="*/ 29 w 29"/>
                <a:gd name="T5" fmla="*/ 0 h 23"/>
                <a:gd name="T6" fmla="*/ 0 w 29"/>
                <a:gd name="T7" fmla="*/ 23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3"/>
                <a:gd name="T14" fmla="*/ 29 w 29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3">
                  <a:moveTo>
                    <a:pt x="0" y="23"/>
                  </a:moveTo>
                  <a:lnTo>
                    <a:pt x="29" y="19"/>
                  </a:lnTo>
                  <a:lnTo>
                    <a:pt x="29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09" name="Freeform 163"/>
            <p:cNvSpPr>
              <a:spLocks/>
            </p:cNvSpPr>
            <p:nvPr/>
          </p:nvSpPr>
          <p:spPr bwMode="auto">
            <a:xfrm>
              <a:off x="2109" y="686"/>
              <a:ext cx="17" cy="12"/>
            </a:xfrm>
            <a:custGeom>
              <a:avLst/>
              <a:gdLst>
                <a:gd name="T0" fmla="*/ 0 w 159"/>
                <a:gd name="T1" fmla="*/ 49 h 108"/>
                <a:gd name="T2" fmla="*/ 8 w 159"/>
                <a:gd name="T3" fmla="*/ 46 h 108"/>
                <a:gd name="T4" fmla="*/ 20 w 159"/>
                <a:gd name="T5" fmla="*/ 64 h 108"/>
                <a:gd name="T6" fmla="*/ 91 w 159"/>
                <a:gd name="T7" fmla="*/ 64 h 108"/>
                <a:gd name="T8" fmla="*/ 150 w 159"/>
                <a:gd name="T9" fmla="*/ 0 h 108"/>
                <a:gd name="T10" fmla="*/ 159 w 159"/>
                <a:gd name="T11" fmla="*/ 37 h 108"/>
                <a:gd name="T12" fmla="*/ 139 w 159"/>
                <a:gd name="T13" fmla="*/ 39 h 108"/>
                <a:gd name="T14" fmla="*/ 150 w 159"/>
                <a:gd name="T15" fmla="*/ 64 h 108"/>
                <a:gd name="T16" fmla="*/ 126 w 159"/>
                <a:gd name="T17" fmla="*/ 108 h 108"/>
                <a:gd name="T18" fmla="*/ 30 w 159"/>
                <a:gd name="T19" fmla="*/ 96 h 108"/>
                <a:gd name="T20" fmla="*/ 0 w 159"/>
                <a:gd name="T21" fmla="*/ 49 h 10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9"/>
                <a:gd name="T34" fmla="*/ 0 h 108"/>
                <a:gd name="T35" fmla="*/ 159 w 159"/>
                <a:gd name="T36" fmla="*/ 108 h 10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9" h="108">
                  <a:moveTo>
                    <a:pt x="0" y="49"/>
                  </a:moveTo>
                  <a:lnTo>
                    <a:pt x="8" y="46"/>
                  </a:lnTo>
                  <a:lnTo>
                    <a:pt x="20" y="64"/>
                  </a:lnTo>
                  <a:lnTo>
                    <a:pt x="91" y="64"/>
                  </a:lnTo>
                  <a:lnTo>
                    <a:pt x="150" y="0"/>
                  </a:lnTo>
                  <a:lnTo>
                    <a:pt x="159" y="37"/>
                  </a:lnTo>
                  <a:lnTo>
                    <a:pt x="139" y="39"/>
                  </a:lnTo>
                  <a:lnTo>
                    <a:pt x="150" y="64"/>
                  </a:lnTo>
                  <a:lnTo>
                    <a:pt x="126" y="108"/>
                  </a:lnTo>
                  <a:lnTo>
                    <a:pt x="30" y="96"/>
                  </a:lnTo>
                  <a:lnTo>
                    <a:pt x="0" y="49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10" name="Freeform 164"/>
            <p:cNvSpPr>
              <a:spLocks/>
            </p:cNvSpPr>
            <p:nvPr/>
          </p:nvSpPr>
          <p:spPr bwMode="auto">
            <a:xfrm>
              <a:off x="1966" y="647"/>
              <a:ext cx="12" cy="24"/>
            </a:xfrm>
            <a:custGeom>
              <a:avLst/>
              <a:gdLst>
                <a:gd name="T0" fmla="*/ 0 w 119"/>
                <a:gd name="T1" fmla="*/ 107 h 228"/>
                <a:gd name="T2" fmla="*/ 27 w 119"/>
                <a:gd name="T3" fmla="*/ 85 h 228"/>
                <a:gd name="T4" fmla="*/ 38 w 119"/>
                <a:gd name="T5" fmla="*/ 3 h 228"/>
                <a:gd name="T6" fmla="*/ 112 w 119"/>
                <a:gd name="T7" fmla="*/ 0 h 228"/>
                <a:gd name="T8" fmla="*/ 94 w 119"/>
                <a:gd name="T9" fmla="*/ 28 h 228"/>
                <a:gd name="T10" fmla="*/ 116 w 119"/>
                <a:gd name="T11" fmla="*/ 64 h 228"/>
                <a:gd name="T12" fmla="*/ 73 w 119"/>
                <a:gd name="T13" fmla="*/ 107 h 228"/>
                <a:gd name="T14" fmla="*/ 119 w 119"/>
                <a:gd name="T15" fmla="*/ 134 h 228"/>
                <a:gd name="T16" fmla="*/ 61 w 119"/>
                <a:gd name="T17" fmla="*/ 228 h 228"/>
                <a:gd name="T18" fmla="*/ 51 w 119"/>
                <a:gd name="T19" fmla="*/ 169 h 228"/>
                <a:gd name="T20" fmla="*/ 0 w 119"/>
                <a:gd name="T21" fmla="*/ 107 h 2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9"/>
                <a:gd name="T34" fmla="*/ 0 h 228"/>
                <a:gd name="T35" fmla="*/ 119 w 119"/>
                <a:gd name="T36" fmla="*/ 228 h 22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9" h="228">
                  <a:moveTo>
                    <a:pt x="0" y="107"/>
                  </a:moveTo>
                  <a:lnTo>
                    <a:pt x="27" y="85"/>
                  </a:lnTo>
                  <a:lnTo>
                    <a:pt x="38" y="3"/>
                  </a:lnTo>
                  <a:lnTo>
                    <a:pt x="112" y="0"/>
                  </a:lnTo>
                  <a:lnTo>
                    <a:pt x="94" y="28"/>
                  </a:lnTo>
                  <a:lnTo>
                    <a:pt x="116" y="64"/>
                  </a:lnTo>
                  <a:lnTo>
                    <a:pt x="73" y="107"/>
                  </a:lnTo>
                  <a:lnTo>
                    <a:pt x="119" y="134"/>
                  </a:lnTo>
                  <a:lnTo>
                    <a:pt x="61" y="228"/>
                  </a:lnTo>
                  <a:lnTo>
                    <a:pt x="51" y="169"/>
                  </a:lnTo>
                  <a:lnTo>
                    <a:pt x="0" y="107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11" name="Freeform 165"/>
            <p:cNvSpPr>
              <a:spLocks/>
            </p:cNvSpPr>
            <p:nvPr/>
          </p:nvSpPr>
          <p:spPr bwMode="auto">
            <a:xfrm>
              <a:off x="2027" y="628"/>
              <a:ext cx="9" cy="7"/>
            </a:xfrm>
            <a:custGeom>
              <a:avLst/>
              <a:gdLst>
                <a:gd name="T0" fmla="*/ 0 w 87"/>
                <a:gd name="T1" fmla="*/ 44 h 63"/>
                <a:gd name="T2" fmla="*/ 11 w 87"/>
                <a:gd name="T3" fmla="*/ 4 h 63"/>
                <a:gd name="T4" fmla="*/ 58 w 87"/>
                <a:gd name="T5" fmla="*/ 0 h 63"/>
                <a:gd name="T6" fmla="*/ 87 w 87"/>
                <a:gd name="T7" fmla="*/ 32 h 63"/>
                <a:gd name="T8" fmla="*/ 46 w 87"/>
                <a:gd name="T9" fmla="*/ 34 h 63"/>
                <a:gd name="T10" fmla="*/ 6 w 87"/>
                <a:gd name="T11" fmla="*/ 63 h 63"/>
                <a:gd name="T12" fmla="*/ 23 w 87"/>
                <a:gd name="T13" fmla="*/ 44 h 63"/>
                <a:gd name="T14" fmla="*/ 0 w 87"/>
                <a:gd name="T15" fmla="*/ 44 h 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7"/>
                <a:gd name="T25" fmla="*/ 0 h 63"/>
                <a:gd name="T26" fmla="*/ 87 w 87"/>
                <a:gd name="T27" fmla="*/ 63 h 6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7" h="63">
                  <a:moveTo>
                    <a:pt x="0" y="44"/>
                  </a:moveTo>
                  <a:lnTo>
                    <a:pt x="11" y="4"/>
                  </a:lnTo>
                  <a:lnTo>
                    <a:pt x="58" y="0"/>
                  </a:lnTo>
                  <a:lnTo>
                    <a:pt x="87" y="32"/>
                  </a:lnTo>
                  <a:lnTo>
                    <a:pt x="46" y="34"/>
                  </a:lnTo>
                  <a:lnTo>
                    <a:pt x="6" y="63"/>
                  </a:lnTo>
                  <a:lnTo>
                    <a:pt x="23" y="44"/>
                  </a:lnTo>
                  <a:lnTo>
                    <a:pt x="0" y="4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12" name="Freeform 166"/>
            <p:cNvSpPr>
              <a:spLocks/>
            </p:cNvSpPr>
            <p:nvPr/>
          </p:nvSpPr>
          <p:spPr bwMode="auto">
            <a:xfrm>
              <a:off x="2028" y="627"/>
              <a:ext cx="61" cy="24"/>
            </a:xfrm>
            <a:custGeom>
              <a:avLst/>
              <a:gdLst>
                <a:gd name="T0" fmla="*/ 0 w 559"/>
                <a:gd name="T1" fmla="*/ 73 h 216"/>
                <a:gd name="T2" fmla="*/ 24 w 559"/>
                <a:gd name="T3" fmla="*/ 128 h 216"/>
                <a:gd name="T4" fmla="*/ 1 w 559"/>
                <a:gd name="T5" fmla="*/ 134 h 216"/>
                <a:gd name="T6" fmla="*/ 24 w 559"/>
                <a:gd name="T7" fmla="*/ 143 h 216"/>
                <a:gd name="T8" fmla="*/ 31 w 559"/>
                <a:gd name="T9" fmla="*/ 178 h 216"/>
                <a:gd name="T10" fmla="*/ 63 w 559"/>
                <a:gd name="T11" fmla="*/ 175 h 216"/>
                <a:gd name="T12" fmla="*/ 31 w 559"/>
                <a:gd name="T13" fmla="*/ 189 h 216"/>
                <a:gd name="T14" fmla="*/ 69 w 559"/>
                <a:gd name="T15" fmla="*/ 184 h 216"/>
                <a:gd name="T16" fmla="*/ 108 w 559"/>
                <a:gd name="T17" fmla="*/ 206 h 216"/>
                <a:gd name="T18" fmla="*/ 143 w 559"/>
                <a:gd name="T19" fmla="*/ 182 h 216"/>
                <a:gd name="T20" fmla="*/ 198 w 559"/>
                <a:gd name="T21" fmla="*/ 213 h 216"/>
                <a:gd name="T22" fmla="*/ 293 w 559"/>
                <a:gd name="T23" fmla="*/ 182 h 216"/>
                <a:gd name="T24" fmla="*/ 292 w 559"/>
                <a:gd name="T25" fmla="*/ 216 h 216"/>
                <a:gd name="T26" fmla="*/ 311 w 559"/>
                <a:gd name="T27" fmla="*/ 182 h 216"/>
                <a:gd name="T28" fmla="*/ 492 w 559"/>
                <a:gd name="T29" fmla="*/ 175 h 216"/>
                <a:gd name="T30" fmla="*/ 559 w 559"/>
                <a:gd name="T31" fmla="*/ 171 h 216"/>
                <a:gd name="T32" fmla="*/ 540 w 559"/>
                <a:gd name="T33" fmla="*/ 96 h 216"/>
                <a:gd name="T34" fmla="*/ 554 w 559"/>
                <a:gd name="T35" fmla="*/ 80 h 216"/>
                <a:gd name="T36" fmla="*/ 497 w 559"/>
                <a:gd name="T37" fmla="*/ 16 h 216"/>
                <a:gd name="T38" fmla="*/ 461 w 559"/>
                <a:gd name="T39" fmla="*/ 16 h 216"/>
                <a:gd name="T40" fmla="*/ 358 w 559"/>
                <a:gd name="T41" fmla="*/ 42 h 216"/>
                <a:gd name="T42" fmla="*/ 269 w 559"/>
                <a:gd name="T43" fmla="*/ 0 h 216"/>
                <a:gd name="T44" fmla="*/ 216 w 559"/>
                <a:gd name="T45" fmla="*/ 1 h 216"/>
                <a:gd name="T46" fmla="*/ 144 w 559"/>
                <a:gd name="T47" fmla="*/ 39 h 216"/>
                <a:gd name="T48" fmla="*/ 88 w 559"/>
                <a:gd name="T49" fmla="*/ 28 h 216"/>
                <a:gd name="T50" fmla="*/ 105 w 559"/>
                <a:gd name="T51" fmla="*/ 49 h 216"/>
                <a:gd name="T52" fmla="*/ 0 w 559"/>
                <a:gd name="T53" fmla="*/ 73 h 21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559"/>
                <a:gd name="T82" fmla="*/ 0 h 216"/>
                <a:gd name="T83" fmla="*/ 559 w 559"/>
                <a:gd name="T84" fmla="*/ 216 h 21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559" h="216">
                  <a:moveTo>
                    <a:pt x="0" y="73"/>
                  </a:moveTo>
                  <a:lnTo>
                    <a:pt x="24" y="128"/>
                  </a:lnTo>
                  <a:lnTo>
                    <a:pt x="1" y="134"/>
                  </a:lnTo>
                  <a:lnTo>
                    <a:pt x="24" y="143"/>
                  </a:lnTo>
                  <a:lnTo>
                    <a:pt x="31" y="178"/>
                  </a:lnTo>
                  <a:lnTo>
                    <a:pt x="63" y="175"/>
                  </a:lnTo>
                  <a:lnTo>
                    <a:pt x="31" y="189"/>
                  </a:lnTo>
                  <a:lnTo>
                    <a:pt x="69" y="184"/>
                  </a:lnTo>
                  <a:lnTo>
                    <a:pt x="108" y="206"/>
                  </a:lnTo>
                  <a:lnTo>
                    <a:pt x="143" y="182"/>
                  </a:lnTo>
                  <a:lnTo>
                    <a:pt x="198" y="213"/>
                  </a:lnTo>
                  <a:lnTo>
                    <a:pt x="293" y="182"/>
                  </a:lnTo>
                  <a:lnTo>
                    <a:pt x="292" y="216"/>
                  </a:lnTo>
                  <a:lnTo>
                    <a:pt x="311" y="182"/>
                  </a:lnTo>
                  <a:lnTo>
                    <a:pt x="492" y="175"/>
                  </a:lnTo>
                  <a:lnTo>
                    <a:pt x="559" y="171"/>
                  </a:lnTo>
                  <a:lnTo>
                    <a:pt x="540" y="96"/>
                  </a:lnTo>
                  <a:lnTo>
                    <a:pt x="554" y="80"/>
                  </a:lnTo>
                  <a:lnTo>
                    <a:pt x="497" y="16"/>
                  </a:lnTo>
                  <a:lnTo>
                    <a:pt x="461" y="16"/>
                  </a:lnTo>
                  <a:lnTo>
                    <a:pt x="358" y="42"/>
                  </a:lnTo>
                  <a:lnTo>
                    <a:pt x="269" y="0"/>
                  </a:lnTo>
                  <a:lnTo>
                    <a:pt x="216" y="1"/>
                  </a:lnTo>
                  <a:lnTo>
                    <a:pt x="144" y="39"/>
                  </a:lnTo>
                  <a:lnTo>
                    <a:pt x="88" y="28"/>
                  </a:lnTo>
                  <a:lnTo>
                    <a:pt x="105" y="49"/>
                  </a:lnTo>
                  <a:lnTo>
                    <a:pt x="0" y="7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13" name="Freeform 167"/>
            <p:cNvSpPr>
              <a:spLocks/>
            </p:cNvSpPr>
            <p:nvPr/>
          </p:nvSpPr>
          <p:spPr bwMode="auto">
            <a:xfrm>
              <a:off x="1908" y="573"/>
              <a:ext cx="13" cy="15"/>
            </a:xfrm>
            <a:custGeom>
              <a:avLst/>
              <a:gdLst>
                <a:gd name="T0" fmla="*/ 0 w 121"/>
                <a:gd name="T1" fmla="*/ 119 h 143"/>
                <a:gd name="T2" fmla="*/ 14 w 121"/>
                <a:gd name="T3" fmla="*/ 133 h 143"/>
                <a:gd name="T4" fmla="*/ 2 w 121"/>
                <a:gd name="T5" fmla="*/ 143 h 143"/>
                <a:gd name="T6" fmla="*/ 114 w 121"/>
                <a:gd name="T7" fmla="*/ 121 h 143"/>
                <a:gd name="T8" fmla="*/ 121 w 121"/>
                <a:gd name="T9" fmla="*/ 46 h 143"/>
                <a:gd name="T10" fmla="*/ 109 w 121"/>
                <a:gd name="T11" fmla="*/ 29 h 143"/>
                <a:gd name="T12" fmla="*/ 75 w 121"/>
                <a:gd name="T13" fmla="*/ 37 h 143"/>
                <a:gd name="T14" fmla="*/ 63 w 121"/>
                <a:gd name="T15" fmla="*/ 27 h 143"/>
                <a:gd name="T16" fmla="*/ 77 w 121"/>
                <a:gd name="T17" fmla="*/ 9 h 143"/>
                <a:gd name="T18" fmla="*/ 63 w 121"/>
                <a:gd name="T19" fmla="*/ 0 h 143"/>
                <a:gd name="T20" fmla="*/ 51 w 121"/>
                <a:gd name="T21" fmla="*/ 36 h 143"/>
                <a:gd name="T22" fmla="*/ 2 w 121"/>
                <a:gd name="T23" fmla="*/ 46 h 143"/>
                <a:gd name="T24" fmla="*/ 17 w 121"/>
                <a:gd name="T25" fmla="*/ 56 h 143"/>
                <a:gd name="T26" fmla="*/ 8 w 121"/>
                <a:gd name="T27" fmla="*/ 75 h 143"/>
                <a:gd name="T28" fmla="*/ 40 w 121"/>
                <a:gd name="T29" fmla="*/ 80 h 143"/>
                <a:gd name="T30" fmla="*/ 12 w 121"/>
                <a:gd name="T31" fmla="*/ 107 h 143"/>
                <a:gd name="T32" fmla="*/ 46 w 121"/>
                <a:gd name="T33" fmla="*/ 102 h 143"/>
                <a:gd name="T34" fmla="*/ 0 w 121"/>
                <a:gd name="T35" fmla="*/ 119 h 1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21"/>
                <a:gd name="T55" fmla="*/ 0 h 143"/>
                <a:gd name="T56" fmla="*/ 121 w 121"/>
                <a:gd name="T57" fmla="*/ 143 h 14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21" h="143">
                  <a:moveTo>
                    <a:pt x="0" y="119"/>
                  </a:moveTo>
                  <a:lnTo>
                    <a:pt x="14" y="133"/>
                  </a:lnTo>
                  <a:lnTo>
                    <a:pt x="2" y="143"/>
                  </a:lnTo>
                  <a:lnTo>
                    <a:pt x="114" y="121"/>
                  </a:lnTo>
                  <a:lnTo>
                    <a:pt x="121" y="46"/>
                  </a:lnTo>
                  <a:lnTo>
                    <a:pt x="109" y="29"/>
                  </a:lnTo>
                  <a:lnTo>
                    <a:pt x="75" y="37"/>
                  </a:lnTo>
                  <a:lnTo>
                    <a:pt x="63" y="27"/>
                  </a:lnTo>
                  <a:lnTo>
                    <a:pt x="77" y="9"/>
                  </a:lnTo>
                  <a:lnTo>
                    <a:pt x="63" y="0"/>
                  </a:lnTo>
                  <a:lnTo>
                    <a:pt x="51" y="36"/>
                  </a:lnTo>
                  <a:lnTo>
                    <a:pt x="2" y="46"/>
                  </a:lnTo>
                  <a:lnTo>
                    <a:pt x="17" y="56"/>
                  </a:lnTo>
                  <a:lnTo>
                    <a:pt x="8" y="75"/>
                  </a:lnTo>
                  <a:lnTo>
                    <a:pt x="40" y="80"/>
                  </a:lnTo>
                  <a:lnTo>
                    <a:pt x="12" y="107"/>
                  </a:lnTo>
                  <a:lnTo>
                    <a:pt x="46" y="102"/>
                  </a:lnTo>
                  <a:lnTo>
                    <a:pt x="0" y="119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14" name="Freeform 168"/>
            <p:cNvSpPr>
              <a:spLocks/>
            </p:cNvSpPr>
            <p:nvPr/>
          </p:nvSpPr>
          <p:spPr bwMode="auto">
            <a:xfrm>
              <a:off x="1915" y="572"/>
              <a:ext cx="8" cy="6"/>
            </a:xfrm>
            <a:custGeom>
              <a:avLst/>
              <a:gdLst>
                <a:gd name="T0" fmla="*/ 0 w 77"/>
                <a:gd name="T1" fmla="*/ 37 h 56"/>
                <a:gd name="T2" fmla="*/ 12 w 77"/>
                <a:gd name="T3" fmla="*/ 47 h 56"/>
                <a:gd name="T4" fmla="*/ 46 w 77"/>
                <a:gd name="T5" fmla="*/ 39 h 56"/>
                <a:gd name="T6" fmla="*/ 58 w 77"/>
                <a:gd name="T7" fmla="*/ 56 h 56"/>
                <a:gd name="T8" fmla="*/ 77 w 77"/>
                <a:gd name="T9" fmla="*/ 37 h 56"/>
                <a:gd name="T10" fmla="*/ 60 w 77"/>
                <a:gd name="T11" fmla="*/ 9 h 56"/>
                <a:gd name="T12" fmla="*/ 23 w 77"/>
                <a:gd name="T13" fmla="*/ 0 h 56"/>
                <a:gd name="T14" fmla="*/ 14 w 77"/>
                <a:gd name="T15" fmla="*/ 19 h 56"/>
                <a:gd name="T16" fmla="*/ 0 w 77"/>
                <a:gd name="T17" fmla="*/ 3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7"/>
                <a:gd name="T28" fmla="*/ 0 h 56"/>
                <a:gd name="T29" fmla="*/ 77 w 77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7" h="56">
                  <a:moveTo>
                    <a:pt x="0" y="37"/>
                  </a:moveTo>
                  <a:lnTo>
                    <a:pt x="12" y="47"/>
                  </a:lnTo>
                  <a:lnTo>
                    <a:pt x="46" y="39"/>
                  </a:lnTo>
                  <a:lnTo>
                    <a:pt x="58" y="56"/>
                  </a:lnTo>
                  <a:lnTo>
                    <a:pt x="77" y="37"/>
                  </a:lnTo>
                  <a:lnTo>
                    <a:pt x="60" y="9"/>
                  </a:lnTo>
                  <a:lnTo>
                    <a:pt x="23" y="0"/>
                  </a:lnTo>
                  <a:lnTo>
                    <a:pt x="14" y="19"/>
                  </a:lnTo>
                  <a:lnTo>
                    <a:pt x="0" y="37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15" name="Freeform 169"/>
            <p:cNvSpPr>
              <a:spLocks/>
            </p:cNvSpPr>
            <p:nvPr/>
          </p:nvSpPr>
          <p:spPr bwMode="auto">
            <a:xfrm>
              <a:off x="1919" y="558"/>
              <a:ext cx="2" cy="3"/>
            </a:xfrm>
            <a:custGeom>
              <a:avLst/>
              <a:gdLst>
                <a:gd name="T0" fmla="*/ 0 w 19"/>
                <a:gd name="T1" fmla="*/ 25 h 25"/>
                <a:gd name="T2" fmla="*/ 0 w 19"/>
                <a:gd name="T3" fmla="*/ 5 h 25"/>
                <a:gd name="T4" fmla="*/ 19 w 19"/>
                <a:gd name="T5" fmla="*/ 0 h 25"/>
                <a:gd name="T6" fmla="*/ 0 w 19"/>
                <a:gd name="T7" fmla="*/ 25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25"/>
                <a:gd name="T14" fmla="*/ 19 w 19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25">
                  <a:moveTo>
                    <a:pt x="0" y="25"/>
                  </a:moveTo>
                  <a:lnTo>
                    <a:pt x="0" y="5"/>
                  </a:lnTo>
                  <a:lnTo>
                    <a:pt x="19" y="0"/>
                  </a:lnTo>
                  <a:lnTo>
                    <a:pt x="0" y="2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16" name="Freeform 170"/>
            <p:cNvSpPr>
              <a:spLocks/>
            </p:cNvSpPr>
            <p:nvPr/>
          </p:nvSpPr>
          <p:spPr bwMode="auto">
            <a:xfrm>
              <a:off x="1920" y="561"/>
              <a:ext cx="2" cy="2"/>
            </a:xfrm>
            <a:custGeom>
              <a:avLst/>
              <a:gdLst>
                <a:gd name="T0" fmla="*/ 0 w 17"/>
                <a:gd name="T1" fmla="*/ 12 h 15"/>
                <a:gd name="T2" fmla="*/ 8 w 17"/>
                <a:gd name="T3" fmla="*/ 0 h 15"/>
                <a:gd name="T4" fmla="*/ 17 w 17"/>
                <a:gd name="T5" fmla="*/ 15 h 15"/>
                <a:gd name="T6" fmla="*/ 0 w 17"/>
                <a:gd name="T7" fmla="*/ 12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15"/>
                <a:gd name="T14" fmla="*/ 17 w 17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15">
                  <a:moveTo>
                    <a:pt x="0" y="12"/>
                  </a:moveTo>
                  <a:lnTo>
                    <a:pt x="8" y="0"/>
                  </a:lnTo>
                  <a:lnTo>
                    <a:pt x="17" y="15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17" name="Freeform 171"/>
            <p:cNvSpPr>
              <a:spLocks/>
            </p:cNvSpPr>
            <p:nvPr/>
          </p:nvSpPr>
          <p:spPr bwMode="auto">
            <a:xfrm>
              <a:off x="1922" y="557"/>
              <a:ext cx="25" cy="38"/>
            </a:xfrm>
            <a:custGeom>
              <a:avLst/>
              <a:gdLst>
                <a:gd name="T0" fmla="*/ 0 w 235"/>
                <a:gd name="T1" fmla="*/ 85 h 361"/>
                <a:gd name="T2" fmla="*/ 8 w 235"/>
                <a:gd name="T3" fmla="*/ 37 h 361"/>
                <a:gd name="T4" fmla="*/ 35 w 235"/>
                <a:gd name="T5" fmla="*/ 0 h 361"/>
                <a:gd name="T6" fmla="*/ 88 w 235"/>
                <a:gd name="T7" fmla="*/ 0 h 361"/>
                <a:gd name="T8" fmla="*/ 57 w 235"/>
                <a:gd name="T9" fmla="*/ 45 h 361"/>
                <a:gd name="T10" fmla="*/ 129 w 235"/>
                <a:gd name="T11" fmla="*/ 54 h 361"/>
                <a:gd name="T12" fmla="*/ 83 w 235"/>
                <a:gd name="T13" fmla="*/ 112 h 361"/>
                <a:gd name="T14" fmla="*/ 138 w 235"/>
                <a:gd name="T15" fmla="*/ 131 h 361"/>
                <a:gd name="T16" fmla="*/ 189 w 235"/>
                <a:gd name="T17" fmla="*/ 207 h 361"/>
                <a:gd name="T18" fmla="*/ 176 w 235"/>
                <a:gd name="T19" fmla="*/ 209 h 361"/>
                <a:gd name="T20" fmla="*/ 196 w 235"/>
                <a:gd name="T21" fmla="*/ 230 h 361"/>
                <a:gd name="T22" fmla="*/ 184 w 235"/>
                <a:gd name="T23" fmla="*/ 247 h 361"/>
                <a:gd name="T24" fmla="*/ 235 w 235"/>
                <a:gd name="T25" fmla="*/ 253 h 361"/>
                <a:gd name="T26" fmla="*/ 204 w 235"/>
                <a:gd name="T27" fmla="*/ 300 h 361"/>
                <a:gd name="T28" fmla="*/ 225 w 235"/>
                <a:gd name="T29" fmla="*/ 315 h 361"/>
                <a:gd name="T30" fmla="*/ 14 w 235"/>
                <a:gd name="T31" fmla="*/ 361 h 361"/>
                <a:gd name="T32" fmla="*/ 108 w 235"/>
                <a:gd name="T33" fmla="*/ 293 h 361"/>
                <a:gd name="T34" fmla="*/ 80 w 235"/>
                <a:gd name="T35" fmla="*/ 304 h 361"/>
                <a:gd name="T36" fmla="*/ 26 w 235"/>
                <a:gd name="T37" fmla="*/ 284 h 361"/>
                <a:gd name="T38" fmla="*/ 65 w 235"/>
                <a:gd name="T39" fmla="*/ 258 h 361"/>
                <a:gd name="T40" fmla="*/ 42 w 235"/>
                <a:gd name="T41" fmla="*/ 247 h 361"/>
                <a:gd name="T42" fmla="*/ 96 w 235"/>
                <a:gd name="T43" fmla="*/ 220 h 361"/>
                <a:gd name="T44" fmla="*/ 103 w 235"/>
                <a:gd name="T45" fmla="*/ 188 h 361"/>
                <a:gd name="T46" fmla="*/ 75 w 235"/>
                <a:gd name="T47" fmla="*/ 178 h 361"/>
                <a:gd name="T48" fmla="*/ 88 w 235"/>
                <a:gd name="T49" fmla="*/ 160 h 361"/>
                <a:gd name="T50" fmla="*/ 34 w 235"/>
                <a:gd name="T51" fmla="*/ 169 h 361"/>
                <a:gd name="T52" fmla="*/ 35 w 235"/>
                <a:gd name="T53" fmla="*/ 118 h 361"/>
                <a:gd name="T54" fmla="*/ 8 w 235"/>
                <a:gd name="T55" fmla="*/ 141 h 361"/>
                <a:gd name="T56" fmla="*/ 25 w 235"/>
                <a:gd name="T57" fmla="*/ 88 h 361"/>
                <a:gd name="T58" fmla="*/ 0 w 235"/>
                <a:gd name="T59" fmla="*/ 85 h 36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35"/>
                <a:gd name="T91" fmla="*/ 0 h 361"/>
                <a:gd name="T92" fmla="*/ 235 w 235"/>
                <a:gd name="T93" fmla="*/ 361 h 36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35" h="361">
                  <a:moveTo>
                    <a:pt x="0" y="85"/>
                  </a:moveTo>
                  <a:lnTo>
                    <a:pt x="8" y="37"/>
                  </a:lnTo>
                  <a:lnTo>
                    <a:pt x="35" y="0"/>
                  </a:lnTo>
                  <a:lnTo>
                    <a:pt x="88" y="0"/>
                  </a:lnTo>
                  <a:lnTo>
                    <a:pt x="57" y="45"/>
                  </a:lnTo>
                  <a:lnTo>
                    <a:pt x="129" y="54"/>
                  </a:lnTo>
                  <a:lnTo>
                    <a:pt x="83" y="112"/>
                  </a:lnTo>
                  <a:lnTo>
                    <a:pt x="138" y="131"/>
                  </a:lnTo>
                  <a:lnTo>
                    <a:pt x="189" y="207"/>
                  </a:lnTo>
                  <a:lnTo>
                    <a:pt x="176" y="209"/>
                  </a:lnTo>
                  <a:lnTo>
                    <a:pt x="196" y="230"/>
                  </a:lnTo>
                  <a:lnTo>
                    <a:pt x="184" y="247"/>
                  </a:lnTo>
                  <a:lnTo>
                    <a:pt x="235" y="253"/>
                  </a:lnTo>
                  <a:lnTo>
                    <a:pt x="204" y="300"/>
                  </a:lnTo>
                  <a:lnTo>
                    <a:pt x="225" y="315"/>
                  </a:lnTo>
                  <a:lnTo>
                    <a:pt x="14" y="361"/>
                  </a:lnTo>
                  <a:lnTo>
                    <a:pt x="108" y="293"/>
                  </a:lnTo>
                  <a:lnTo>
                    <a:pt x="80" y="304"/>
                  </a:lnTo>
                  <a:lnTo>
                    <a:pt x="26" y="284"/>
                  </a:lnTo>
                  <a:lnTo>
                    <a:pt x="65" y="258"/>
                  </a:lnTo>
                  <a:lnTo>
                    <a:pt x="42" y="247"/>
                  </a:lnTo>
                  <a:lnTo>
                    <a:pt x="96" y="220"/>
                  </a:lnTo>
                  <a:lnTo>
                    <a:pt x="103" y="188"/>
                  </a:lnTo>
                  <a:lnTo>
                    <a:pt x="75" y="178"/>
                  </a:lnTo>
                  <a:lnTo>
                    <a:pt x="88" y="160"/>
                  </a:lnTo>
                  <a:lnTo>
                    <a:pt x="34" y="169"/>
                  </a:lnTo>
                  <a:lnTo>
                    <a:pt x="35" y="118"/>
                  </a:lnTo>
                  <a:lnTo>
                    <a:pt x="8" y="141"/>
                  </a:lnTo>
                  <a:lnTo>
                    <a:pt x="25" y="88"/>
                  </a:lnTo>
                  <a:lnTo>
                    <a:pt x="0" y="8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18" name="Freeform 172"/>
            <p:cNvSpPr>
              <a:spLocks/>
            </p:cNvSpPr>
            <p:nvPr/>
          </p:nvSpPr>
          <p:spPr bwMode="auto">
            <a:xfrm>
              <a:off x="1389" y="488"/>
              <a:ext cx="98" cy="86"/>
            </a:xfrm>
            <a:custGeom>
              <a:avLst/>
              <a:gdLst>
                <a:gd name="T0" fmla="*/ 57 w 904"/>
                <a:gd name="T1" fmla="*/ 317 h 790"/>
                <a:gd name="T2" fmla="*/ 58 w 904"/>
                <a:gd name="T3" fmla="*/ 354 h 790"/>
                <a:gd name="T4" fmla="*/ 161 w 904"/>
                <a:gd name="T5" fmla="*/ 371 h 790"/>
                <a:gd name="T6" fmla="*/ 196 w 904"/>
                <a:gd name="T7" fmla="*/ 356 h 790"/>
                <a:gd name="T8" fmla="*/ 88 w 904"/>
                <a:gd name="T9" fmla="*/ 448 h 790"/>
                <a:gd name="T10" fmla="*/ 86 w 904"/>
                <a:gd name="T11" fmla="*/ 493 h 790"/>
                <a:gd name="T12" fmla="*/ 86 w 904"/>
                <a:gd name="T13" fmla="*/ 522 h 790"/>
                <a:gd name="T14" fmla="*/ 104 w 904"/>
                <a:gd name="T15" fmla="*/ 556 h 790"/>
                <a:gd name="T16" fmla="*/ 148 w 904"/>
                <a:gd name="T17" fmla="*/ 584 h 790"/>
                <a:gd name="T18" fmla="*/ 165 w 904"/>
                <a:gd name="T19" fmla="*/ 556 h 790"/>
                <a:gd name="T20" fmla="*/ 177 w 904"/>
                <a:gd name="T21" fmla="*/ 630 h 790"/>
                <a:gd name="T22" fmla="*/ 271 w 904"/>
                <a:gd name="T23" fmla="*/ 636 h 790"/>
                <a:gd name="T24" fmla="*/ 298 w 904"/>
                <a:gd name="T25" fmla="*/ 630 h 790"/>
                <a:gd name="T26" fmla="*/ 280 w 904"/>
                <a:gd name="T27" fmla="*/ 709 h 790"/>
                <a:gd name="T28" fmla="*/ 234 w 904"/>
                <a:gd name="T29" fmla="*/ 749 h 790"/>
                <a:gd name="T30" fmla="*/ 138 w 904"/>
                <a:gd name="T31" fmla="*/ 790 h 790"/>
                <a:gd name="T32" fmla="*/ 248 w 904"/>
                <a:gd name="T33" fmla="*/ 761 h 790"/>
                <a:gd name="T34" fmla="*/ 265 w 904"/>
                <a:gd name="T35" fmla="*/ 718 h 790"/>
                <a:gd name="T36" fmla="*/ 418 w 904"/>
                <a:gd name="T37" fmla="*/ 646 h 790"/>
                <a:gd name="T38" fmla="*/ 421 w 904"/>
                <a:gd name="T39" fmla="*/ 599 h 790"/>
                <a:gd name="T40" fmla="*/ 535 w 904"/>
                <a:gd name="T41" fmla="*/ 463 h 790"/>
                <a:gd name="T42" fmla="*/ 564 w 904"/>
                <a:gd name="T43" fmla="*/ 499 h 790"/>
                <a:gd name="T44" fmla="*/ 572 w 904"/>
                <a:gd name="T45" fmla="*/ 528 h 790"/>
                <a:gd name="T46" fmla="*/ 487 w 904"/>
                <a:gd name="T47" fmla="*/ 576 h 790"/>
                <a:gd name="T48" fmla="*/ 490 w 904"/>
                <a:gd name="T49" fmla="*/ 606 h 790"/>
                <a:gd name="T50" fmla="*/ 599 w 904"/>
                <a:gd name="T51" fmla="*/ 544 h 790"/>
                <a:gd name="T52" fmla="*/ 608 w 904"/>
                <a:gd name="T53" fmla="*/ 509 h 790"/>
                <a:gd name="T54" fmla="*/ 652 w 904"/>
                <a:gd name="T55" fmla="*/ 516 h 790"/>
                <a:gd name="T56" fmla="*/ 723 w 904"/>
                <a:gd name="T57" fmla="*/ 567 h 790"/>
                <a:gd name="T58" fmla="*/ 860 w 904"/>
                <a:gd name="T59" fmla="*/ 566 h 790"/>
                <a:gd name="T60" fmla="*/ 854 w 904"/>
                <a:gd name="T61" fmla="*/ 590 h 790"/>
                <a:gd name="T62" fmla="*/ 904 w 904"/>
                <a:gd name="T63" fmla="*/ 594 h 790"/>
                <a:gd name="T64" fmla="*/ 816 w 904"/>
                <a:gd name="T65" fmla="*/ 556 h 790"/>
                <a:gd name="T66" fmla="*/ 491 w 904"/>
                <a:gd name="T67" fmla="*/ 54 h 790"/>
                <a:gd name="T68" fmla="*/ 390 w 904"/>
                <a:gd name="T69" fmla="*/ 16 h 790"/>
                <a:gd name="T70" fmla="*/ 353 w 904"/>
                <a:gd name="T71" fmla="*/ 31 h 790"/>
                <a:gd name="T72" fmla="*/ 341 w 904"/>
                <a:gd name="T73" fmla="*/ 0 h 790"/>
                <a:gd name="T74" fmla="*/ 245 w 904"/>
                <a:gd name="T75" fmla="*/ 37 h 790"/>
                <a:gd name="T76" fmla="*/ 235 w 904"/>
                <a:gd name="T77" fmla="*/ 47 h 790"/>
                <a:gd name="T78" fmla="*/ 190 w 904"/>
                <a:gd name="T79" fmla="*/ 83 h 790"/>
                <a:gd name="T80" fmla="*/ 131 w 904"/>
                <a:gd name="T81" fmla="*/ 119 h 790"/>
                <a:gd name="T82" fmla="*/ 58 w 904"/>
                <a:gd name="T83" fmla="*/ 158 h 790"/>
                <a:gd name="T84" fmla="*/ 129 w 904"/>
                <a:gd name="T85" fmla="*/ 230 h 790"/>
                <a:gd name="T86" fmla="*/ 177 w 904"/>
                <a:gd name="T87" fmla="*/ 250 h 790"/>
                <a:gd name="T88" fmla="*/ 213 w 904"/>
                <a:gd name="T89" fmla="*/ 270 h 790"/>
                <a:gd name="T90" fmla="*/ 129 w 904"/>
                <a:gd name="T91" fmla="*/ 281 h 790"/>
                <a:gd name="T92" fmla="*/ 103 w 904"/>
                <a:gd name="T93" fmla="*/ 255 h 79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904"/>
                <a:gd name="T142" fmla="*/ 0 h 790"/>
                <a:gd name="T143" fmla="*/ 904 w 904"/>
                <a:gd name="T144" fmla="*/ 790 h 79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904" h="790">
                  <a:moveTo>
                    <a:pt x="0" y="304"/>
                  </a:moveTo>
                  <a:lnTo>
                    <a:pt x="57" y="317"/>
                  </a:lnTo>
                  <a:lnTo>
                    <a:pt x="36" y="325"/>
                  </a:lnTo>
                  <a:lnTo>
                    <a:pt x="58" y="354"/>
                  </a:lnTo>
                  <a:lnTo>
                    <a:pt x="148" y="351"/>
                  </a:lnTo>
                  <a:lnTo>
                    <a:pt x="161" y="371"/>
                  </a:lnTo>
                  <a:lnTo>
                    <a:pt x="218" y="346"/>
                  </a:lnTo>
                  <a:lnTo>
                    <a:pt x="196" y="356"/>
                  </a:lnTo>
                  <a:lnTo>
                    <a:pt x="210" y="405"/>
                  </a:lnTo>
                  <a:lnTo>
                    <a:pt x="88" y="448"/>
                  </a:lnTo>
                  <a:lnTo>
                    <a:pt x="54" y="502"/>
                  </a:lnTo>
                  <a:lnTo>
                    <a:pt x="86" y="493"/>
                  </a:lnTo>
                  <a:lnTo>
                    <a:pt x="63" y="505"/>
                  </a:lnTo>
                  <a:lnTo>
                    <a:pt x="86" y="522"/>
                  </a:lnTo>
                  <a:lnTo>
                    <a:pt x="127" y="530"/>
                  </a:lnTo>
                  <a:lnTo>
                    <a:pt x="104" y="556"/>
                  </a:lnTo>
                  <a:lnTo>
                    <a:pt x="126" y="582"/>
                  </a:lnTo>
                  <a:lnTo>
                    <a:pt x="148" y="584"/>
                  </a:lnTo>
                  <a:lnTo>
                    <a:pt x="195" y="530"/>
                  </a:lnTo>
                  <a:lnTo>
                    <a:pt x="165" y="556"/>
                  </a:lnTo>
                  <a:lnTo>
                    <a:pt x="190" y="607"/>
                  </a:lnTo>
                  <a:lnTo>
                    <a:pt x="177" y="630"/>
                  </a:lnTo>
                  <a:lnTo>
                    <a:pt x="234" y="599"/>
                  </a:lnTo>
                  <a:lnTo>
                    <a:pt x="271" y="636"/>
                  </a:lnTo>
                  <a:lnTo>
                    <a:pt x="284" y="615"/>
                  </a:lnTo>
                  <a:lnTo>
                    <a:pt x="298" y="630"/>
                  </a:lnTo>
                  <a:lnTo>
                    <a:pt x="338" y="610"/>
                  </a:lnTo>
                  <a:lnTo>
                    <a:pt x="280" y="709"/>
                  </a:lnTo>
                  <a:lnTo>
                    <a:pt x="234" y="729"/>
                  </a:lnTo>
                  <a:lnTo>
                    <a:pt x="234" y="749"/>
                  </a:lnTo>
                  <a:lnTo>
                    <a:pt x="177" y="752"/>
                  </a:lnTo>
                  <a:lnTo>
                    <a:pt x="138" y="790"/>
                  </a:lnTo>
                  <a:lnTo>
                    <a:pt x="190" y="760"/>
                  </a:lnTo>
                  <a:lnTo>
                    <a:pt x="248" y="761"/>
                  </a:lnTo>
                  <a:lnTo>
                    <a:pt x="281" y="738"/>
                  </a:lnTo>
                  <a:lnTo>
                    <a:pt x="265" y="718"/>
                  </a:lnTo>
                  <a:lnTo>
                    <a:pt x="303" y="721"/>
                  </a:lnTo>
                  <a:lnTo>
                    <a:pt x="418" y="646"/>
                  </a:lnTo>
                  <a:lnTo>
                    <a:pt x="440" y="621"/>
                  </a:lnTo>
                  <a:lnTo>
                    <a:pt x="421" y="599"/>
                  </a:lnTo>
                  <a:lnTo>
                    <a:pt x="519" y="508"/>
                  </a:lnTo>
                  <a:lnTo>
                    <a:pt x="535" y="463"/>
                  </a:lnTo>
                  <a:lnTo>
                    <a:pt x="523" y="508"/>
                  </a:lnTo>
                  <a:lnTo>
                    <a:pt x="564" y="499"/>
                  </a:lnTo>
                  <a:lnTo>
                    <a:pt x="542" y="517"/>
                  </a:lnTo>
                  <a:lnTo>
                    <a:pt x="572" y="528"/>
                  </a:lnTo>
                  <a:lnTo>
                    <a:pt x="500" y="536"/>
                  </a:lnTo>
                  <a:lnTo>
                    <a:pt x="487" y="576"/>
                  </a:lnTo>
                  <a:lnTo>
                    <a:pt x="512" y="576"/>
                  </a:lnTo>
                  <a:lnTo>
                    <a:pt x="490" y="606"/>
                  </a:lnTo>
                  <a:lnTo>
                    <a:pt x="585" y="567"/>
                  </a:lnTo>
                  <a:lnTo>
                    <a:pt x="599" y="544"/>
                  </a:lnTo>
                  <a:lnTo>
                    <a:pt x="585" y="532"/>
                  </a:lnTo>
                  <a:lnTo>
                    <a:pt x="608" y="509"/>
                  </a:lnTo>
                  <a:lnTo>
                    <a:pt x="604" y="528"/>
                  </a:lnTo>
                  <a:lnTo>
                    <a:pt x="652" y="516"/>
                  </a:lnTo>
                  <a:lnTo>
                    <a:pt x="642" y="536"/>
                  </a:lnTo>
                  <a:lnTo>
                    <a:pt x="723" y="567"/>
                  </a:lnTo>
                  <a:lnTo>
                    <a:pt x="838" y="582"/>
                  </a:lnTo>
                  <a:lnTo>
                    <a:pt x="860" y="566"/>
                  </a:lnTo>
                  <a:lnTo>
                    <a:pt x="876" y="572"/>
                  </a:lnTo>
                  <a:lnTo>
                    <a:pt x="854" y="590"/>
                  </a:lnTo>
                  <a:lnTo>
                    <a:pt x="888" y="607"/>
                  </a:lnTo>
                  <a:lnTo>
                    <a:pt x="904" y="594"/>
                  </a:lnTo>
                  <a:lnTo>
                    <a:pt x="873" y="556"/>
                  </a:lnTo>
                  <a:lnTo>
                    <a:pt x="816" y="556"/>
                  </a:lnTo>
                  <a:lnTo>
                    <a:pt x="816" y="93"/>
                  </a:lnTo>
                  <a:lnTo>
                    <a:pt x="491" y="54"/>
                  </a:lnTo>
                  <a:lnTo>
                    <a:pt x="480" y="33"/>
                  </a:lnTo>
                  <a:lnTo>
                    <a:pt x="390" y="16"/>
                  </a:lnTo>
                  <a:lnTo>
                    <a:pt x="379" y="37"/>
                  </a:lnTo>
                  <a:lnTo>
                    <a:pt x="353" y="31"/>
                  </a:lnTo>
                  <a:lnTo>
                    <a:pt x="377" y="15"/>
                  </a:lnTo>
                  <a:lnTo>
                    <a:pt x="341" y="0"/>
                  </a:lnTo>
                  <a:lnTo>
                    <a:pt x="303" y="33"/>
                  </a:lnTo>
                  <a:lnTo>
                    <a:pt x="245" y="37"/>
                  </a:lnTo>
                  <a:lnTo>
                    <a:pt x="242" y="62"/>
                  </a:lnTo>
                  <a:lnTo>
                    <a:pt x="235" y="47"/>
                  </a:lnTo>
                  <a:lnTo>
                    <a:pt x="181" y="61"/>
                  </a:lnTo>
                  <a:lnTo>
                    <a:pt x="190" y="83"/>
                  </a:lnTo>
                  <a:lnTo>
                    <a:pt x="165" y="77"/>
                  </a:lnTo>
                  <a:lnTo>
                    <a:pt x="131" y="119"/>
                  </a:lnTo>
                  <a:lnTo>
                    <a:pt x="54" y="136"/>
                  </a:lnTo>
                  <a:lnTo>
                    <a:pt x="58" y="158"/>
                  </a:lnTo>
                  <a:lnTo>
                    <a:pt x="36" y="163"/>
                  </a:lnTo>
                  <a:lnTo>
                    <a:pt x="129" y="230"/>
                  </a:lnTo>
                  <a:lnTo>
                    <a:pt x="257" y="259"/>
                  </a:lnTo>
                  <a:lnTo>
                    <a:pt x="177" y="250"/>
                  </a:lnTo>
                  <a:lnTo>
                    <a:pt x="181" y="270"/>
                  </a:lnTo>
                  <a:lnTo>
                    <a:pt x="213" y="270"/>
                  </a:lnTo>
                  <a:lnTo>
                    <a:pt x="185" y="284"/>
                  </a:lnTo>
                  <a:lnTo>
                    <a:pt x="129" y="281"/>
                  </a:lnTo>
                  <a:lnTo>
                    <a:pt x="129" y="253"/>
                  </a:lnTo>
                  <a:lnTo>
                    <a:pt x="103" y="255"/>
                  </a:lnTo>
                  <a:lnTo>
                    <a:pt x="0" y="30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19" name="Freeform 173"/>
            <p:cNvSpPr>
              <a:spLocks/>
            </p:cNvSpPr>
            <p:nvPr/>
          </p:nvSpPr>
          <p:spPr bwMode="auto">
            <a:xfrm>
              <a:off x="1428" y="707"/>
              <a:ext cx="4" cy="4"/>
            </a:xfrm>
            <a:custGeom>
              <a:avLst/>
              <a:gdLst>
                <a:gd name="T0" fmla="*/ 0 w 35"/>
                <a:gd name="T1" fmla="*/ 17 h 42"/>
                <a:gd name="T2" fmla="*/ 3 w 35"/>
                <a:gd name="T3" fmla="*/ 0 h 42"/>
                <a:gd name="T4" fmla="*/ 35 w 35"/>
                <a:gd name="T5" fmla="*/ 26 h 42"/>
                <a:gd name="T6" fmla="*/ 12 w 35"/>
                <a:gd name="T7" fmla="*/ 42 h 42"/>
                <a:gd name="T8" fmla="*/ 0 w 35"/>
                <a:gd name="T9" fmla="*/ 1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42"/>
                <a:gd name="T17" fmla="*/ 35 w 35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42">
                  <a:moveTo>
                    <a:pt x="0" y="17"/>
                  </a:moveTo>
                  <a:lnTo>
                    <a:pt x="3" y="0"/>
                  </a:lnTo>
                  <a:lnTo>
                    <a:pt x="35" y="26"/>
                  </a:lnTo>
                  <a:lnTo>
                    <a:pt x="12" y="42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20" name="Freeform 174"/>
            <p:cNvSpPr>
              <a:spLocks/>
            </p:cNvSpPr>
            <p:nvPr/>
          </p:nvSpPr>
          <p:spPr bwMode="auto">
            <a:xfrm>
              <a:off x="1432" y="560"/>
              <a:ext cx="9" cy="5"/>
            </a:xfrm>
            <a:custGeom>
              <a:avLst/>
              <a:gdLst>
                <a:gd name="T0" fmla="*/ 0 w 79"/>
                <a:gd name="T1" fmla="*/ 20 h 46"/>
                <a:gd name="T2" fmla="*/ 23 w 79"/>
                <a:gd name="T3" fmla="*/ 46 h 46"/>
                <a:gd name="T4" fmla="*/ 79 w 79"/>
                <a:gd name="T5" fmla="*/ 8 h 46"/>
                <a:gd name="T6" fmla="*/ 25 w 79"/>
                <a:gd name="T7" fmla="*/ 0 h 46"/>
                <a:gd name="T8" fmla="*/ 31 w 79"/>
                <a:gd name="T9" fmla="*/ 18 h 46"/>
                <a:gd name="T10" fmla="*/ 0 w 79"/>
                <a:gd name="T11" fmla="*/ 2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9"/>
                <a:gd name="T19" fmla="*/ 0 h 46"/>
                <a:gd name="T20" fmla="*/ 79 w 79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9" h="46">
                  <a:moveTo>
                    <a:pt x="0" y="20"/>
                  </a:moveTo>
                  <a:lnTo>
                    <a:pt x="23" y="46"/>
                  </a:lnTo>
                  <a:lnTo>
                    <a:pt x="79" y="8"/>
                  </a:lnTo>
                  <a:lnTo>
                    <a:pt x="25" y="0"/>
                  </a:lnTo>
                  <a:lnTo>
                    <a:pt x="31" y="18"/>
                  </a:lnTo>
                  <a:lnTo>
                    <a:pt x="0" y="2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21" name="Freeform 175"/>
            <p:cNvSpPr>
              <a:spLocks/>
            </p:cNvSpPr>
            <p:nvPr/>
          </p:nvSpPr>
          <p:spPr bwMode="auto">
            <a:xfrm>
              <a:off x="1487" y="551"/>
              <a:ext cx="26" cy="23"/>
            </a:xfrm>
            <a:custGeom>
              <a:avLst/>
              <a:gdLst>
                <a:gd name="T0" fmla="*/ 0 w 243"/>
                <a:gd name="T1" fmla="*/ 23 h 219"/>
                <a:gd name="T2" fmla="*/ 11 w 243"/>
                <a:gd name="T3" fmla="*/ 54 h 219"/>
                <a:gd name="T4" fmla="*/ 45 w 243"/>
                <a:gd name="T5" fmla="*/ 68 h 219"/>
                <a:gd name="T6" fmla="*/ 59 w 243"/>
                <a:gd name="T7" fmla="*/ 57 h 219"/>
                <a:gd name="T8" fmla="*/ 31 w 243"/>
                <a:gd name="T9" fmla="*/ 41 h 219"/>
                <a:gd name="T10" fmla="*/ 59 w 243"/>
                <a:gd name="T11" fmla="*/ 41 h 219"/>
                <a:gd name="T12" fmla="*/ 85 w 243"/>
                <a:gd name="T13" fmla="*/ 68 h 219"/>
                <a:gd name="T14" fmla="*/ 77 w 243"/>
                <a:gd name="T15" fmla="*/ 19 h 219"/>
                <a:gd name="T16" fmla="*/ 97 w 243"/>
                <a:gd name="T17" fmla="*/ 62 h 219"/>
                <a:gd name="T18" fmla="*/ 149 w 243"/>
                <a:gd name="T19" fmla="*/ 87 h 219"/>
                <a:gd name="T20" fmla="*/ 139 w 243"/>
                <a:gd name="T21" fmla="*/ 119 h 219"/>
                <a:gd name="T22" fmla="*/ 197 w 243"/>
                <a:gd name="T23" fmla="*/ 154 h 219"/>
                <a:gd name="T24" fmla="*/ 181 w 243"/>
                <a:gd name="T25" fmla="*/ 185 h 219"/>
                <a:gd name="T26" fmla="*/ 213 w 243"/>
                <a:gd name="T27" fmla="*/ 161 h 219"/>
                <a:gd name="T28" fmla="*/ 219 w 243"/>
                <a:gd name="T29" fmla="*/ 219 h 219"/>
                <a:gd name="T30" fmla="*/ 242 w 243"/>
                <a:gd name="T31" fmla="*/ 209 h 219"/>
                <a:gd name="T32" fmla="*/ 243 w 243"/>
                <a:gd name="T33" fmla="*/ 165 h 219"/>
                <a:gd name="T34" fmla="*/ 186 w 243"/>
                <a:gd name="T35" fmla="*/ 142 h 219"/>
                <a:gd name="T36" fmla="*/ 78 w 243"/>
                <a:gd name="T37" fmla="*/ 0 h 219"/>
                <a:gd name="T38" fmla="*/ 16 w 243"/>
                <a:gd name="T39" fmla="*/ 41 h 219"/>
                <a:gd name="T40" fmla="*/ 0 w 243"/>
                <a:gd name="T41" fmla="*/ 23 h 2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3"/>
                <a:gd name="T64" fmla="*/ 0 h 219"/>
                <a:gd name="T65" fmla="*/ 243 w 243"/>
                <a:gd name="T66" fmla="*/ 219 h 21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3" h="219">
                  <a:moveTo>
                    <a:pt x="0" y="23"/>
                  </a:moveTo>
                  <a:lnTo>
                    <a:pt x="11" y="54"/>
                  </a:lnTo>
                  <a:lnTo>
                    <a:pt x="45" y="68"/>
                  </a:lnTo>
                  <a:lnTo>
                    <a:pt x="59" y="57"/>
                  </a:lnTo>
                  <a:lnTo>
                    <a:pt x="31" y="41"/>
                  </a:lnTo>
                  <a:lnTo>
                    <a:pt x="59" y="41"/>
                  </a:lnTo>
                  <a:lnTo>
                    <a:pt x="85" y="68"/>
                  </a:lnTo>
                  <a:lnTo>
                    <a:pt x="77" y="19"/>
                  </a:lnTo>
                  <a:lnTo>
                    <a:pt x="97" y="62"/>
                  </a:lnTo>
                  <a:lnTo>
                    <a:pt x="149" y="87"/>
                  </a:lnTo>
                  <a:lnTo>
                    <a:pt x="139" y="119"/>
                  </a:lnTo>
                  <a:lnTo>
                    <a:pt x="197" y="154"/>
                  </a:lnTo>
                  <a:lnTo>
                    <a:pt x="181" y="185"/>
                  </a:lnTo>
                  <a:lnTo>
                    <a:pt x="213" y="161"/>
                  </a:lnTo>
                  <a:lnTo>
                    <a:pt x="219" y="219"/>
                  </a:lnTo>
                  <a:lnTo>
                    <a:pt x="242" y="209"/>
                  </a:lnTo>
                  <a:lnTo>
                    <a:pt x="243" y="165"/>
                  </a:lnTo>
                  <a:lnTo>
                    <a:pt x="186" y="142"/>
                  </a:lnTo>
                  <a:lnTo>
                    <a:pt x="78" y="0"/>
                  </a:lnTo>
                  <a:lnTo>
                    <a:pt x="16" y="41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22" name="Freeform 176"/>
            <p:cNvSpPr>
              <a:spLocks/>
            </p:cNvSpPr>
            <p:nvPr/>
          </p:nvSpPr>
          <p:spPr bwMode="auto">
            <a:xfrm>
              <a:off x="1493" y="558"/>
              <a:ext cx="4" cy="4"/>
            </a:xfrm>
            <a:custGeom>
              <a:avLst/>
              <a:gdLst>
                <a:gd name="T0" fmla="*/ 0 w 41"/>
                <a:gd name="T1" fmla="*/ 0 h 36"/>
                <a:gd name="T2" fmla="*/ 12 w 41"/>
                <a:gd name="T3" fmla="*/ 36 h 36"/>
                <a:gd name="T4" fmla="*/ 14 w 41"/>
                <a:gd name="T5" fmla="*/ 18 h 36"/>
                <a:gd name="T6" fmla="*/ 41 w 41"/>
                <a:gd name="T7" fmla="*/ 34 h 36"/>
                <a:gd name="T8" fmla="*/ 18 w 41"/>
                <a:gd name="T9" fmla="*/ 18 h 36"/>
                <a:gd name="T10" fmla="*/ 41 w 41"/>
                <a:gd name="T11" fmla="*/ 7 h 36"/>
                <a:gd name="T12" fmla="*/ 0 w 41"/>
                <a:gd name="T13" fmla="*/ 0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"/>
                <a:gd name="T22" fmla="*/ 0 h 36"/>
                <a:gd name="T23" fmla="*/ 41 w 41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" h="36">
                  <a:moveTo>
                    <a:pt x="0" y="0"/>
                  </a:moveTo>
                  <a:lnTo>
                    <a:pt x="12" y="36"/>
                  </a:lnTo>
                  <a:lnTo>
                    <a:pt x="14" y="18"/>
                  </a:lnTo>
                  <a:lnTo>
                    <a:pt x="41" y="34"/>
                  </a:lnTo>
                  <a:lnTo>
                    <a:pt x="18" y="18"/>
                  </a:lnTo>
                  <a:lnTo>
                    <a:pt x="41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23" name="Freeform 177"/>
            <p:cNvSpPr>
              <a:spLocks/>
            </p:cNvSpPr>
            <p:nvPr/>
          </p:nvSpPr>
          <p:spPr bwMode="auto">
            <a:xfrm>
              <a:off x="1495" y="561"/>
              <a:ext cx="3" cy="6"/>
            </a:xfrm>
            <a:custGeom>
              <a:avLst/>
              <a:gdLst>
                <a:gd name="T0" fmla="*/ 0 w 24"/>
                <a:gd name="T1" fmla="*/ 0 h 52"/>
                <a:gd name="T2" fmla="*/ 23 w 24"/>
                <a:gd name="T3" fmla="*/ 9 h 52"/>
                <a:gd name="T4" fmla="*/ 24 w 24"/>
                <a:gd name="T5" fmla="*/ 52 h 52"/>
                <a:gd name="T6" fmla="*/ 0 w 24"/>
                <a:gd name="T7" fmla="*/ 0 h 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52"/>
                <a:gd name="T14" fmla="*/ 24 w 24"/>
                <a:gd name="T15" fmla="*/ 52 h 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52">
                  <a:moveTo>
                    <a:pt x="0" y="0"/>
                  </a:moveTo>
                  <a:lnTo>
                    <a:pt x="23" y="9"/>
                  </a:lnTo>
                  <a:lnTo>
                    <a:pt x="24" y="5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24" name="Freeform 178"/>
            <p:cNvSpPr>
              <a:spLocks/>
            </p:cNvSpPr>
            <p:nvPr/>
          </p:nvSpPr>
          <p:spPr bwMode="auto">
            <a:xfrm>
              <a:off x="1498" y="559"/>
              <a:ext cx="3" cy="3"/>
            </a:xfrm>
            <a:custGeom>
              <a:avLst/>
              <a:gdLst>
                <a:gd name="T0" fmla="*/ 0 w 30"/>
                <a:gd name="T1" fmla="*/ 0 h 33"/>
                <a:gd name="T2" fmla="*/ 5 w 30"/>
                <a:gd name="T3" fmla="*/ 33 h 33"/>
                <a:gd name="T4" fmla="*/ 24 w 30"/>
                <a:gd name="T5" fmla="*/ 33 h 33"/>
                <a:gd name="T6" fmla="*/ 16 w 30"/>
                <a:gd name="T7" fmla="*/ 2 h 33"/>
                <a:gd name="T8" fmla="*/ 30 w 30"/>
                <a:gd name="T9" fmla="*/ 24 h 33"/>
                <a:gd name="T10" fmla="*/ 18 w 30"/>
                <a:gd name="T11" fmla="*/ 0 h 33"/>
                <a:gd name="T12" fmla="*/ 0 w 30"/>
                <a:gd name="T13" fmla="*/ 0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"/>
                <a:gd name="T22" fmla="*/ 0 h 33"/>
                <a:gd name="T23" fmla="*/ 30 w 30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" h="33">
                  <a:moveTo>
                    <a:pt x="0" y="0"/>
                  </a:moveTo>
                  <a:lnTo>
                    <a:pt x="5" y="33"/>
                  </a:lnTo>
                  <a:lnTo>
                    <a:pt x="24" y="33"/>
                  </a:lnTo>
                  <a:lnTo>
                    <a:pt x="16" y="2"/>
                  </a:lnTo>
                  <a:lnTo>
                    <a:pt x="30" y="24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25" name="Freeform 179"/>
            <p:cNvSpPr>
              <a:spLocks/>
            </p:cNvSpPr>
            <p:nvPr/>
          </p:nvSpPr>
          <p:spPr bwMode="auto">
            <a:xfrm>
              <a:off x="1500" y="564"/>
              <a:ext cx="3" cy="2"/>
            </a:xfrm>
            <a:custGeom>
              <a:avLst/>
              <a:gdLst>
                <a:gd name="T0" fmla="*/ 0 w 27"/>
                <a:gd name="T1" fmla="*/ 0 h 23"/>
                <a:gd name="T2" fmla="*/ 25 w 27"/>
                <a:gd name="T3" fmla="*/ 23 h 23"/>
                <a:gd name="T4" fmla="*/ 27 w 27"/>
                <a:gd name="T5" fmla="*/ 2 h 23"/>
                <a:gd name="T6" fmla="*/ 0 w 27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3"/>
                <a:gd name="T14" fmla="*/ 27 w 27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3">
                  <a:moveTo>
                    <a:pt x="0" y="0"/>
                  </a:moveTo>
                  <a:lnTo>
                    <a:pt x="25" y="23"/>
                  </a:lnTo>
                  <a:lnTo>
                    <a:pt x="27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26" name="Freeform 180"/>
            <p:cNvSpPr>
              <a:spLocks/>
            </p:cNvSpPr>
            <p:nvPr/>
          </p:nvSpPr>
          <p:spPr bwMode="auto">
            <a:xfrm>
              <a:off x="1501" y="567"/>
              <a:ext cx="5" cy="6"/>
            </a:xfrm>
            <a:custGeom>
              <a:avLst/>
              <a:gdLst>
                <a:gd name="T0" fmla="*/ 0 w 42"/>
                <a:gd name="T1" fmla="*/ 0 h 55"/>
                <a:gd name="T2" fmla="*/ 32 w 42"/>
                <a:gd name="T3" fmla="*/ 19 h 55"/>
                <a:gd name="T4" fmla="*/ 42 w 42"/>
                <a:gd name="T5" fmla="*/ 55 h 55"/>
                <a:gd name="T6" fmla="*/ 0 w 42"/>
                <a:gd name="T7" fmla="*/ 0 h 5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55"/>
                <a:gd name="T14" fmla="*/ 42 w 42"/>
                <a:gd name="T15" fmla="*/ 55 h 5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55">
                  <a:moveTo>
                    <a:pt x="0" y="0"/>
                  </a:moveTo>
                  <a:lnTo>
                    <a:pt x="32" y="19"/>
                  </a:lnTo>
                  <a:lnTo>
                    <a:pt x="42" y="5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27" name="Freeform 181"/>
            <p:cNvSpPr>
              <a:spLocks/>
            </p:cNvSpPr>
            <p:nvPr/>
          </p:nvSpPr>
          <p:spPr bwMode="auto">
            <a:xfrm>
              <a:off x="1508" y="569"/>
              <a:ext cx="3" cy="3"/>
            </a:xfrm>
            <a:custGeom>
              <a:avLst/>
              <a:gdLst>
                <a:gd name="T0" fmla="*/ 0 w 22"/>
                <a:gd name="T1" fmla="*/ 18 h 31"/>
                <a:gd name="T2" fmla="*/ 11 w 22"/>
                <a:gd name="T3" fmla="*/ 0 h 31"/>
                <a:gd name="T4" fmla="*/ 22 w 22"/>
                <a:gd name="T5" fmla="*/ 31 h 31"/>
                <a:gd name="T6" fmla="*/ 0 w 22"/>
                <a:gd name="T7" fmla="*/ 18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31"/>
                <a:gd name="T14" fmla="*/ 22 w 2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31">
                  <a:moveTo>
                    <a:pt x="0" y="18"/>
                  </a:moveTo>
                  <a:lnTo>
                    <a:pt x="11" y="0"/>
                  </a:lnTo>
                  <a:lnTo>
                    <a:pt x="22" y="31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28" name="Freeform 182"/>
            <p:cNvSpPr>
              <a:spLocks/>
            </p:cNvSpPr>
            <p:nvPr/>
          </p:nvSpPr>
          <p:spPr bwMode="auto">
            <a:xfrm>
              <a:off x="1531" y="598"/>
              <a:ext cx="190" cy="91"/>
            </a:xfrm>
            <a:custGeom>
              <a:avLst/>
              <a:gdLst>
                <a:gd name="T0" fmla="*/ 18 w 1751"/>
                <a:gd name="T1" fmla="*/ 117 h 848"/>
                <a:gd name="T2" fmla="*/ 23 w 1751"/>
                <a:gd name="T3" fmla="*/ 128 h 848"/>
                <a:gd name="T4" fmla="*/ 54 w 1751"/>
                <a:gd name="T5" fmla="*/ 418 h 848"/>
                <a:gd name="T6" fmla="*/ 72 w 1751"/>
                <a:gd name="T7" fmla="*/ 450 h 848"/>
                <a:gd name="T8" fmla="*/ 185 w 1751"/>
                <a:gd name="T9" fmla="*/ 560 h 848"/>
                <a:gd name="T10" fmla="*/ 302 w 1751"/>
                <a:gd name="T11" fmla="*/ 604 h 848"/>
                <a:gd name="T12" fmla="*/ 553 w 1751"/>
                <a:gd name="T13" fmla="*/ 633 h 848"/>
                <a:gd name="T14" fmla="*/ 703 w 1751"/>
                <a:gd name="T15" fmla="*/ 700 h 848"/>
                <a:gd name="T16" fmla="*/ 839 w 1751"/>
                <a:gd name="T17" fmla="*/ 828 h 848"/>
                <a:gd name="T18" fmla="*/ 896 w 1751"/>
                <a:gd name="T19" fmla="*/ 728 h 848"/>
                <a:gd name="T20" fmla="*/ 993 w 1751"/>
                <a:gd name="T21" fmla="*/ 700 h 848"/>
                <a:gd name="T22" fmla="*/ 1073 w 1751"/>
                <a:gd name="T23" fmla="*/ 687 h 848"/>
                <a:gd name="T24" fmla="*/ 1107 w 1751"/>
                <a:gd name="T25" fmla="*/ 680 h 848"/>
                <a:gd name="T26" fmla="*/ 1115 w 1751"/>
                <a:gd name="T27" fmla="*/ 684 h 848"/>
                <a:gd name="T28" fmla="*/ 1273 w 1751"/>
                <a:gd name="T29" fmla="*/ 720 h 848"/>
                <a:gd name="T30" fmla="*/ 1318 w 1751"/>
                <a:gd name="T31" fmla="*/ 848 h 848"/>
                <a:gd name="T32" fmla="*/ 1353 w 1751"/>
                <a:gd name="T33" fmla="*/ 792 h 848"/>
                <a:gd name="T34" fmla="*/ 1335 w 1751"/>
                <a:gd name="T35" fmla="*/ 610 h 848"/>
                <a:gd name="T36" fmla="*/ 1460 w 1751"/>
                <a:gd name="T37" fmla="*/ 492 h 848"/>
                <a:gd name="T38" fmla="*/ 1466 w 1751"/>
                <a:gd name="T39" fmla="*/ 453 h 848"/>
                <a:gd name="T40" fmla="*/ 1439 w 1751"/>
                <a:gd name="T41" fmla="*/ 399 h 848"/>
                <a:gd name="T42" fmla="*/ 1461 w 1751"/>
                <a:gd name="T43" fmla="*/ 379 h 848"/>
                <a:gd name="T44" fmla="*/ 1485 w 1751"/>
                <a:gd name="T45" fmla="*/ 450 h 848"/>
                <a:gd name="T46" fmla="*/ 1495 w 1751"/>
                <a:gd name="T47" fmla="*/ 363 h 848"/>
                <a:gd name="T48" fmla="*/ 1545 w 1751"/>
                <a:gd name="T49" fmla="*/ 320 h 848"/>
                <a:gd name="T50" fmla="*/ 1635 w 1751"/>
                <a:gd name="T51" fmla="*/ 270 h 848"/>
                <a:gd name="T52" fmla="*/ 1750 w 1751"/>
                <a:gd name="T53" fmla="*/ 181 h 848"/>
                <a:gd name="T54" fmla="*/ 1730 w 1751"/>
                <a:gd name="T55" fmla="*/ 141 h 848"/>
                <a:gd name="T56" fmla="*/ 1678 w 1751"/>
                <a:gd name="T57" fmla="*/ 77 h 848"/>
                <a:gd name="T58" fmla="*/ 1485 w 1751"/>
                <a:gd name="T59" fmla="*/ 187 h 848"/>
                <a:gd name="T60" fmla="*/ 1387 w 1751"/>
                <a:gd name="T61" fmla="*/ 236 h 848"/>
                <a:gd name="T62" fmla="*/ 1303 w 1751"/>
                <a:gd name="T63" fmla="*/ 295 h 848"/>
                <a:gd name="T64" fmla="*/ 1262 w 1751"/>
                <a:gd name="T65" fmla="*/ 280 h 848"/>
                <a:gd name="T66" fmla="*/ 1280 w 1751"/>
                <a:gd name="T67" fmla="*/ 255 h 848"/>
                <a:gd name="T68" fmla="*/ 1272 w 1751"/>
                <a:gd name="T69" fmla="*/ 204 h 848"/>
                <a:gd name="T70" fmla="*/ 1250 w 1751"/>
                <a:gd name="T71" fmla="*/ 158 h 848"/>
                <a:gd name="T72" fmla="*/ 1166 w 1751"/>
                <a:gd name="T73" fmla="*/ 181 h 848"/>
                <a:gd name="T74" fmla="*/ 1126 w 1751"/>
                <a:gd name="T75" fmla="*/ 286 h 848"/>
                <a:gd name="T76" fmla="*/ 1141 w 1751"/>
                <a:gd name="T77" fmla="*/ 162 h 848"/>
                <a:gd name="T78" fmla="*/ 1156 w 1751"/>
                <a:gd name="T79" fmla="*/ 135 h 848"/>
                <a:gd name="T80" fmla="*/ 1223 w 1751"/>
                <a:gd name="T81" fmla="*/ 112 h 848"/>
                <a:gd name="T82" fmla="*/ 1099 w 1751"/>
                <a:gd name="T83" fmla="*/ 101 h 848"/>
                <a:gd name="T84" fmla="*/ 1046 w 1751"/>
                <a:gd name="T85" fmla="*/ 108 h 848"/>
                <a:gd name="T86" fmla="*/ 1058 w 1751"/>
                <a:gd name="T87" fmla="*/ 56 h 848"/>
                <a:gd name="T88" fmla="*/ 896 w 1751"/>
                <a:gd name="T89" fmla="*/ 0 h 848"/>
                <a:gd name="T90" fmla="*/ 57 w 1751"/>
                <a:gd name="T91" fmla="*/ 16 h 848"/>
                <a:gd name="T92" fmla="*/ 54 w 1751"/>
                <a:gd name="T93" fmla="*/ 77 h 848"/>
                <a:gd name="T94" fmla="*/ 0 w 1751"/>
                <a:gd name="T95" fmla="*/ 48 h 84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751"/>
                <a:gd name="T145" fmla="*/ 0 h 848"/>
                <a:gd name="T146" fmla="*/ 1751 w 1751"/>
                <a:gd name="T147" fmla="*/ 848 h 84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751" h="848">
                  <a:moveTo>
                    <a:pt x="0" y="48"/>
                  </a:moveTo>
                  <a:lnTo>
                    <a:pt x="18" y="117"/>
                  </a:lnTo>
                  <a:lnTo>
                    <a:pt x="45" y="124"/>
                  </a:lnTo>
                  <a:lnTo>
                    <a:pt x="23" y="128"/>
                  </a:lnTo>
                  <a:lnTo>
                    <a:pt x="10" y="337"/>
                  </a:lnTo>
                  <a:lnTo>
                    <a:pt x="54" y="418"/>
                  </a:lnTo>
                  <a:lnTo>
                    <a:pt x="83" y="418"/>
                  </a:lnTo>
                  <a:lnTo>
                    <a:pt x="72" y="450"/>
                  </a:lnTo>
                  <a:lnTo>
                    <a:pt x="129" y="538"/>
                  </a:lnTo>
                  <a:lnTo>
                    <a:pt x="185" y="560"/>
                  </a:lnTo>
                  <a:lnTo>
                    <a:pt x="231" y="610"/>
                  </a:lnTo>
                  <a:lnTo>
                    <a:pt x="302" y="604"/>
                  </a:lnTo>
                  <a:lnTo>
                    <a:pt x="417" y="650"/>
                  </a:lnTo>
                  <a:lnTo>
                    <a:pt x="553" y="633"/>
                  </a:lnTo>
                  <a:lnTo>
                    <a:pt x="638" y="723"/>
                  </a:lnTo>
                  <a:lnTo>
                    <a:pt x="703" y="700"/>
                  </a:lnTo>
                  <a:lnTo>
                    <a:pt x="777" y="808"/>
                  </a:lnTo>
                  <a:lnTo>
                    <a:pt x="839" y="828"/>
                  </a:lnTo>
                  <a:lnTo>
                    <a:pt x="831" y="766"/>
                  </a:lnTo>
                  <a:lnTo>
                    <a:pt x="896" y="728"/>
                  </a:lnTo>
                  <a:lnTo>
                    <a:pt x="902" y="701"/>
                  </a:lnTo>
                  <a:lnTo>
                    <a:pt x="993" y="700"/>
                  </a:lnTo>
                  <a:lnTo>
                    <a:pt x="1070" y="723"/>
                  </a:lnTo>
                  <a:lnTo>
                    <a:pt x="1073" y="687"/>
                  </a:lnTo>
                  <a:lnTo>
                    <a:pt x="1041" y="681"/>
                  </a:lnTo>
                  <a:lnTo>
                    <a:pt x="1107" y="680"/>
                  </a:lnTo>
                  <a:lnTo>
                    <a:pt x="1112" y="662"/>
                  </a:lnTo>
                  <a:lnTo>
                    <a:pt x="1115" y="684"/>
                  </a:lnTo>
                  <a:lnTo>
                    <a:pt x="1239" y="691"/>
                  </a:lnTo>
                  <a:lnTo>
                    <a:pt x="1273" y="720"/>
                  </a:lnTo>
                  <a:lnTo>
                    <a:pt x="1279" y="776"/>
                  </a:lnTo>
                  <a:lnTo>
                    <a:pt x="1318" y="848"/>
                  </a:lnTo>
                  <a:lnTo>
                    <a:pt x="1342" y="846"/>
                  </a:lnTo>
                  <a:lnTo>
                    <a:pt x="1353" y="792"/>
                  </a:lnTo>
                  <a:lnTo>
                    <a:pt x="1311" y="662"/>
                  </a:lnTo>
                  <a:lnTo>
                    <a:pt x="1335" y="610"/>
                  </a:lnTo>
                  <a:lnTo>
                    <a:pt x="1489" y="504"/>
                  </a:lnTo>
                  <a:lnTo>
                    <a:pt x="1460" y="492"/>
                  </a:lnTo>
                  <a:lnTo>
                    <a:pt x="1485" y="488"/>
                  </a:lnTo>
                  <a:lnTo>
                    <a:pt x="1466" y="453"/>
                  </a:lnTo>
                  <a:lnTo>
                    <a:pt x="1472" y="423"/>
                  </a:lnTo>
                  <a:lnTo>
                    <a:pt x="1439" y="399"/>
                  </a:lnTo>
                  <a:lnTo>
                    <a:pt x="1472" y="417"/>
                  </a:lnTo>
                  <a:lnTo>
                    <a:pt x="1461" y="379"/>
                  </a:lnTo>
                  <a:lnTo>
                    <a:pt x="1483" y="367"/>
                  </a:lnTo>
                  <a:lnTo>
                    <a:pt x="1485" y="450"/>
                  </a:lnTo>
                  <a:lnTo>
                    <a:pt x="1511" y="401"/>
                  </a:lnTo>
                  <a:lnTo>
                    <a:pt x="1495" y="363"/>
                  </a:lnTo>
                  <a:lnTo>
                    <a:pt x="1512" y="386"/>
                  </a:lnTo>
                  <a:lnTo>
                    <a:pt x="1545" y="320"/>
                  </a:lnTo>
                  <a:lnTo>
                    <a:pt x="1666" y="289"/>
                  </a:lnTo>
                  <a:lnTo>
                    <a:pt x="1635" y="270"/>
                  </a:lnTo>
                  <a:lnTo>
                    <a:pt x="1658" y="218"/>
                  </a:lnTo>
                  <a:lnTo>
                    <a:pt x="1750" y="181"/>
                  </a:lnTo>
                  <a:lnTo>
                    <a:pt x="1751" y="159"/>
                  </a:lnTo>
                  <a:lnTo>
                    <a:pt x="1730" y="141"/>
                  </a:lnTo>
                  <a:lnTo>
                    <a:pt x="1730" y="94"/>
                  </a:lnTo>
                  <a:lnTo>
                    <a:pt x="1678" y="77"/>
                  </a:lnTo>
                  <a:lnTo>
                    <a:pt x="1642" y="158"/>
                  </a:lnTo>
                  <a:lnTo>
                    <a:pt x="1485" y="187"/>
                  </a:lnTo>
                  <a:lnTo>
                    <a:pt x="1477" y="221"/>
                  </a:lnTo>
                  <a:lnTo>
                    <a:pt x="1387" y="236"/>
                  </a:lnTo>
                  <a:lnTo>
                    <a:pt x="1393" y="248"/>
                  </a:lnTo>
                  <a:lnTo>
                    <a:pt x="1303" y="295"/>
                  </a:lnTo>
                  <a:lnTo>
                    <a:pt x="1266" y="294"/>
                  </a:lnTo>
                  <a:lnTo>
                    <a:pt x="1262" y="280"/>
                  </a:lnTo>
                  <a:lnTo>
                    <a:pt x="1272" y="264"/>
                  </a:lnTo>
                  <a:lnTo>
                    <a:pt x="1280" y="255"/>
                  </a:lnTo>
                  <a:lnTo>
                    <a:pt x="1284" y="239"/>
                  </a:lnTo>
                  <a:lnTo>
                    <a:pt x="1272" y="204"/>
                  </a:lnTo>
                  <a:lnTo>
                    <a:pt x="1239" y="216"/>
                  </a:lnTo>
                  <a:lnTo>
                    <a:pt x="1250" y="158"/>
                  </a:lnTo>
                  <a:lnTo>
                    <a:pt x="1204" y="141"/>
                  </a:lnTo>
                  <a:lnTo>
                    <a:pt x="1166" y="181"/>
                  </a:lnTo>
                  <a:lnTo>
                    <a:pt x="1154" y="282"/>
                  </a:lnTo>
                  <a:lnTo>
                    <a:pt x="1126" y="286"/>
                  </a:lnTo>
                  <a:lnTo>
                    <a:pt x="1118" y="237"/>
                  </a:lnTo>
                  <a:lnTo>
                    <a:pt x="1141" y="162"/>
                  </a:lnTo>
                  <a:lnTo>
                    <a:pt x="1119" y="174"/>
                  </a:lnTo>
                  <a:lnTo>
                    <a:pt x="1156" y="135"/>
                  </a:lnTo>
                  <a:lnTo>
                    <a:pt x="1238" y="133"/>
                  </a:lnTo>
                  <a:lnTo>
                    <a:pt x="1223" y="112"/>
                  </a:lnTo>
                  <a:lnTo>
                    <a:pt x="1218" y="112"/>
                  </a:lnTo>
                  <a:lnTo>
                    <a:pt x="1099" y="101"/>
                  </a:lnTo>
                  <a:lnTo>
                    <a:pt x="1119" y="75"/>
                  </a:lnTo>
                  <a:lnTo>
                    <a:pt x="1046" y="108"/>
                  </a:lnTo>
                  <a:lnTo>
                    <a:pt x="991" y="108"/>
                  </a:lnTo>
                  <a:lnTo>
                    <a:pt x="1058" y="56"/>
                  </a:lnTo>
                  <a:lnTo>
                    <a:pt x="915" y="27"/>
                  </a:lnTo>
                  <a:lnTo>
                    <a:pt x="896" y="0"/>
                  </a:lnTo>
                  <a:lnTo>
                    <a:pt x="896" y="16"/>
                  </a:lnTo>
                  <a:lnTo>
                    <a:pt x="57" y="16"/>
                  </a:lnTo>
                  <a:lnTo>
                    <a:pt x="73" y="51"/>
                  </a:lnTo>
                  <a:lnTo>
                    <a:pt x="54" y="77"/>
                  </a:lnTo>
                  <a:lnTo>
                    <a:pt x="61" y="5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29" name="Freeform 183"/>
            <p:cNvSpPr>
              <a:spLocks/>
            </p:cNvSpPr>
            <p:nvPr/>
          </p:nvSpPr>
          <p:spPr bwMode="auto">
            <a:xfrm>
              <a:off x="2560" y="531"/>
              <a:ext cx="10" cy="4"/>
            </a:xfrm>
            <a:custGeom>
              <a:avLst/>
              <a:gdLst>
                <a:gd name="T0" fmla="*/ 0 w 92"/>
                <a:gd name="T1" fmla="*/ 8 h 29"/>
                <a:gd name="T2" fmla="*/ 57 w 92"/>
                <a:gd name="T3" fmla="*/ 0 h 29"/>
                <a:gd name="T4" fmla="*/ 92 w 92"/>
                <a:gd name="T5" fmla="*/ 13 h 29"/>
                <a:gd name="T6" fmla="*/ 75 w 92"/>
                <a:gd name="T7" fmla="*/ 29 h 29"/>
                <a:gd name="T8" fmla="*/ 0 w 92"/>
                <a:gd name="T9" fmla="*/ 8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29"/>
                <a:gd name="T17" fmla="*/ 92 w 92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29">
                  <a:moveTo>
                    <a:pt x="0" y="8"/>
                  </a:moveTo>
                  <a:lnTo>
                    <a:pt x="57" y="0"/>
                  </a:lnTo>
                  <a:lnTo>
                    <a:pt x="92" y="13"/>
                  </a:lnTo>
                  <a:lnTo>
                    <a:pt x="75" y="29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30" name="Freeform 184"/>
            <p:cNvSpPr>
              <a:spLocks/>
            </p:cNvSpPr>
            <p:nvPr/>
          </p:nvSpPr>
          <p:spPr bwMode="auto">
            <a:xfrm>
              <a:off x="1749" y="874"/>
              <a:ext cx="17" cy="17"/>
            </a:xfrm>
            <a:custGeom>
              <a:avLst/>
              <a:gdLst>
                <a:gd name="T0" fmla="*/ 0 w 160"/>
                <a:gd name="T1" fmla="*/ 131 h 161"/>
                <a:gd name="T2" fmla="*/ 27 w 160"/>
                <a:gd name="T3" fmla="*/ 5 h 161"/>
                <a:gd name="T4" fmla="*/ 50 w 160"/>
                <a:gd name="T5" fmla="*/ 0 h 161"/>
                <a:gd name="T6" fmla="*/ 141 w 160"/>
                <a:gd name="T7" fmla="*/ 63 h 161"/>
                <a:gd name="T8" fmla="*/ 160 w 160"/>
                <a:gd name="T9" fmla="*/ 88 h 161"/>
                <a:gd name="T10" fmla="*/ 153 w 160"/>
                <a:gd name="T11" fmla="*/ 121 h 161"/>
                <a:gd name="T12" fmla="*/ 110 w 160"/>
                <a:gd name="T13" fmla="*/ 161 h 161"/>
                <a:gd name="T14" fmla="*/ 0 w 160"/>
                <a:gd name="T15" fmla="*/ 131 h 16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0"/>
                <a:gd name="T25" fmla="*/ 0 h 161"/>
                <a:gd name="T26" fmla="*/ 160 w 160"/>
                <a:gd name="T27" fmla="*/ 161 h 16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0" h="161">
                  <a:moveTo>
                    <a:pt x="0" y="131"/>
                  </a:moveTo>
                  <a:lnTo>
                    <a:pt x="27" y="5"/>
                  </a:lnTo>
                  <a:lnTo>
                    <a:pt x="50" y="0"/>
                  </a:lnTo>
                  <a:lnTo>
                    <a:pt x="141" y="63"/>
                  </a:lnTo>
                  <a:lnTo>
                    <a:pt x="160" y="88"/>
                  </a:lnTo>
                  <a:lnTo>
                    <a:pt x="153" y="121"/>
                  </a:lnTo>
                  <a:lnTo>
                    <a:pt x="110" y="161"/>
                  </a:lnTo>
                  <a:lnTo>
                    <a:pt x="0" y="131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31" name="Freeform 185"/>
            <p:cNvSpPr>
              <a:spLocks/>
            </p:cNvSpPr>
            <p:nvPr/>
          </p:nvSpPr>
          <p:spPr bwMode="auto">
            <a:xfrm>
              <a:off x="1700" y="733"/>
              <a:ext cx="44" cy="38"/>
            </a:xfrm>
            <a:custGeom>
              <a:avLst/>
              <a:gdLst>
                <a:gd name="T0" fmla="*/ 0 w 408"/>
                <a:gd name="T1" fmla="*/ 97 h 348"/>
                <a:gd name="T2" fmla="*/ 37 w 408"/>
                <a:gd name="T3" fmla="*/ 155 h 348"/>
                <a:gd name="T4" fmla="*/ 97 w 408"/>
                <a:gd name="T5" fmla="*/ 165 h 348"/>
                <a:gd name="T6" fmla="*/ 114 w 408"/>
                <a:gd name="T7" fmla="*/ 187 h 348"/>
                <a:gd name="T8" fmla="*/ 175 w 408"/>
                <a:gd name="T9" fmla="*/ 183 h 348"/>
                <a:gd name="T10" fmla="*/ 166 w 408"/>
                <a:gd name="T11" fmla="*/ 290 h 348"/>
                <a:gd name="T12" fmla="*/ 193 w 408"/>
                <a:gd name="T13" fmla="*/ 335 h 348"/>
                <a:gd name="T14" fmla="*/ 228 w 408"/>
                <a:gd name="T15" fmla="*/ 348 h 348"/>
                <a:gd name="T16" fmla="*/ 301 w 408"/>
                <a:gd name="T17" fmla="*/ 306 h 348"/>
                <a:gd name="T18" fmla="*/ 273 w 408"/>
                <a:gd name="T19" fmla="*/ 298 h 348"/>
                <a:gd name="T20" fmla="*/ 256 w 408"/>
                <a:gd name="T21" fmla="*/ 241 h 348"/>
                <a:gd name="T22" fmla="*/ 310 w 408"/>
                <a:gd name="T23" fmla="*/ 252 h 348"/>
                <a:gd name="T24" fmla="*/ 385 w 408"/>
                <a:gd name="T25" fmla="*/ 217 h 348"/>
                <a:gd name="T26" fmla="*/ 364 w 408"/>
                <a:gd name="T27" fmla="*/ 187 h 348"/>
                <a:gd name="T28" fmla="*/ 390 w 408"/>
                <a:gd name="T29" fmla="*/ 162 h 348"/>
                <a:gd name="T30" fmla="*/ 379 w 408"/>
                <a:gd name="T31" fmla="*/ 142 h 348"/>
                <a:gd name="T32" fmla="*/ 408 w 408"/>
                <a:gd name="T33" fmla="*/ 120 h 348"/>
                <a:gd name="T34" fmla="*/ 370 w 408"/>
                <a:gd name="T35" fmla="*/ 115 h 348"/>
                <a:gd name="T36" fmla="*/ 370 w 408"/>
                <a:gd name="T37" fmla="*/ 88 h 348"/>
                <a:gd name="T38" fmla="*/ 312 w 408"/>
                <a:gd name="T39" fmla="*/ 58 h 348"/>
                <a:gd name="T40" fmla="*/ 339 w 408"/>
                <a:gd name="T41" fmla="*/ 48 h 348"/>
                <a:gd name="T42" fmla="*/ 159 w 408"/>
                <a:gd name="T43" fmla="*/ 54 h 348"/>
                <a:gd name="T44" fmla="*/ 101 w 408"/>
                <a:gd name="T45" fmla="*/ 0 h 348"/>
                <a:gd name="T46" fmla="*/ 104 w 408"/>
                <a:gd name="T47" fmla="*/ 26 h 348"/>
                <a:gd name="T48" fmla="*/ 52 w 408"/>
                <a:gd name="T49" fmla="*/ 46 h 348"/>
                <a:gd name="T50" fmla="*/ 67 w 408"/>
                <a:gd name="T51" fmla="*/ 88 h 348"/>
                <a:gd name="T52" fmla="*/ 50 w 408"/>
                <a:gd name="T53" fmla="*/ 102 h 348"/>
                <a:gd name="T54" fmla="*/ 37 w 408"/>
                <a:gd name="T55" fmla="*/ 65 h 348"/>
                <a:gd name="T56" fmla="*/ 56 w 408"/>
                <a:gd name="T57" fmla="*/ 16 h 348"/>
                <a:gd name="T58" fmla="*/ 0 w 408"/>
                <a:gd name="T59" fmla="*/ 97 h 34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8"/>
                <a:gd name="T91" fmla="*/ 0 h 348"/>
                <a:gd name="T92" fmla="*/ 408 w 408"/>
                <a:gd name="T93" fmla="*/ 348 h 34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8" h="348">
                  <a:moveTo>
                    <a:pt x="0" y="97"/>
                  </a:moveTo>
                  <a:lnTo>
                    <a:pt x="37" y="155"/>
                  </a:lnTo>
                  <a:lnTo>
                    <a:pt x="97" y="165"/>
                  </a:lnTo>
                  <a:lnTo>
                    <a:pt x="114" y="187"/>
                  </a:lnTo>
                  <a:lnTo>
                    <a:pt x="175" y="183"/>
                  </a:lnTo>
                  <a:lnTo>
                    <a:pt x="166" y="290"/>
                  </a:lnTo>
                  <a:lnTo>
                    <a:pt x="193" y="335"/>
                  </a:lnTo>
                  <a:lnTo>
                    <a:pt x="228" y="348"/>
                  </a:lnTo>
                  <a:lnTo>
                    <a:pt x="301" y="306"/>
                  </a:lnTo>
                  <a:lnTo>
                    <a:pt x="273" y="298"/>
                  </a:lnTo>
                  <a:lnTo>
                    <a:pt x="256" y="241"/>
                  </a:lnTo>
                  <a:lnTo>
                    <a:pt x="310" y="252"/>
                  </a:lnTo>
                  <a:lnTo>
                    <a:pt x="385" y="217"/>
                  </a:lnTo>
                  <a:lnTo>
                    <a:pt x="364" y="187"/>
                  </a:lnTo>
                  <a:lnTo>
                    <a:pt x="390" y="162"/>
                  </a:lnTo>
                  <a:lnTo>
                    <a:pt x="379" y="142"/>
                  </a:lnTo>
                  <a:lnTo>
                    <a:pt x="408" y="120"/>
                  </a:lnTo>
                  <a:lnTo>
                    <a:pt x="370" y="115"/>
                  </a:lnTo>
                  <a:lnTo>
                    <a:pt x="370" y="88"/>
                  </a:lnTo>
                  <a:lnTo>
                    <a:pt x="312" y="58"/>
                  </a:lnTo>
                  <a:lnTo>
                    <a:pt x="339" y="48"/>
                  </a:lnTo>
                  <a:lnTo>
                    <a:pt x="159" y="54"/>
                  </a:lnTo>
                  <a:lnTo>
                    <a:pt x="101" y="0"/>
                  </a:lnTo>
                  <a:lnTo>
                    <a:pt x="104" y="26"/>
                  </a:lnTo>
                  <a:lnTo>
                    <a:pt x="52" y="46"/>
                  </a:lnTo>
                  <a:lnTo>
                    <a:pt x="67" y="88"/>
                  </a:lnTo>
                  <a:lnTo>
                    <a:pt x="50" y="102"/>
                  </a:lnTo>
                  <a:lnTo>
                    <a:pt x="37" y="65"/>
                  </a:lnTo>
                  <a:lnTo>
                    <a:pt x="56" y="16"/>
                  </a:lnTo>
                  <a:lnTo>
                    <a:pt x="0" y="97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32" name="Freeform 186"/>
            <p:cNvSpPr>
              <a:spLocks/>
            </p:cNvSpPr>
            <p:nvPr/>
          </p:nvSpPr>
          <p:spPr bwMode="auto">
            <a:xfrm>
              <a:off x="2277" y="696"/>
              <a:ext cx="23" cy="49"/>
            </a:xfrm>
            <a:custGeom>
              <a:avLst/>
              <a:gdLst>
                <a:gd name="T0" fmla="*/ 0 w 211"/>
                <a:gd name="T1" fmla="*/ 23 h 451"/>
                <a:gd name="T2" fmla="*/ 33 w 211"/>
                <a:gd name="T3" fmla="*/ 70 h 451"/>
                <a:gd name="T4" fmla="*/ 73 w 211"/>
                <a:gd name="T5" fmla="*/ 90 h 451"/>
                <a:gd name="T6" fmla="*/ 52 w 211"/>
                <a:gd name="T7" fmla="*/ 124 h 451"/>
                <a:gd name="T8" fmla="*/ 126 w 211"/>
                <a:gd name="T9" fmla="*/ 186 h 451"/>
                <a:gd name="T10" fmla="*/ 160 w 211"/>
                <a:gd name="T11" fmla="*/ 266 h 451"/>
                <a:gd name="T12" fmla="*/ 162 w 211"/>
                <a:gd name="T13" fmla="*/ 336 h 451"/>
                <a:gd name="T14" fmla="*/ 72 w 211"/>
                <a:gd name="T15" fmla="*/ 394 h 451"/>
                <a:gd name="T16" fmla="*/ 88 w 211"/>
                <a:gd name="T17" fmla="*/ 451 h 451"/>
                <a:gd name="T18" fmla="*/ 116 w 211"/>
                <a:gd name="T19" fmla="*/ 413 h 451"/>
                <a:gd name="T20" fmla="*/ 131 w 211"/>
                <a:gd name="T21" fmla="*/ 422 h 451"/>
                <a:gd name="T22" fmla="*/ 139 w 211"/>
                <a:gd name="T23" fmla="*/ 398 h 451"/>
                <a:gd name="T24" fmla="*/ 211 w 211"/>
                <a:gd name="T25" fmla="*/ 357 h 451"/>
                <a:gd name="T26" fmla="*/ 203 w 211"/>
                <a:gd name="T27" fmla="*/ 244 h 451"/>
                <a:gd name="T28" fmla="*/ 103 w 211"/>
                <a:gd name="T29" fmla="*/ 138 h 451"/>
                <a:gd name="T30" fmla="*/ 114 w 211"/>
                <a:gd name="T31" fmla="*/ 104 h 451"/>
                <a:gd name="T32" fmla="*/ 173 w 211"/>
                <a:gd name="T33" fmla="*/ 53 h 451"/>
                <a:gd name="T34" fmla="*/ 91 w 211"/>
                <a:gd name="T35" fmla="*/ 0 h 451"/>
                <a:gd name="T36" fmla="*/ 0 w 211"/>
                <a:gd name="T37" fmla="*/ 23 h 45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1"/>
                <a:gd name="T58" fmla="*/ 0 h 451"/>
                <a:gd name="T59" fmla="*/ 211 w 211"/>
                <a:gd name="T60" fmla="*/ 451 h 45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1" h="451">
                  <a:moveTo>
                    <a:pt x="0" y="23"/>
                  </a:moveTo>
                  <a:lnTo>
                    <a:pt x="33" y="70"/>
                  </a:lnTo>
                  <a:lnTo>
                    <a:pt x="73" y="90"/>
                  </a:lnTo>
                  <a:lnTo>
                    <a:pt x="52" y="124"/>
                  </a:lnTo>
                  <a:lnTo>
                    <a:pt x="126" y="186"/>
                  </a:lnTo>
                  <a:lnTo>
                    <a:pt x="160" y="266"/>
                  </a:lnTo>
                  <a:lnTo>
                    <a:pt x="162" y="336"/>
                  </a:lnTo>
                  <a:lnTo>
                    <a:pt x="72" y="394"/>
                  </a:lnTo>
                  <a:lnTo>
                    <a:pt x="88" y="451"/>
                  </a:lnTo>
                  <a:lnTo>
                    <a:pt x="116" y="413"/>
                  </a:lnTo>
                  <a:lnTo>
                    <a:pt x="131" y="422"/>
                  </a:lnTo>
                  <a:lnTo>
                    <a:pt x="139" y="398"/>
                  </a:lnTo>
                  <a:lnTo>
                    <a:pt x="211" y="357"/>
                  </a:lnTo>
                  <a:lnTo>
                    <a:pt x="203" y="244"/>
                  </a:lnTo>
                  <a:lnTo>
                    <a:pt x="103" y="138"/>
                  </a:lnTo>
                  <a:lnTo>
                    <a:pt x="114" y="104"/>
                  </a:lnTo>
                  <a:lnTo>
                    <a:pt x="173" y="53"/>
                  </a:lnTo>
                  <a:lnTo>
                    <a:pt x="91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33" name="Freeform 187"/>
            <p:cNvSpPr>
              <a:spLocks/>
            </p:cNvSpPr>
            <p:nvPr/>
          </p:nvSpPr>
          <p:spPr bwMode="auto">
            <a:xfrm>
              <a:off x="2084" y="710"/>
              <a:ext cx="32" cy="22"/>
            </a:xfrm>
            <a:custGeom>
              <a:avLst/>
              <a:gdLst>
                <a:gd name="T0" fmla="*/ 0 w 292"/>
                <a:gd name="T1" fmla="*/ 197 h 197"/>
                <a:gd name="T2" fmla="*/ 78 w 292"/>
                <a:gd name="T3" fmla="*/ 154 h 197"/>
                <a:gd name="T4" fmla="*/ 63 w 292"/>
                <a:gd name="T5" fmla="*/ 132 h 197"/>
                <a:gd name="T6" fmla="*/ 86 w 292"/>
                <a:gd name="T7" fmla="*/ 108 h 197"/>
                <a:gd name="T8" fmla="*/ 163 w 292"/>
                <a:gd name="T9" fmla="*/ 23 h 197"/>
                <a:gd name="T10" fmla="*/ 262 w 292"/>
                <a:gd name="T11" fmla="*/ 0 h 197"/>
                <a:gd name="T12" fmla="*/ 292 w 292"/>
                <a:gd name="T13" fmla="*/ 78 h 197"/>
                <a:gd name="T14" fmla="*/ 267 w 292"/>
                <a:gd name="T15" fmla="*/ 108 h 197"/>
                <a:gd name="T16" fmla="*/ 155 w 292"/>
                <a:gd name="T17" fmla="*/ 159 h 197"/>
                <a:gd name="T18" fmla="*/ 0 w 292"/>
                <a:gd name="T19" fmla="*/ 197 h 1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2"/>
                <a:gd name="T31" fmla="*/ 0 h 197"/>
                <a:gd name="T32" fmla="*/ 292 w 292"/>
                <a:gd name="T33" fmla="*/ 197 h 19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2" h="197">
                  <a:moveTo>
                    <a:pt x="0" y="197"/>
                  </a:moveTo>
                  <a:lnTo>
                    <a:pt x="78" y="154"/>
                  </a:lnTo>
                  <a:lnTo>
                    <a:pt x="63" y="132"/>
                  </a:lnTo>
                  <a:lnTo>
                    <a:pt x="86" y="108"/>
                  </a:lnTo>
                  <a:lnTo>
                    <a:pt x="163" y="23"/>
                  </a:lnTo>
                  <a:lnTo>
                    <a:pt x="262" y="0"/>
                  </a:lnTo>
                  <a:lnTo>
                    <a:pt x="292" y="78"/>
                  </a:lnTo>
                  <a:lnTo>
                    <a:pt x="267" y="108"/>
                  </a:lnTo>
                  <a:lnTo>
                    <a:pt x="155" y="159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34" name="Freeform 188"/>
            <p:cNvSpPr>
              <a:spLocks/>
            </p:cNvSpPr>
            <p:nvPr/>
          </p:nvSpPr>
          <p:spPr bwMode="auto">
            <a:xfrm>
              <a:off x="2081" y="716"/>
              <a:ext cx="13" cy="16"/>
            </a:xfrm>
            <a:custGeom>
              <a:avLst/>
              <a:gdLst>
                <a:gd name="T0" fmla="*/ 0 w 111"/>
                <a:gd name="T1" fmla="*/ 26 h 142"/>
                <a:gd name="T2" fmla="*/ 25 w 111"/>
                <a:gd name="T3" fmla="*/ 142 h 142"/>
                <a:gd name="T4" fmla="*/ 103 w 111"/>
                <a:gd name="T5" fmla="*/ 99 h 142"/>
                <a:gd name="T6" fmla="*/ 88 w 111"/>
                <a:gd name="T7" fmla="*/ 77 h 142"/>
                <a:gd name="T8" fmla="*/ 111 w 111"/>
                <a:gd name="T9" fmla="*/ 53 h 142"/>
                <a:gd name="T10" fmla="*/ 111 w 111"/>
                <a:gd name="T11" fmla="*/ 19 h 142"/>
                <a:gd name="T12" fmla="*/ 54 w 111"/>
                <a:gd name="T13" fmla="*/ 0 h 142"/>
                <a:gd name="T14" fmla="*/ 0 w 111"/>
                <a:gd name="T15" fmla="*/ 26 h 1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1"/>
                <a:gd name="T25" fmla="*/ 0 h 142"/>
                <a:gd name="T26" fmla="*/ 111 w 111"/>
                <a:gd name="T27" fmla="*/ 142 h 1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1" h="142">
                  <a:moveTo>
                    <a:pt x="0" y="26"/>
                  </a:moveTo>
                  <a:lnTo>
                    <a:pt x="25" y="142"/>
                  </a:lnTo>
                  <a:lnTo>
                    <a:pt x="103" y="99"/>
                  </a:lnTo>
                  <a:lnTo>
                    <a:pt x="88" y="77"/>
                  </a:lnTo>
                  <a:lnTo>
                    <a:pt x="111" y="53"/>
                  </a:lnTo>
                  <a:lnTo>
                    <a:pt x="111" y="19"/>
                  </a:lnTo>
                  <a:lnTo>
                    <a:pt x="54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35" name="Freeform 189"/>
            <p:cNvSpPr>
              <a:spLocks/>
            </p:cNvSpPr>
            <p:nvPr/>
          </p:nvSpPr>
          <p:spPr bwMode="auto">
            <a:xfrm>
              <a:off x="1986" y="608"/>
              <a:ext cx="31" cy="24"/>
            </a:xfrm>
            <a:custGeom>
              <a:avLst/>
              <a:gdLst>
                <a:gd name="T0" fmla="*/ 0 w 286"/>
                <a:gd name="T1" fmla="*/ 54 h 224"/>
                <a:gd name="T2" fmla="*/ 0 w 286"/>
                <a:gd name="T3" fmla="*/ 16 h 224"/>
                <a:gd name="T4" fmla="*/ 72 w 286"/>
                <a:gd name="T5" fmla="*/ 0 h 224"/>
                <a:gd name="T6" fmla="*/ 131 w 286"/>
                <a:gd name="T7" fmla="*/ 44 h 224"/>
                <a:gd name="T8" fmla="*/ 199 w 286"/>
                <a:gd name="T9" fmla="*/ 32 h 224"/>
                <a:gd name="T10" fmla="*/ 276 w 286"/>
                <a:gd name="T11" fmla="*/ 102 h 224"/>
                <a:gd name="T12" fmla="*/ 265 w 286"/>
                <a:gd name="T13" fmla="*/ 174 h 224"/>
                <a:gd name="T14" fmla="*/ 286 w 286"/>
                <a:gd name="T15" fmla="*/ 207 h 224"/>
                <a:gd name="T16" fmla="*/ 225 w 286"/>
                <a:gd name="T17" fmla="*/ 224 h 224"/>
                <a:gd name="T18" fmla="*/ 196 w 286"/>
                <a:gd name="T19" fmla="*/ 163 h 224"/>
                <a:gd name="T20" fmla="*/ 172 w 286"/>
                <a:gd name="T21" fmla="*/ 186 h 224"/>
                <a:gd name="T22" fmla="*/ 72 w 286"/>
                <a:gd name="T23" fmla="*/ 125 h 224"/>
                <a:gd name="T24" fmla="*/ 26 w 286"/>
                <a:gd name="T25" fmla="*/ 62 h 224"/>
                <a:gd name="T26" fmla="*/ 3 w 286"/>
                <a:gd name="T27" fmla="*/ 77 h 224"/>
                <a:gd name="T28" fmla="*/ 0 w 286"/>
                <a:gd name="T29" fmla="*/ 54 h 22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86"/>
                <a:gd name="T46" fmla="*/ 0 h 224"/>
                <a:gd name="T47" fmla="*/ 286 w 286"/>
                <a:gd name="T48" fmla="*/ 224 h 22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86" h="224">
                  <a:moveTo>
                    <a:pt x="0" y="54"/>
                  </a:moveTo>
                  <a:lnTo>
                    <a:pt x="0" y="16"/>
                  </a:lnTo>
                  <a:lnTo>
                    <a:pt x="72" y="0"/>
                  </a:lnTo>
                  <a:lnTo>
                    <a:pt x="131" y="44"/>
                  </a:lnTo>
                  <a:lnTo>
                    <a:pt x="199" y="32"/>
                  </a:lnTo>
                  <a:lnTo>
                    <a:pt x="276" y="102"/>
                  </a:lnTo>
                  <a:lnTo>
                    <a:pt x="265" y="174"/>
                  </a:lnTo>
                  <a:lnTo>
                    <a:pt x="286" y="207"/>
                  </a:lnTo>
                  <a:lnTo>
                    <a:pt x="225" y="224"/>
                  </a:lnTo>
                  <a:lnTo>
                    <a:pt x="196" y="163"/>
                  </a:lnTo>
                  <a:lnTo>
                    <a:pt x="172" y="186"/>
                  </a:lnTo>
                  <a:lnTo>
                    <a:pt x="72" y="125"/>
                  </a:lnTo>
                  <a:lnTo>
                    <a:pt x="26" y="62"/>
                  </a:lnTo>
                  <a:lnTo>
                    <a:pt x="3" y="77"/>
                  </a:lnTo>
                  <a:lnTo>
                    <a:pt x="0" y="5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36" name="Freeform 190"/>
            <p:cNvSpPr>
              <a:spLocks/>
            </p:cNvSpPr>
            <p:nvPr/>
          </p:nvSpPr>
          <p:spPr bwMode="auto">
            <a:xfrm>
              <a:off x="1979" y="792"/>
              <a:ext cx="42" cy="41"/>
            </a:xfrm>
            <a:custGeom>
              <a:avLst/>
              <a:gdLst>
                <a:gd name="T0" fmla="*/ 0 w 385"/>
                <a:gd name="T1" fmla="*/ 353 h 375"/>
                <a:gd name="T2" fmla="*/ 50 w 385"/>
                <a:gd name="T3" fmla="*/ 339 h 375"/>
                <a:gd name="T4" fmla="*/ 298 w 385"/>
                <a:gd name="T5" fmla="*/ 375 h 375"/>
                <a:gd name="T6" fmla="*/ 355 w 385"/>
                <a:gd name="T7" fmla="*/ 359 h 375"/>
                <a:gd name="T8" fmla="*/ 317 w 385"/>
                <a:gd name="T9" fmla="*/ 330 h 375"/>
                <a:gd name="T10" fmla="*/ 317 w 385"/>
                <a:gd name="T11" fmla="*/ 216 h 375"/>
                <a:gd name="T12" fmla="*/ 385 w 385"/>
                <a:gd name="T13" fmla="*/ 216 h 375"/>
                <a:gd name="T14" fmla="*/ 379 w 385"/>
                <a:gd name="T15" fmla="*/ 154 h 375"/>
                <a:gd name="T16" fmla="*/ 317 w 385"/>
                <a:gd name="T17" fmla="*/ 161 h 375"/>
                <a:gd name="T18" fmla="*/ 310 w 385"/>
                <a:gd name="T19" fmla="*/ 52 h 375"/>
                <a:gd name="T20" fmla="*/ 282 w 385"/>
                <a:gd name="T21" fmla="*/ 33 h 375"/>
                <a:gd name="T22" fmla="*/ 243 w 385"/>
                <a:gd name="T23" fmla="*/ 34 h 375"/>
                <a:gd name="T24" fmla="*/ 232 w 385"/>
                <a:gd name="T25" fmla="*/ 66 h 375"/>
                <a:gd name="T26" fmla="*/ 190 w 385"/>
                <a:gd name="T27" fmla="*/ 69 h 375"/>
                <a:gd name="T28" fmla="*/ 140 w 385"/>
                <a:gd name="T29" fmla="*/ 0 h 375"/>
                <a:gd name="T30" fmla="*/ 25 w 385"/>
                <a:gd name="T31" fmla="*/ 15 h 375"/>
                <a:gd name="T32" fmla="*/ 67 w 385"/>
                <a:gd name="T33" fmla="*/ 156 h 375"/>
                <a:gd name="T34" fmla="*/ 0 w 385"/>
                <a:gd name="T35" fmla="*/ 353 h 3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85"/>
                <a:gd name="T55" fmla="*/ 0 h 375"/>
                <a:gd name="T56" fmla="*/ 385 w 385"/>
                <a:gd name="T57" fmla="*/ 375 h 37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85" h="375">
                  <a:moveTo>
                    <a:pt x="0" y="353"/>
                  </a:moveTo>
                  <a:lnTo>
                    <a:pt x="50" y="339"/>
                  </a:lnTo>
                  <a:lnTo>
                    <a:pt x="298" y="375"/>
                  </a:lnTo>
                  <a:lnTo>
                    <a:pt x="355" y="359"/>
                  </a:lnTo>
                  <a:lnTo>
                    <a:pt x="317" y="330"/>
                  </a:lnTo>
                  <a:lnTo>
                    <a:pt x="317" y="216"/>
                  </a:lnTo>
                  <a:lnTo>
                    <a:pt x="385" y="216"/>
                  </a:lnTo>
                  <a:lnTo>
                    <a:pt x="379" y="154"/>
                  </a:lnTo>
                  <a:lnTo>
                    <a:pt x="317" y="161"/>
                  </a:lnTo>
                  <a:lnTo>
                    <a:pt x="310" y="52"/>
                  </a:lnTo>
                  <a:lnTo>
                    <a:pt x="282" y="33"/>
                  </a:lnTo>
                  <a:lnTo>
                    <a:pt x="243" y="34"/>
                  </a:lnTo>
                  <a:lnTo>
                    <a:pt x="232" y="66"/>
                  </a:lnTo>
                  <a:lnTo>
                    <a:pt x="190" y="69"/>
                  </a:lnTo>
                  <a:lnTo>
                    <a:pt x="140" y="0"/>
                  </a:lnTo>
                  <a:lnTo>
                    <a:pt x="25" y="15"/>
                  </a:lnTo>
                  <a:lnTo>
                    <a:pt x="67" y="156"/>
                  </a:lnTo>
                  <a:lnTo>
                    <a:pt x="0" y="35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37" name="Freeform 191"/>
            <p:cNvSpPr>
              <a:spLocks/>
            </p:cNvSpPr>
            <p:nvPr/>
          </p:nvSpPr>
          <p:spPr bwMode="auto">
            <a:xfrm>
              <a:off x="1981" y="788"/>
              <a:ext cx="3" cy="4"/>
            </a:xfrm>
            <a:custGeom>
              <a:avLst/>
              <a:gdLst>
                <a:gd name="T0" fmla="*/ 0 w 30"/>
                <a:gd name="T1" fmla="*/ 10 h 33"/>
                <a:gd name="T2" fmla="*/ 11 w 30"/>
                <a:gd name="T3" fmla="*/ 33 h 33"/>
                <a:gd name="T4" fmla="*/ 30 w 30"/>
                <a:gd name="T5" fmla="*/ 0 h 33"/>
                <a:gd name="T6" fmla="*/ 0 w 30"/>
                <a:gd name="T7" fmla="*/ 1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33"/>
                <a:gd name="T14" fmla="*/ 30 w 30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33">
                  <a:moveTo>
                    <a:pt x="0" y="10"/>
                  </a:moveTo>
                  <a:lnTo>
                    <a:pt x="11" y="33"/>
                  </a:lnTo>
                  <a:lnTo>
                    <a:pt x="3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38" name="Freeform 192"/>
            <p:cNvSpPr>
              <a:spLocks/>
            </p:cNvSpPr>
            <p:nvPr/>
          </p:nvSpPr>
          <p:spPr bwMode="auto">
            <a:xfrm>
              <a:off x="2007" y="832"/>
              <a:ext cx="31" cy="30"/>
            </a:xfrm>
            <a:custGeom>
              <a:avLst/>
              <a:gdLst>
                <a:gd name="T0" fmla="*/ 0 w 285"/>
                <a:gd name="T1" fmla="*/ 216 h 281"/>
                <a:gd name="T2" fmla="*/ 0 w 285"/>
                <a:gd name="T3" fmla="*/ 133 h 281"/>
                <a:gd name="T4" fmla="*/ 32 w 285"/>
                <a:gd name="T5" fmla="*/ 131 h 281"/>
                <a:gd name="T6" fmla="*/ 32 w 285"/>
                <a:gd name="T7" fmla="*/ 23 h 281"/>
                <a:gd name="T8" fmla="*/ 90 w 285"/>
                <a:gd name="T9" fmla="*/ 8 h 281"/>
                <a:gd name="T10" fmla="*/ 108 w 285"/>
                <a:gd name="T11" fmla="*/ 26 h 281"/>
                <a:gd name="T12" fmla="*/ 159 w 285"/>
                <a:gd name="T13" fmla="*/ 0 h 281"/>
                <a:gd name="T14" fmla="*/ 243 w 285"/>
                <a:gd name="T15" fmla="*/ 116 h 281"/>
                <a:gd name="T16" fmla="*/ 285 w 285"/>
                <a:gd name="T17" fmla="*/ 137 h 281"/>
                <a:gd name="T18" fmla="*/ 170 w 285"/>
                <a:gd name="T19" fmla="*/ 242 h 281"/>
                <a:gd name="T20" fmla="*/ 102 w 285"/>
                <a:gd name="T21" fmla="*/ 242 h 281"/>
                <a:gd name="T22" fmla="*/ 67 w 285"/>
                <a:gd name="T23" fmla="*/ 280 h 281"/>
                <a:gd name="T24" fmla="*/ 24 w 285"/>
                <a:gd name="T25" fmla="*/ 281 h 281"/>
                <a:gd name="T26" fmla="*/ 27 w 285"/>
                <a:gd name="T27" fmla="*/ 247 h 281"/>
                <a:gd name="T28" fmla="*/ 0 w 285"/>
                <a:gd name="T29" fmla="*/ 216 h 28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85"/>
                <a:gd name="T46" fmla="*/ 0 h 281"/>
                <a:gd name="T47" fmla="*/ 285 w 285"/>
                <a:gd name="T48" fmla="*/ 281 h 28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85" h="281">
                  <a:moveTo>
                    <a:pt x="0" y="216"/>
                  </a:moveTo>
                  <a:lnTo>
                    <a:pt x="0" y="133"/>
                  </a:lnTo>
                  <a:lnTo>
                    <a:pt x="32" y="131"/>
                  </a:lnTo>
                  <a:lnTo>
                    <a:pt x="32" y="23"/>
                  </a:lnTo>
                  <a:lnTo>
                    <a:pt x="90" y="8"/>
                  </a:lnTo>
                  <a:lnTo>
                    <a:pt x="108" y="26"/>
                  </a:lnTo>
                  <a:lnTo>
                    <a:pt x="159" y="0"/>
                  </a:lnTo>
                  <a:lnTo>
                    <a:pt x="243" y="116"/>
                  </a:lnTo>
                  <a:lnTo>
                    <a:pt x="285" y="137"/>
                  </a:lnTo>
                  <a:lnTo>
                    <a:pt x="170" y="242"/>
                  </a:lnTo>
                  <a:lnTo>
                    <a:pt x="102" y="242"/>
                  </a:lnTo>
                  <a:lnTo>
                    <a:pt x="67" y="280"/>
                  </a:lnTo>
                  <a:lnTo>
                    <a:pt x="24" y="281"/>
                  </a:lnTo>
                  <a:lnTo>
                    <a:pt x="27" y="247"/>
                  </a:lnTo>
                  <a:lnTo>
                    <a:pt x="0" y="216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39" name="Freeform 193"/>
            <p:cNvSpPr>
              <a:spLocks/>
            </p:cNvSpPr>
            <p:nvPr/>
          </p:nvSpPr>
          <p:spPr bwMode="auto">
            <a:xfrm>
              <a:off x="2037" y="781"/>
              <a:ext cx="6" cy="6"/>
            </a:xfrm>
            <a:custGeom>
              <a:avLst/>
              <a:gdLst>
                <a:gd name="T0" fmla="*/ 0 w 54"/>
                <a:gd name="T1" fmla="*/ 9 h 60"/>
                <a:gd name="T2" fmla="*/ 8 w 54"/>
                <a:gd name="T3" fmla="*/ 32 h 60"/>
                <a:gd name="T4" fmla="*/ 18 w 54"/>
                <a:gd name="T5" fmla="*/ 60 h 60"/>
                <a:gd name="T6" fmla="*/ 54 w 54"/>
                <a:gd name="T7" fmla="*/ 25 h 60"/>
                <a:gd name="T8" fmla="*/ 50 w 54"/>
                <a:gd name="T9" fmla="*/ 0 h 60"/>
                <a:gd name="T10" fmla="*/ 0 w 54"/>
                <a:gd name="T11" fmla="*/ 9 h 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"/>
                <a:gd name="T19" fmla="*/ 0 h 60"/>
                <a:gd name="T20" fmla="*/ 54 w 54"/>
                <a:gd name="T21" fmla="*/ 60 h 6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" h="60">
                  <a:moveTo>
                    <a:pt x="0" y="9"/>
                  </a:moveTo>
                  <a:lnTo>
                    <a:pt x="8" y="32"/>
                  </a:lnTo>
                  <a:lnTo>
                    <a:pt x="18" y="60"/>
                  </a:lnTo>
                  <a:lnTo>
                    <a:pt x="54" y="25"/>
                  </a:lnTo>
                  <a:lnTo>
                    <a:pt x="5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40" name="Freeform 194"/>
            <p:cNvSpPr>
              <a:spLocks/>
            </p:cNvSpPr>
            <p:nvPr/>
          </p:nvSpPr>
          <p:spPr bwMode="auto">
            <a:xfrm>
              <a:off x="1969" y="731"/>
              <a:ext cx="25" cy="37"/>
            </a:xfrm>
            <a:custGeom>
              <a:avLst/>
              <a:gdLst>
                <a:gd name="T0" fmla="*/ 0 w 234"/>
                <a:gd name="T1" fmla="*/ 243 h 340"/>
                <a:gd name="T2" fmla="*/ 31 w 234"/>
                <a:gd name="T3" fmla="*/ 180 h 340"/>
                <a:gd name="T4" fmla="*/ 88 w 234"/>
                <a:gd name="T5" fmla="*/ 188 h 340"/>
                <a:gd name="T6" fmla="*/ 151 w 234"/>
                <a:gd name="T7" fmla="*/ 55 h 340"/>
                <a:gd name="T8" fmla="*/ 184 w 234"/>
                <a:gd name="T9" fmla="*/ 32 h 340"/>
                <a:gd name="T10" fmla="*/ 172 w 234"/>
                <a:gd name="T11" fmla="*/ 5 h 340"/>
                <a:gd name="T12" fmla="*/ 185 w 234"/>
                <a:gd name="T13" fmla="*/ 0 h 340"/>
                <a:gd name="T14" fmla="*/ 208 w 234"/>
                <a:gd name="T15" fmla="*/ 84 h 340"/>
                <a:gd name="T16" fmla="*/ 172 w 234"/>
                <a:gd name="T17" fmla="*/ 97 h 340"/>
                <a:gd name="T18" fmla="*/ 212 w 234"/>
                <a:gd name="T19" fmla="*/ 163 h 340"/>
                <a:gd name="T20" fmla="*/ 185 w 234"/>
                <a:gd name="T21" fmla="*/ 242 h 340"/>
                <a:gd name="T22" fmla="*/ 234 w 234"/>
                <a:gd name="T23" fmla="*/ 300 h 340"/>
                <a:gd name="T24" fmla="*/ 228 w 234"/>
                <a:gd name="T25" fmla="*/ 340 h 340"/>
                <a:gd name="T26" fmla="*/ 149 w 234"/>
                <a:gd name="T27" fmla="*/ 321 h 340"/>
                <a:gd name="T28" fmla="*/ 86 w 234"/>
                <a:gd name="T29" fmla="*/ 321 h 340"/>
                <a:gd name="T30" fmla="*/ 36 w 234"/>
                <a:gd name="T31" fmla="*/ 321 h 340"/>
                <a:gd name="T32" fmla="*/ 35 w 234"/>
                <a:gd name="T33" fmla="*/ 266 h 340"/>
                <a:gd name="T34" fmla="*/ 0 w 234"/>
                <a:gd name="T35" fmla="*/ 243 h 3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34"/>
                <a:gd name="T55" fmla="*/ 0 h 340"/>
                <a:gd name="T56" fmla="*/ 234 w 234"/>
                <a:gd name="T57" fmla="*/ 340 h 3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34" h="340">
                  <a:moveTo>
                    <a:pt x="0" y="243"/>
                  </a:moveTo>
                  <a:lnTo>
                    <a:pt x="31" y="180"/>
                  </a:lnTo>
                  <a:lnTo>
                    <a:pt x="88" y="188"/>
                  </a:lnTo>
                  <a:lnTo>
                    <a:pt x="151" y="55"/>
                  </a:lnTo>
                  <a:lnTo>
                    <a:pt x="184" y="32"/>
                  </a:lnTo>
                  <a:lnTo>
                    <a:pt x="172" y="5"/>
                  </a:lnTo>
                  <a:lnTo>
                    <a:pt x="185" y="0"/>
                  </a:lnTo>
                  <a:lnTo>
                    <a:pt x="208" y="84"/>
                  </a:lnTo>
                  <a:lnTo>
                    <a:pt x="172" y="97"/>
                  </a:lnTo>
                  <a:lnTo>
                    <a:pt x="212" y="163"/>
                  </a:lnTo>
                  <a:lnTo>
                    <a:pt x="185" y="242"/>
                  </a:lnTo>
                  <a:lnTo>
                    <a:pt x="234" y="300"/>
                  </a:lnTo>
                  <a:lnTo>
                    <a:pt x="228" y="340"/>
                  </a:lnTo>
                  <a:lnTo>
                    <a:pt x="149" y="321"/>
                  </a:lnTo>
                  <a:lnTo>
                    <a:pt x="86" y="321"/>
                  </a:lnTo>
                  <a:lnTo>
                    <a:pt x="36" y="321"/>
                  </a:lnTo>
                  <a:lnTo>
                    <a:pt x="35" y="266"/>
                  </a:lnTo>
                  <a:lnTo>
                    <a:pt x="0" y="24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41" name="Freeform 195"/>
            <p:cNvSpPr>
              <a:spLocks/>
            </p:cNvSpPr>
            <p:nvPr/>
          </p:nvSpPr>
          <p:spPr bwMode="auto">
            <a:xfrm>
              <a:off x="1989" y="737"/>
              <a:ext cx="43" cy="27"/>
            </a:xfrm>
            <a:custGeom>
              <a:avLst/>
              <a:gdLst>
                <a:gd name="T0" fmla="*/ 0 w 397"/>
                <a:gd name="T1" fmla="*/ 188 h 246"/>
                <a:gd name="T2" fmla="*/ 27 w 397"/>
                <a:gd name="T3" fmla="*/ 109 h 246"/>
                <a:gd name="T4" fmla="*/ 128 w 397"/>
                <a:gd name="T5" fmla="*/ 89 h 246"/>
                <a:gd name="T6" fmla="*/ 137 w 397"/>
                <a:gd name="T7" fmla="*/ 63 h 246"/>
                <a:gd name="T8" fmla="*/ 182 w 397"/>
                <a:gd name="T9" fmla="*/ 57 h 246"/>
                <a:gd name="T10" fmla="*/ 250 w 397"/>
                <a:gd name="T11" fmla="*/ 0 h 246"/>
                <a:gd name="T12" fmla="*/ 272 w 397"/>
                <a:gd name="T13" fmla="*/ 65 h 246"/>
                <a:gd name="T14" fmla="*/ 324 w 397"/>
                <a:gd name="T15" fmla="*/ 89 h 246"/>
                <a:gd name="T16" fmla="*/ 397 w 397"/>
                <a:gd name="T17" fmla="*/ 178 h 246"/>
                <a:gd name="T18" fmla="*/ 214 w 397"/>
                <a:gd name="T19" fmla="*/ 202 h 246"/>
                <a:gd name="T20" fmla="*/ 153 w 397"/>
                <a:gd name="T21" fmla="*/ 178 h 246"/>
                <a:gd name="T22" fmla="*/ 128 w 397"/>
                <a:gd name="T23" fmla="*/ 221 h 246"/>
                <a:gd name="T24" fmla="*/ 73 w 397"/>
                <a:gd name="T25" fmla="*/ 221 h 246"/>
                <a:gd name="T26" fmla="*/ 49 w 397"/>
                <a:gd name="T27" fmla="*/ 246 h 246"/>
                <a:gd name="T28" fmla="*/ 0 w 397"/>
                <a:gd name="T29" fmla="*/ 188 h 24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97"/>
                <a:gd name="T46" fmla="*/ 0 h 246"/>
                <a:gd name="T47" fmla="*/ 397 w 397"/>
                <a:gd name="T48" fmla="*/ 246 h 24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97" h="246">
                  <a:moveTo>
                    <a:pt x="0" y="188"/>
                  </a:moveTo>
                  <a:lnTo>
                    <a:pt x="27" y="109"/>
                  </a:lnTo>
                  <a:lnTo>
                    <a:pt x="128" y="89"/>
                  </a:lnTo>
                  <a:lnTo>
                    <a:pt x="137" y="63"/>
                  </a:lnTo>
                  <a:lnTo>
                    <a:pt x="182" y="57"/>
                  </a:lnTo>
                  <a:lnTo>
                    <a:pt x="250" y="0"/>
                  </a:lnTo>
                  <a:lnTo>
                    <a:pt x="272" y="65"/>
                  </a:lnTo>
                  <a:lnTo>
                    <a:pt x="324" y="89"/>
                  </a:lnTo>
                  <a:lnTo>
                    <a:pt x="397" y="178"/>
                  </a:lnTo>
                  <a:lnTo>
                    <a:pt x="214" y="202"/>
                  </a:lnTo>
                  <a:lnTo>
                    <a:pt x="153" y="178"/>
                  </a:lnTo>
                  <a:lnTo>
                    <a:pt x="128" y="221"/>
                  </a:lnTo>
                  <a:lnTo>
                    <a:pt x="73" y="221"/>
                  </a:lnTo>
                  <a:lnTo>
                    <a:pt x="49" y="246"/>
                  </a:lnTo>
                  <a:lnTo>
                    <a:pt x="0" y="188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42" name="Freeform 196"/>
            <p:cNvSpPr>
              <a:spLocks/>
            </p:cNvSpPr>
            <p:nvPr/>
          </p:nvSpPr>
          <p:spPr bwMode="auto">
            <a:xfrm>
              <a:off x="1985" y="696"/>
              <a:ext cx="35" cy="53"/>
            </a:xfrm>
            <a:custGeom>
              <a:avLst/>
              <a:gdLst>
                <a:gd name="T0" fmla="*/ 0 w 326"/>
                <a:gd name="T1" fmla="*/ 283 h 495"/>
                <a:gd name="T2" fmla="*/ 49 w 326"/>
                <a:gd name="T3" fmla="*/ 308 h 495"/>
                <a:gd name="T4" fmla="*/ 35 w 326"/>
                <a:gd name="T5" fmla="*/ 332 h 495"/>
                <a:gd name="T6" fmla="*/ 58 w 326"/>
                <a:gd name="T7" fmla="*/ 416 h 495"/>
                <a:gd name="T8" fmla="*/ 22 w 326"/>
                <a:gd name="T9" fmla="*/ 429 h 495"/>
                <a:gd name="T10" fmla="*/ 62 w 326"/>
                <a:gd name="T11" fmla="*/ 495 h 495"/>
                <a:gd name="T12" fmla="*/ 163 w 326"/>
                <a:gd name="T13" fmla="*/ 475 h 495"/>
                <a:gd name="T14" fmla="*/ 172 w 326"/>
                <a:gd name="T15" fmla="*/ 449 h 495"/>
                <a:gd name="T16" fmla="*/ 217 w 326"/>
                <a:gd name="T17" fmla="*/ 443 h 495"/>
                <a:gd name="T18" fmla="*/ 285 w 326"/>
                <a:gd name="T19" fmla="*/ 386 h 495"/>
                <a:gd name="T20" fmla="*/ 261 w 326"/>
                <a:gd name="T21" fmla="*/ 325 h 495"/>
                <a:gd name="T22" fmla="*/ 295 w 326"/>
                <a:gd name="T23" fmla="*/ 246 h 495"/>
                <a:gd name="T24" fmla="*/ 324 w 326"/>
                <a:gd name="T25" fmla="*/ 239 h 495"/>
                <a:gd name="T26" fmla="*/ 326 w 326"/>
                <a:gd name="T27" fmla="*/ 123 h 495"/>
                <a:gd name="T28" fmla="*/ 81 w 326"/>
                <a:gd name="T29" fmla="*/ 0 h 495"/>
                <a:gd name="T30" fmla="*/ 50 w 326"/>
                <a:gd name="T31" fmla="*/ 11 h 495"/>
                <a:gd name="T32" fmla="*/ 50 w 326"/>
                <a:gd name="T33" fmla="*/ 60 h 495"/>
                <a:gd name="T34" fmla="*/ 81 w 326"/>
                <a:gd name="T35" fmla="*/ 93 h 495"/>
                <a:gd name="T36" fmla="*/ 62 w 326"/>
                <a:gd name="T37" fmla="*/ 201 h 495"/>
                <a:gd name="T38" fmla="*/ 0 w 326"/>
                <a:gd name="T39" fmla="*/ 283 h 49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26"/>
                <a:gd name="T61" fmla="*/ 0 h 495"/>
                <a:gd name="T62" fmla="*/ 326 w 326"/>
                <a:gd name="T63" fmla="*/ 495 h 49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26" h="495">
                  <a:moveTo>
                    <a:pt x="0" y="283"/>
                  </a:moveTo>
                  <a:lnTo>
                    <a:pt x="49" y="308"/>
                  </a:lnTo>
                  <a:lnTo>
                    <a:pt x="35" y="332"/>
                  </a:lnTo>
                  <a:lnTo>
                    <a:pt x="58" y="416"/>
                  </a:lnTo>
                  <a:lnTo>
                    <a:pt x="22" y="429"/>
                  </a:lnTo>
                  <a:lnTo>
                    <a:pt x="62" y="495"/>
                  </a:lnTo>
                  <a:lnTo>
                    <a:pt x="163" y="475"/>
                  </a:lnTo>
                  <a:lnTo>
                    <a:pt x="172" y="449"/>
                  </a:lnTo>
                  <a:lnTo>
                    <a:pt x="217" y="443"/>
                  </a:lnTo>
                  <a:lnTo>
                    <a:pt x="285" y="386"/>
                  </a:lnTo>
                  <a:lnTo>
                    <a:pt x="261" y="325"/>
                  </a:lnTo>
                  <a:lnTo>
                    <a:pt x="295" y="246"/>
                  </a:lnTo>
                  <a:lnTo>
                    <a:pt x="324" y="239"/>
                  </a:lnTo>
                  <a:lnTo>
                    <a:pt x="326" y="123"/>
                  </a:lnTo>
                  <a:lnTo>
                    <a:pt x="81" y="0"/>
                  </a:lnTo>
                  <a:lnTo>
                    <a:pt x="50" y="11"/>
                  </a:lnTo>
                  <a:lnTo>
                    <a:pt x="50" y="60"/>
                  </a:lnTo>
                  <a:lnTo>
                    <a:pt x="81" y="93"/>
                  </a:lnTo>
                  <a:lnTo>
                    <a:pt x="62" y="201"/>
                  </a:lnTo>
                  <a:lnTo>
                    <a:pt x="0" y="28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43" name="Freeform 197"/>
            <p:cNvSpPr>
              <a:spLocks/>
            </p:cNvSpPr>
            <p:nvPr/>
          </p:nvSpPr>
          <p:spPr bwMode="auto">
            <a:xfrm>
              <a:off x="1978" y="761"/>
              <a:ext cx="25" cy="29"/>
            </a:xfrm>
            <a:custGeom>
              <a:avLst/>
              <a:gdLst>
                <a:gd name="T0" fmla="*/ 0 w 231"/>
                <a:gd name="T1" fmla="*/ 230 h 263"/>
                <a:gd name="T2" fmla="*/ 26 w 231"/>
                <a:gd name="T3" fmla="*/ 263 h 263"/>
                <a:gd name="T4" fmla="*/ 56 w 231"/>
                <a:gd name="T5" fmla="*/ 253 h 263"/>
                <a:gd name="T6" fmla="*/ 103 w 231"/>
                <a:gd name="T7" fmla="*/ 257 h 263"/>
                <a:gd name="T8" fmla="*/ 145 w 231"/>
                <a:gd name="T9" fmla="*/ 228 h 263"/>
                <a:gd name="T10" fmla="*/ 157 w 231"/>
                <a:gd name="T11" fmla="*/ 174 h 263"/>
                <a:gd name="T12" fmla="*/ 202 w 231"/>
                <a:gd name="T13" fmla="*/ 133 h 263"/>
                <a:gd name="T14" fmla="*/ 231 w 231"/>
                <a:gd name="T15" fmla="*/ 0 h 263"/>
                <a:gd name="T16" fmla="*/ 176 w 231"/>
                <a:gd name="T17" fmla="*/ 0 h 263"/>
                <a:gd name="T18" fmla="*/ 152 w 231"/>
                <a:gd name="T19" fmla="*/ 25 h 263"/>
                <a:gd name="T20" fmla="*/ 146 w 231"/>
                <a:gd name="T21" fmla="*/ 65 h 263"/>
                <a:gd name="T22" fmla="*/ 67 w 231"/>
                <a:gd name="T23" fmla="*/ 46 h 263"/>
                <a:gd name="T24" fmla="*/ 63 w 231"/>
                <a:gd name="T25" fmla="*/ 75 h 263"/>
                <a:gd name="T26" fmla="*/ 96 w 231"/>
                <a:gd name="T27" fmla="*/ 77 h 263"/>
                <a:gd name="T28" fmla="*/ 86 w 231"/>
                <a:gd name="T29" fmla="*/ 180 h 263"/>
                <a:gd name="T30" fmla="*/ 46 w 231"/>
                <a:gd name="T31" fmla="*/ 168 h 263"/>
                <a:gd name="T32" fmla="*/ 0 w 231"/>
                <a:gd name="T33" fmla="*/ 230 h 26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1"/>
                <a:gd name="T52" fmla="*/ 0 h 263"/>
                <a:gd name="T53" fmla="*/ 231 w 231"/>
                <a:gd name="T54" fmla="*/ 263 h 26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1" h="263">
                  <a:moveTo>
                    <a:pt x="0" y="230"/>
                  </a:moveTo>
                  <a:lnTo>
                    <a:pt x="26" y="263"/>
                  </a:lnTo>
                  <a:lnTo>
                    <a:pt x="56" y="253"/>
                  </a:lnTo>
                  <a:lnTo>
                    <a:pt x="103" y="257"/>
                  </a:lnTo>
                  <a:lnTo>
                    <a:pt x="145" y="228"/>
                  </a:lnTo>
                  <a:lnTo>
                    <a:pt x="157" y="174"/>
                  </a:lnTo>
                  <a:lnTo>
                    <a:pt x="202" y="133"/>
                  </a:lnTo>
                  <a:lnTo>
                    <a:pt x="231" y="0"/>
                  </a:lnTo>
                  <a:lnTo>
                    <a:pt x="176" y="0"/>
                  </a:lnTo>
                  <a:lnTo>
                    <a:pt x="152" y="25"/>
                  </a:lnTo>
                  <a:lnTo>
                    <a:pt x="146" y="65"/>
                  </a:lnTo>
                  <a:lnTo>
                    <a:pt x="67" y="46"/>
                  </a:lnTo>
                  <a:lnTo>
                    <a:pt x="63" y="75"/>
                  </a:lnTo>
                  <a:lnTo>
                    <a:pt x="96" y="77"/>
                  </a:lnTo>
                  <a:lnTo>
                    <a:pt x="86" y="180"/>
                  </a:lnTo>
                  <a:lnTo>
                    <a:pt x="46" y="168"/>
                  </a:lnTo>
                  <a:lnTo>
                    <a:pt x="0" y="23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44" name="Freeform 198"/>
            <p:cNvSpPr>
              <a:spLocks/>
            </p:cNvSpPr>
            <p:nvPr/>
          </p:nvSpPr>
          <p:spPr bwMode="auto">
            <a:xfrm>
              <a:off x="1982" y="757"/>
              <a:ext cx="62" cy="59"/>
            </a:xfrm>
            <a:custGeom>
              <a:avLst/>
              <a:gdLst>
                <a:gd name="T0" fmla="*/ 0 w 577"/>
                <a:gd name="T1" fmla="*/ 329 h 555"/>
                <a:gd name="T2" fmla="*/ 1 w 577"/>
                <a:gd name="T3" fmla="*/ 344 h 555"/>
                <a:gd name="T4" fmla="*/ 116 w 577"/>
                <a:gd name="T5" fmla="*/ 329 h 555"/>
                <a:gd name="T6" fmla="*/ 166 w 577"/>
                <a:gd name="T7" fmla="*/ 398 h 555"/>
                <a:gd name="T8" fmla="*/ 208 w 577"/>
                <a:gd name="T9" fmla="*/ 395 h 555"/>
                <a:gd name="T10" fmla="*/ 219 w 577"/>
                <a:gd name="T11" fmla="*/ 363 h 555"/>
                <a:gd name="T12" fmla="*/ 258 w 577"/>
                <a:gd name="T13" fmla="*/ 362 h 555"/>
                <a:gd name="T14" fmla="*/ 286 w 577"/>
                <a:gd name="T15" fmla="*/ 381 h 555"/>
                <a:gd name="T16" fmla="*/ 293 w 577"/>
                <a:gd name="T17" fmla="*/ 490 h 555"/>
                <a:gd name="T18" fmla="*/ 355 w 577"/>
                <a:gd name="T19" fmla="*/ 483 h 555"/>
                <a:gd name="T20" fmla="*/ 530 w 577"/>
                <a:gd name="T21" fmla="*/ 555 h 555"/>
                <a:gd name="T22" fmla="*/ 527 w 577"/>
                <a:gd name="T23" fmla="*/ 522 h 555"/>
                <a:gd name="T24" fmla="*/ 496 w 577"/>
                <a:gd name="T25" fmla="*/ 509 h 555"/>
                <a:gd name="T26" fmla="*/ 501 w 577"/>
                <a:gd name="T27" fmla="*/ 428 h 555"/>
                <a:gd name="T28" fmla="*/ 555 w 577"/>
                <a:gd name="T29" fmla="*/ 401 h 555"/>
                <a:gd name="T30" fmla="*/ 521 w 577"/>
                <a:gd name="T31" fmla="*/ 347 h 555"/>
                <a:gd name="T32" fmla="*/ 517 w 577"/>
                <a:gd name="T33" fmla="*/ 257 h 555"/>
                <a:gd name="T34" fmla="*/ 509 w 577"/>
                <a:gd name="T35" fmla="*/ 234 h 555"/>
                <a:gd name="T36" fmla="*/ 530 w 577"/>
                <a:gd name="T37" fmla="*/ 193 h 555"/>
                <a:gd name="T38" fmla="*/ 555 w 577"/>
                <a:gd name="T39" fmla="*/ 118 h 555"/>
                <a:gd name="T40" fmla="*/ 577 w 577"/>
                <a:gd name="T41" fmla="*/ 89 h 555"/>
                <a:gd name="T42" fmla="*/ 565 w 577"/>
                <a:gd name="T43" fmla="*/ 45 h 555"/>
                <a:gd name="T44" fmla="*/ 463 w 577"/>
                <a:gd name="T45" fmla="*/ 0 h 555"/>
                <a:gd name="T46" fmla="*/ 280 w 577"/>
                <a:gd name="T47" fmla="*/ 24 h 555"/>
                <a:gd name="T48" fmla="*/ 219 w 577"/>
                <a:gd name="T49" fmla="*/ 0 h 555"/>
                <a:gd name="T50" fmla="*/ 194 w 577"/>
                <a:gd name="T51" fmla="*/ 43 h 555"/>
                <a:gd name="T52" fmla="*/ 165 w 577"/>
                <a:gd name="T53" fmla="*/ 176 h 555"/>
                <a:gd name="T54" fmla="*/ 120 w 577"/>
                <a:gd name="T55" fmla="*/ 217 h 555"/>
                <a:gd name="T56" fmla="*/ 108 w 577"/>
                <a:gd name="T57" fmla="*/ 271 h 555"/>
                <a:gd name="T58" fmla="*/ 66 w 577"/>
                <a:gd name="T59" fmla="*/ 300 h 555"/>
                <a:gd name="T60" fmla="*/ 19 w 577"/>
                <a:gd name="T61" fmla="*/ 296 h 555"/>
                <a:gd name="T62" fmla="*/ 0 w 577"/>
                <a:gd name="T63" fmla="*/ 329 h 55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77"/>
                <a:gd name="T97" fmla="*/ 0 h 555"/>
                <a:gd name="T98" fmla="*/ 577 w 577"/>
                <a:gd name="T99" fmla="*/ 555 h 55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77" h="555">
                  <a:moveTo>
                    <a:pt x="0" y="329"/>
                  </a:moveTo>
                  <a:lnTo>
                    <a:pt x="1" y="344"/>
                  </a:lnTo>
                  <a:lnTo>
                    <a:pt x="116" y="329"/>
                  </a:lnTo>
                  <a:lnTo>
                    <a:pt x="166" y="398"/>
                  </a:lnTo>
                  <a:lnTo>
                    <a:pt x="208" y="395"/>
                  </a:lnTo>
                  <a:lnTo>
                    <a:pt x="219" y="363"/>
                  </a:lnTo>
                  <a:lnTo>
                    <a:pt x="258" y="362"/>
                  </a:lnTo>
                  <a:lnTo>
                    <a:pt x="286" y="381"/>
                  </a:lnTo>
                  <a:lnTo>
                    <a:pt x="293" y="490"/>
                  </a:lnTo>
                  <a:lnTo>
                    <a:pt x="355" y="483"/>
                  </a:lnTo>
                  <a:lnTo>
                    <a:pt x="530" y="555"/>
                  </a:lnTo>
                  <a:lnTo>
                    <a:pt x="527" y="522"/>
                  </a:lnTo>
                  <a:lnTo>
                    <a:pt x="496" y="509"/>
                  </a:lnTo>
                  <a:lnTo>
                    <a:pt x="501" y="428"/>
                  </a:lnTo>
                  <a:lnTo>
                    <a:pt x="555" y="401"/>
                  </a:lnTo>
                  <a:lnTo>
                    <a:pt x="521" y="347"/>
                  </a:lnTo>
                  <a:lnTo>
                    <a:pt x="517" y="257"/>
                  </a:lnTo>
                  <a:lnTo>
                    <a:pt x="509" y="234"/>
                  </a:lnTo>
                  <a:lnTo>
                    <a:pt x="530" y="193"/>
                  </a:lnTo>
                  <a:lnTo>
                    <a:pt x="555" y="118"/>
                  </a:lnTo>
                  <a:lnTo>
                    <a:pt x="577" y="89"/>
                  </a:lnTo>
                  <a:lnTo>
                    <a:pt x="565" y="45"/>
                  </a:lnTo>
                  <a:lnTo>
                    <a:pt x="463" y="0"/>
                  </a:lnTo>
                  <a:lnTo>
                    <a:pt x="280" y="24"/>
                  </a:lnTo>
                  <a:lnTo>
                    <a:pt x="219" y="0"/>
                  </a:lnTo>
                  <a:lnTo>
                    <a:pt x="194" y="43"/>
                  </a:lnTo>
                  <a:lnTo>
                    <a:pt x="165" y="176"/>
                  </a:lnTo>
                  <a:lnTo>
                    <a:pt x="120" y="217"/>
                  </a:lnTo>
                  <a:lnTo>
                    <a:pt x="108" y="271"/>
                  </a:lnTo>
                  <a:lnTo>
                    <a:pt x="66" y="300"/>
                  </a:lnTo>
                  <a:lnTo>
                    <a:pt x="19" y="296"/>
                  </a:lnTo>
                  <a:lnTo>
                    <a:pt x="0" y="329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45" name="Freeform 199"/>
            <p:cNvSpPr>
              <a:spLocks/>
            </p:cNvSpPr>
            <p:nvPr/>
          </p:nvSpPr>
          <p:spPr bwMode="auto">
            <a:xfrm>
              <a:off x="2048" y="652"/>
              <a:ext cx="7" cy="4"/>
            </a:xfrm>
            <a:custGeom>
              <a:avLst/>
              <a:gdLst>
                <a:gd name="T0" fmla="*/ 0 w 71"/>
                <a:gd name="T1" fmla="*/ 19 h 36"/>
                <a:gd name="T2" fmla="*/ 25 w 71"/>
                <a:gd name="T3" fmla="*/ 36 h 36"/>
                <a:gd name="T4" fmla="*/ 71 w 71"/>
                <a:gd name="T5" fmla="*/ 0 h 36"/>
                <a:gd name="T6" fmla="*/ 0 w 71"/>
                <a:gd name="T7" fmla="*/ 19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1"/>
                <a:gd name="T13" fmla="*/ 0 h 36"/>
                <a:gd name="T14" fmla="*/ 71 w 71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1" h="36">
                  <a:moveTo>
                    <a:pt x="0" y="19"/>
                  </a:moveTo>
                  <a:lnTo>
                    <a:pt x="25" y="36"/>
                  </a:lnTo>
                  <a:lnTo>
                    <a:pt x="71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46" name="Freeform 200"/>
            <p:cNvSpPr>
              <a:spLocks/>
            </p:cNvSpPr>
            <p:nvPr/>
          </p:nvSpPr>
          <p:spPr bwMode="auto">
            <a:xfrm>
              <a:off x="1944" y="733"/>
              <a:ext cx="9" cy="20"/>
            </a:xfrm>
            <a:custGeom>
              <a:avLst/>
              <a:gdLst>
                <a:gd name="T0" fmla="*/ 0 w 84"/>
                <a:gd name="T1" fmla="*/ 44 h 186"/>
                <a:gd name="T2" fmla="*/ 34 w 84"/>
                <a:gd name="T3" fmla="*/ 186 h 186"/>
                <a:gd name="T4" fmla="*/ 60 w 84"/>
                <a:gd name="T5" fmla="*/ 185 h 186"/>
                <a:gd name="T6" fmla="*/ 84 w 84"/>
                <a:gd name="T7" fmla="*/ 21 h 186"/>
                <a:gd name="T8" fmla="*/ 60 w 84"/>
                <a:gd name="T9" fmla="*/ 0 h 186"/>
                <a:gd name="T10" fmla="*/ 45 w 84"/>
                <a:gd name="T11" fmla="*/ 15 h 186"/>
                <a:gd name="T12" fmla="*/ 0 w 84"/>
                <a:gd name="T13" fmla="*/ 44 h 1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4"/>
                <a:gd name="T22" fmla="*/ 0 h 186"/>
                <a:gd name="T23" fmla="*/ 84 w 84"/>
                <a:gd name="T24" fmla="*/ 186 h 1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4" h="186">
                  <a:moveTo>
                    <a:pt x="0" y="44"/>
                  </a:moveTo>
                  <a:lnTo>
                    <a:pt x="34" y="186"/>
                  </a:lnTo>
                  <a:lnTo>
                    <a:pt x="60" y="185"/>
                  </a:lnTo>
                  <a:lnTo>
                    <a:pt x="84" y="21"/>
                  </a:lnTo>
                  <a:lnTo>
                    <a:pt x="60" y="0"/>
                  </a:lnTo>
                  <a:lnTo>
                    <a:pt x="45" y="15"/>
                  </a:lnTo>
                  <a:lnTo>
                    <a:pt x="0" y="4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47" name="Freeform 201"/>
            <p:cNvSpPr>
              <a:spLocks/>
            </p:cNvSpPr>
            <p:nvPr/>
          </p:nvSpPr>
          <p:spPr bwMode="auto">
            <a:xfrm>
              <a:off x="1972" y="766"/>
              <a:ext cx="6" cy="4"/>
            </a:xfrm>
            <a:custGeom>
              <a:avLst/>
              <a:gdLst>
                <a:gd name="T0" fmla="*/ 0 w 55"/>
                <a:gd name="T1" fmla="*/ 37 h 37"/>
                <a:gd name="T2" fmla="*/ 5 w 55"/>
                <a:gd name="T3" fmla="*/ 0 h 37"/>
                <a:gd name="T4" fmla="*/ 55 w 55"/>
                <a:gd name="T5" fmla="*/ 0 h 37"/>
                <a:gd name="T6" fmla="*/ 55 w 55"/>
                <a:gd name="T7" fmla="*/ 31 h 37"/>
                <a:gd name="T8" fmla="*/ 0 w 55"/>
                <a:gd name="T9" fmla="*/ 37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37"/>
                <a:gd name="T17" fmla="*/ 55 w 55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37">
                  <a:moveTo>
                    <a:pt x="0" y="37"/>
                  </a:moveTo>
                  <a:lnTo>
                    <a:pt x="5" y="0"/>
                  </a:lnTo>
                  <a:lnTo>
                    <a:pt x="55" y="0"/>
                  </a:lnTo>
                  <a:lnTo>
                    <a:pt x="55" y="31"/>
                  </a:lnTo>
                  <a:lnTo>
                    <a:pt x="0" y="37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48" name="Freeform 202"/>
            <p:cNvSpPr>
              <a:spLocks/>
            </p:cNvSpPr>
            <p:nvPr/>
          </p:nvSpPr>
          <p:spPr bwMode="auto">
            <a:xfrm>
              <a:off x="2050" y="714"/>
              <a:ext cx="49" cy="48"/>
            </a:xfrm>
            <a:custGeom>
              <a:avLst/>
              <a:gdLst>
                <a:gd name="T0" fmla="*/ 0 w 460"/>
                <a:gd name="T1" fmla="*/ 309 h 444"/>
                <a:gd name="T2" fmla="*/ 34 w 460"/>
                <a:gd name="T3" fmla="*/ 286 h 444"/>
                <a:gd name="T4" fmla="*/ 38 w 460"/>
                <a:gd name="T5" fmla="*/ 231 h 444"/>
                <a:gd name="T6" fmla="*/ 97 w 460"/>
                <a:gd name="T7" fmla="*/ 157 h 444"/>
                <a:gd name="T8" fmla="*/ 123 w 460"/>
                <a:gd name="T9" fmla="*/ 26 h 444"/>
                <a:gd name="T10" fmla="*/ 169 w 460"/>
                <a:gd name="T11" fmla="*/ 0 h 444"/>
                <a:gd name="T12" fmla="*/ 204 w 460"/>
                <a:gd name="T13" fmla="*/ 87 h 444"/>
                <a:gd name="T14" fmla="*/ 306 w 460"/>
                <a:gd name="T15" fmla="*/ 165 h 444"/>
                <a:gd name="T16" fmla="*/ 270 w 460"/>
                <a:gd name="T17" fmla="*/ 208 h 444"/>
                <a:gd name="T18" fmla="*/ 301 w 460"/>
                <a:gd name="T19" fmla="*/ 219 h 444"/>
                <a:gd name="T20" fmla="*/ 339 w 460"/>
                <a:gd name="T21" fmla="*/ 275 h 444"/>
                <a:gd name="T22" fmla="*/ 460 w 460"/>
                <a:gd name="T23" fmla="*/ 305 h 444"/>
                <a:gd name="T24" fmla="*/ 365 w 460"/>
                <a:gd name="T25" fmla="*/ 395 h 444"/>
                <a:gd name="T26" fmla="*/ 272 w 460"/>
                <a:gd name="T27" fmla="*/ 429 h 444"/>
                <a:gd name="T28" fmla="*/ 183 w 460"/>
                <a:gd name="T29" fmla="*/ 444 h 444"/>
                <a:gd name="T30" fmla="*/ 87 w 460"/>
                <a:gd name="T31" fmla="*/ 410 h 444"/>
                <a:gd name="T32" fmla="*/ 53 w 460"/>
                <a:gd name="T33" fmla="*/ 347 h 444"/>
                <a:gd name="T34" fmla="*/ 0 w 460"/>
                <a:gd name="T35" fmla="*/ 309 h 44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60"/>
                <a:gd name="T55" fmla="*/ 0 h 444"/>
                <a:gd name="T56" fmla="*/ 460 w 460"/>
                <a:gd name="T57" fmla="*/ 444 h 44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60" h="444">
                  <a:moveTo>
                    <a:pt x="0" y="309"/>
                  </a:moveTo>
                  <a:lnTo>
                    <a:pt x="34" y="286"/>
                  </a:lnTo>
                  <a:lnTo>
                    <a:pt x="38" y="231"/>
                  </a:lnTo>
                  <a:lnTo>
                    <a:pt x="97" y="157"/>
                  </a:lnTo>
                  <a:lnTo>
                    <a:pt x="123" y="26"/>
                  </a:lnTo>
                  <a:lnTo>
                    <a:pt x="169" y="0"/>
                  </a:lnTo>
                  <a:lnTo>
                    <a:pt x="204" y="87"/>
                  </a:lnTo>
                  <a:lnTo>
                    <a:pt x="306" y="165"/>
                  </a:lnTo>
                  <a:lnTo>
                    <a:pt x="270" y="208"/>
                  </a:lnTo>
                  <a:lnTo>
                    <a:pt x="301" y="219"/>
                  </a:lnTo>
                  <a:lnTo>
                    <a:pt x="339" y="275"/>
                  </a:lnTo>
                  <a:lnTo>
                    <a:pt x="460" y="305"/>
                  </a:lnTo>
                  <a:lnTo>
                    <a:pt x="365" y="395"/>
                  </a:lnTo>
                  <a:lnTo>
                    <a:pt x="272" y="429"/>
                  </a:lnTo>
                  <a:lnTo>
                    <a:pt x="183" y="444"/>
                  </a:lnTo>
                  <a:lnTo>
                    <a:pt x="87" y="410"/>
                  </a:lnTo>
                  <a:lnTo>
                    <a:pt x="53" y="347"/>
                  </a:lnTo>
                  <a:lnTo>
                    <a:pt x="0" y="309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49" name="Freeform 203"/>
            <p:cNvSpPr>
              <a:spLocks/>
            </p:cNvSpPr>
            <p:nvPr/>
          </p:nvSpPr>
          <p:spPr bwMode="auto">
            <a:xfrm>
              <a:off x="2079" y="732"/>
              <a:ext cx="5" cy="5"/>
            </a:xfrm>
            <a:custGeom>
              <a:avLst/>
              <a:gdLst>
                <a:gd name="T0" fmla="*/ 0 w 46"/>
                <a:gd name="T1" fmla="*/ 43 h 54"/>
                <a:gd name="T2" fmla="*/ 31 w 46"/>
                <a:gd name="T3" fmla="*/ 54 h 54"/>
                <a:gd name="T4" fmla="*/ 46 w 46"/>
                <a:gd name="T5" fmla="*/ 38 h 54"/>
                <a:gd name="T6" fmla="*/ 21 w 46"/>
                <a:gd name="T7" fmla="*/ 35 h 54"/>
                <a:gd name="T8" fmla="*/ 46 w 46"/>
                <a:gd name="T9" fmla="*/ 20 h 54"/>
                <a:gd name="T10" fmla="*/ 36 w 46"/>
                <a:gd name="T11" fmla="*/ 0 h 54"/>
                <a:gd name="T12" fmla="*/ 0 w 46"/>
                <a:gd name="T13" fmla="*/ 43 h 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"/>
                <a:gd name="T22" fmla="*/ 0 h 54"/>
                <a:gd name="T23" fmla="*/ 46 w 46"/>
                <a:gd name="T24" fmla="*/ 54 h 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" h="54">
                  <a:moveTo>
                    <a:pt x="0" y="43"/>
                  </a:moveTo>
                  <a:lnTo>
                    <a:pt x="31" y="54"/>
                  </a:lnTo>
                  <a:lnTo>
                    <a:pt x="46" y="38"/>
                  </a:lnTo>
                  <a:lnTo>
                    <a:pt x="21" y="35"/>
                  </a:lnTo>
                  <a:lnTo>
                    <a:pt x="46" y="20"/>
                  </a:lnTo>
                  <a:lnTo>
                    <a:pt x="36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50" name="Freeform 204"/>
            <p:cNvSpPr>
              <a:spLocks/>
            </p:cNvSpPr>
            <p:nvPr/>
          </p:nvSpPr>
          <p:spPr bwMode="auto">
            <a:xfrm>
              <a:off x="1970" y="766"/>
              <a:ext cx="18" cy="20"/>
            </a:xfrm>
            <a:custGeom>
              <a:avLst/>
              <a:gdLst>
                <a:gd name="T0" fmla="*/ 0 w 170"/>
                <a:gd name="T1" fmla="*/ 87 h 184"/>
                <a:gd name="T2" fmla="*/ 20 w 170"/>
                <a:gd name="T3" fmla="*/ 58 h 184"/>
                <a:gd name="T4" fmla="*/ 33 w 170"/>
                <a:gd name="T5" fmla="*/ 60 h 184"/>
                <a:gd name="T6" fmla="*/ 23 w 170"/>
                <a:gd name="T7" fmla="*/ 37 h 184"/>
                <a:gd name="T8" fmla="*/ 78 w 170"/>
                <a:gd name="T9" fmla="*/ 31 h 184"/>
                <a:gd name="T10" fmla="*/ 78 w 170"/>
                <a:gd name="T11" fmla="*/ 0 h 184"/>
                <a:gd name="T12" fmla="*/ 141 w 170"/>
                <a:gd name="T13" fmla="*/ 0 h 184"/>
                <a:gd name="T14" fmla="*/ 137 w 170"/>
                <a:gd name="T15" fmla="*/ 29 h 184"/>
                <a:gd name="T16" fmla="*/ 170 w 170"/>
                <a:gd name="T17" fmla="*/ 31 h 184"/>
                <a:gd name="T18" fmla="*/ 160 w 170"/>
                <a:gd name="T19" fmla="*/ 134 h 184"/>
                <a:gd name="T20" fmla="*/ 120 w 170"/>
                <a:gd name="T21" fmla="*/ 122 h 184"/>
                <a:gd name="T22" fmla="*/ 74 w 170"/>
                <a:gd name="T23" fmla="*/ 184 h 184"/>
                <a:gd name="T24" fmla="*/ 0 w 170"/>
                <a:gd name="T25" fmla="*/ 87 h 1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0"/>
                <a:gd name="T40" fmla="*/ 0 h 184"/>
                <a:gd name="T41" fmla="*/ 170 w 170"/>
                <a:gd name="T42" fmla="*/ 184 h 18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0" h="184">
                  <a:moveTo>
                    <a:pt x="0" y="87"/>
                  </a:moveTo>
                  <a:lnTo>
                    <a:pt x="20" y="58"/>
                  </a:lnTo>
                  <a:lnTo>
                    <a:pt x="33" y="60"/>
                  </a:lnTo>
                  <a:lnTo>
                    <a:pt x="23" y="37"/>
                  </a:lnTo>
                  <a:lnTo>
                    <a:pt x="78" y="31"/>
                  </a:lnTo>
                  <a:lnTo>
                    <a:pt x="78" y="0"/>
                  </a:lnTo>
                  <a:lnTo>
                    <a:pt x="141" y="0"/>
                  </a:lnTo>
                  <a:lnTo>
                    <a:pt x="137" y="29"/>
                  </a:lnTo>
                  <a:lnTo>
                    <a:pt x="170" y="31"/>
                  </a:lnTo>
                  <a:lnTo>
                    <a:pt x="160" y="134"/>
                  </a:lnTo>
                  <a:lnTo>
                    <a:pt x="120" y="122"/>
                  </a:lnTo>
                  <a:lnTo>
                    <a:pt x="74" y="184"/>
                  </a:lnTo>
                  <a:lnTo>
                    <a:pt x="0" y="87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51" name="Freeform 205"/>
            <p:cNvSpPr>
              <a:spLocks/>
            </p:cNvSpPr>
            <p:nvPr/>
          </p:nvSpPr>
          <p:spPr bwMode="auto">
            <a:xfrm>
              <a:off x="1886" y="729"/>
              <a:ext cx="10" cy="1"/>
            </a:xfrm>
            <a:custGeom>
              <a:avLst/>
              <a:gdLst>
                <a:gd name="T0" fmla="*/ 0 w 92"/>
                <a:gd name="T1" fmla="*/ 15 h 15"/>
                <a:gd name="T2" fmla="*/ 5 w 92"/>
                <a:gd name="T3" fmla="*/ 0 h 15"/>
                <a:gd name="T4" fmla="*/ 92 w 92"/>
                <a:gd name="T5" fmla="*/ 6 h 15"/>
                <a:gd name="T6" fmla="*/ 0 w 92"/>
                <a:gd name="T7" fmla="*/ 15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2"/>
                <a:gd name="T13" fmla="*/ 0 h 15"/>
                <a:gd name="T14" fmla="*/ 92 w 92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2" h="15">
                  <a:moveTo>
                    <a:pt x="0" y="15"/>
                  </a:moveTo>
                  <a:lnTo>
                    <a:pt x="5" y="0"/>
                  </a:lnTo>
                  <a:lnTo>
                    <a:pt x="92" y="6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52" name="Freeform 206"/>
            <p:cNvSpPr>
              <a:spLocks/>
            </p:cNvSpPr>
            <p:nvPr/>
          </p:nvSpPr>
          <p:spPr bwMode="auto">
            <a:xfrm>
              <a:off x="1931" y="737"/>
              <a:ext cx="14" cy="21"/>
            </a:xfrm>
            <a:custGeom>
              <a:avLst/>
              <a:gdLst>
                <a:gd name="T0" fmla="*/ 0 w 131"/>
                <a:gd name="T1" fmla="*/ 184 h 195"/>
                <a:gd name="T2" fmla="*/ 15 w 131"/>
                <a:gd name="T3" fmla="*/ 48 h 195"/>
                <a:gd name="T4" fmla="*/ 8 w 131"/>
                <a:gd name="T5" fmla="*/ 6 h 195"/>
                <a:gd name="T6" fmla="*/ 89 w 131"/>
                <a:gd name="T7" fmla="*/ 0 h 195"/>
                <a:gd name="T8" fmla="*/ 131 w 131"/>
                <a:gd name="T9" fmla="*/ 153 h 195"/>
                <a:gd name="T10" fmla="*/ 34 w 131"/>
                <a:gd name="T11" fmla="*/ 195 h 195"/>
                <a:gd name="T12" fmla="*/ 0 w 131"/>
                <a:gd name="T13" fmla="*/ 184 h 1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1"/>
                <a:gd name="T22" fmla="*/ 0 h 195"/>
                <a:gd name="T23" fmla="*/ 131 w 131"/>
                <a:gd name="T24" fmla="*/ 195 h 19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1" h="195">
                  <a:moveTo>
                    <a:pt x="0" y="184"/>
                  </a:moveTo>
                  <a:lnTo>
                    <a:pt x="15" y="48"/>
                  </a:lnTo>
                  <a:lnTo>
                    <a:pt x="8" y="6"/>
                  </a:lnTo>
                  <a:lnTo>
                    <a:pt x="89" y="0"/>
                  </a:lnTo>
                  <a:lnTo>
                    <a:pt x="131" y="153"/>
                  </a:lnTo>
                  <a:lnTo>
                    <a:pt x="34" y="195"/>
                  </a:lnTo>
                  <a:lnTo>
                    <a:pt x="0" y="18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53" name="Freeform 207"/>
            <p:cNvSpPr>
              <a:spLocks/>
            </p:cNvSpPr>
            <p:nvPr/>
          </p:nvSpPr>
          <p:spPr bwMode="auto">
            <a:xfrm>
              <a:off x="1892" y="732"/>
              <a:ext cx="24" cy="17"/>
            </a:xfrm>
            <a:custGeom>
              <a:avLst/>
              <a:gdLst>
                <a:gd name="T0" fmla="*/ 0 w 222"/>
                <a:gd name="T1" fmla="*/ 52 h 162"/>
                <a:gd name="T2" fmla="*/ 37 w 222"/>
                <a:gd name="T3" fmla="*/ 29 h 162"/>
                <a:gd name="T4" fmla="*/ 37 w 222"/>
                <a:gd name="T5" fmla="*/ 0 h 162"/>
                <a:gd name="T6" fmla="*/ 110 w 222"/>
                <a:gd name="T7" fmla="*/ 5 h 162"/>
                <a:gd name="T8" fmla="*/ 131 w 222"/>
                <a:gd name="T9" fmla="*/ 20 h 162"/>
                <a:gd name="T10" fmla="*/ 183 w 222"/>
                <a:gd name="T11" fmla="*/ 2 h 162"/>
                <a:gd name="T12" fmla="*/ 212 w 222"/>
                <a:gd name="T13" fmla="*/ 75 h 162"/>
                <a:gd name="T14" fmla="*/ 222 w 222"/>
                <a:gd name="T15" fmla="*/ 131 h 162"/>
                <a:gd name="T16" fmla="*/ 202 w 222"/>
                <a:gd name="T17" fmla="*/ 127 h 162"/>
                <a:gd name="T18" fmla="*/ 199 w 222"/>
                <a:gd name="T19" fmla="*/ 156 h 162"/>
                <a:gd name="T20" fmla="*/ 165 w 222"/>
                <a:gd name="T21" fmla="*/ 162 h 162"/>
                <a:gd name="T22" fmla="*/ 165 w 222"/>
                <a:gd name="T23" fmla="*/ 131 h 162"/>
                <a:gd name="T24" fmla="*/ 145 w 222"/>
                <a:gd name="T25" fmla="*/ 128 h 162"/>
                <a:gd name="T26" fmla="*/ 115 w 222"/>
                <a:gd name="T27" fmla="*/ 82 h 162"/>
                <a:gd name="T28" fmla="*/ 52 w 222"/>
                <a:gd name="T29" fmla="*/ 109 h 162"/>
                <a:gd name="T30" fmla="*/ 0 w 222"/>
                <a:gd name="T31" fmla="*/ 52 h 16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22"/>
                <a:gd name="T49" fmla="*/ 0 h 162"/>
                <a:gd name="T50" fmla="*/ 222 w 222"/>
                <a:gd name="T51" fmla="*/ 162 h 16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22" h="162">
                  <a:moveTo>
                    <a:pt x="0" y="52"/>
                  </a:moveTo>
                  <a:lnTo>
                    <a:pt x="37" y="29"/>
                  </a:lnTo>
                  <a:lnTo>
                    <a:pt x="37" y="0"/>
                  </a:lnTo>
                  <a:lnTo>
                    <a:pt x="110" y="5"/>
                  </a:lnTo>
                  <a:lnTo>
                    <a:pt x="131" y="20"/>
                  </a:lnTo>
                  <a:lnTo>
                    <a:pt x="183" y="2"/>
                  </a:lnTo>
                  <a:lnTo>
                    <a:pt x="212" y="75"/>
                  </a:lnTo>
                  <a:lnTo>
                    <a:pt x="222" y="131"/>
                  </a:lnTo>
                  <a:lnTo>
                    <a:pt x="202" y="127"/>
                  </a:lnTo>
                  <a:lnTo>
                    <a:pt x="199" y="156"/>
                  </a:lnTo>
                  <a:lnTo>
                    <a:pt x="165" y="162"/>
                  </a:lnTo>
                  <a:lnTo>
                    <a:pt x="165" y="131"/>
                  </a:lnTo>
                  <a:lnTo>
                    <a:pt x="145" y="128"/>
                  </a:lnTo>
                  <a:lnTo>
                    <a:pt x="115" y="82"/>
                  </a:lnTo>
                  <a:lnTo>
                    <a:pt x="52" y="109"/>
                  </a:lnTo>
                  <a:lnTo>
                    <a:pt x="0" y="5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54" name="Freeform 208"/>
            <p:cNvSpPr>
              <a:spLocks/>
            </p:cNvSpPr>
            <p:nvPr/>
          </p:nvSpPr>
          <p:spPr bwMode="auto">
            <a:xfrm>
              <a:off x="2088" y="675"/>
              <a:ext cx="6" cy="2"/>
            </a:xfrm>
            <a:custGeom>
              <a:avLst/>
              <a:gdLst>
                <a:gd name="T0" fmla="*/ 0 w 54"/>
                <a:gd name="T1" fmla="*/ 0 h 14"/>
                <a:gd name="T2" fmla="*/ 30 w 54"/>
                <a:gd name="T3" fmla="*/ 14 h 14"/>
                <a:gd name="T4" fmla="*/ 54 w 54"/>
                <a:gd name="T5" fmla="*/ 2 h 14"/>
                <a:gd name="T6" fmla="*/ 0 w 54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4"/>
                <a:gd name="T13" fmla="*/ 0 h 14"/>
                <a:gd name="T14" fmla="*/ 54 w 54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4" h="14">
                  <a:moveTo>
                    <a:pt x="0" y="0"/>
                  </a:moveTo>
                  <a:lnTo>
                    <a:pt x="30" y="14"/>
                  </a:lnTo>
                  <a:lnTo>
                    <a:pt x="54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55" name="Freeform 209"/>
            <p:cNvSpPr>
              <a:spLocks/>
            </p:cNvSpPr>
            <p:nvPr/>
          </p:nvSpPr>
          <p:spPr bwMode="auto">
            <a:xfrm>
              <a:off x="2053" y="661"/>
              <a:ext cx="5" cy="14"/>
            </a:xfrm>
            <a:custGeom>
              <a:avLst/>
              <a:gdLst>
                <a:gd name="T0" fmla="*/ 0 w 49"/>
                <a:gd name="T1" fmla="*/ 63 h 130"/>
                <a:gd name="T2" fmla="*/ 26 w 49"/>
                <a:gd name="T3" fmla="*/ 130 h 130"/>
                <a:gd name="T4" fmla="*/ 28 w 49"/>
                <a:gd name="T5" fmla="*/ 128 h 130"/>
                <a:gd name="T6" fmla="*/ 43 w 49"/>
                <a:gd name="T7" fmla="*/ 59 h 130"/>
                <a:gd name="T8" fmla="*/ 26 w 49"/>
                <a:gd name="T9" fmla="*/ 63 h 130"/>
                <a:gd name="T10" fmla="*/ 28 w 49"/>
                <a:gd name="T11" fmla="*/ 34 h 130"/>
                <a:gd name="T12" fmla="*/ 44 w 49"/>
                <a:gd name="T13" fmla="*/ 18 h 130"/>
                <a:gd name="T14" fmla="*/ 49 w 49"/>
                <a:gd name="T15" fmla="*/ 0 h 130"/>
                <a:gd name="T16" fmla="*/ 32 w 49"/>
                <a:gd name="T17" fmla="*/ 3 h 130"/>
                <a:gd name="T18" fmla="*/ 0 w 49"/>
                <a:gd name="T19" fmla="*/ 63 h 1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9"/>
                <a:gd name="T31" fmla="*/ 0 h 130"/>
                <a:gd name="T32" fmla="*/ 49 w 49"/>
                <a:gd name="T33" fmla="*/ 130 h 1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9" h="130">
                  <a:moveTo>
                    <a:pt x="0" y="63"/>
                  </a:moveTo>
                  <a:lnTo>
                    <a:pt x="26" y="130"/>
                  </a:lnTo>
                  <a:lnTo>
                    <a:pt x="28" y="128"/>
                  </a:lnTo>
                  <a:lnTo>
                    <a:pt x="43" y="59"/>
                  </a:lnTo>
                  <a:lnTo>
                    <a:pt x="26" y="63"/>
                  </a:lnTo>
                  <a:lnTo>
                    <a:pt x="28" y="34"/>
                  </a:lnTo>
                  <a:lnTo>
                    <a:pt x="44" y="18"/>
                  </a:lnTo>
                  <a:lnTo>
                    <a:pt x="49" y="0"/>
                  </a:lnTo>
                  <a:lnTo>
                    <a:pt x="32" y="3"/>
                  </a:lnTo>
                  <a:lnTo>
                    <a:pt x="0" y="6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56" name="Freeform 210"/>
            <p:cNvSpPr>
              <a:spLocks/>
            </p:cNvSpPr>
            <p:nvPr/>
          </p:nvSpPr>
          <p:spPr bwMode="auto">
            <a:xfrm>
              <a:off x="1913" y="738"/>
              <a:ext cx="20" cy="21"/>
            </a:xfrm>
            <a:custGeom>
              <a:avLst/>
              <a:gdLst>
                <a:gd name="T0" fmla="*/ 0 w 180"/>
                <a:gd name="T1" fmla="*/ 127 h 191"/>
                <a:gd name="T2" fmla="*/ 3 w 180"/>
                <a:gd name="T3" fmla="*/ 98 h 191"/>
                <a:gd name="T4" fmla="*/ 6 w 180"/>
                <a:gd name="T5" fmla="*/ 69 h 191"/>
                <a:gd name="T6" fmla="*/ 26 w 180"/>
                <a:gd name="T7" fmla="*/ 73 h 191"/>
                <a:gd name="T8" fmla="*/ 16 w 180"/>
                <a:gd name="T9" fmla="*/ 17 h 191"/>
                <a:gd name="T10" fmla="*/ 69 w 180"/>
                <a:gd name="T11" fmla="*/ 0 h 191"/>
                <a:gd name="T12" fmla="*/ 102 w 180"/>
                <a:gd name="T13" fmla="*/ 12 h 191"/>
                <a:gd name="T14" fmla="*/ 118 w 180"/>
                <a:gd name="T15" fmla="*/ 31 h 191"/>
                <a:gd name="T16" fmla="*/ 180 w 180"/>
                <a:gd name="T17" fmla="*/ 36 h 191"/>
                <a:gd name="T18" fmla="*/ 165 w 180"/>
                <a:gd name="T19" fmla="*/ 172 h 191"/>
                <a:gd name="T20" fmla="*/ 29 w 180"/>
                <a:gd name="T21" fmla="*/ 191 h 191"/>
                <a:gd name="T22" fmla="*/ 33 w 180"/>
                <a:gd name="T23" fmla="*/ 148 h 191"/>
                <a:gd name="T24" fmla="*/ 0 w 180"/>
                <a:gd name="T25" fmla="*/ 127 h 19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80"/>
                <a:gd name="T40" fmla="*/ 0 h 191"/>
                <a:gd name="T41" fmla="*/ 180 w 180"/>
                <a:gd name="T42" fmla="*/ 191 h 19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80" h="191">
                  <a:moveTo>
                    <a:pt x="0" y="127"/>
                  </a:moveTo>
                  <a:lnTo>
                    <a:pt x="3" y="98"/>
                  </a:lnTo>
                  <a:lnTo>
                    <a:pt x="6" y="69"/>
                  </a:lnTo>
                  <a:lnTo>
                    <a:pt x="26" y="73"/>
                  </a:lnTo>
                  <a:lnTo>
                    <a:pt x="16" y="17"/>
                  </a:lnTo>
                  <a:lnTo>
                    <a:pt x="69" y="0"/>
                  </a:lnTo>
                  <a:lnTo>
                    <a:pt x="102" y="12"/>
                  </a:lnTo>
                  <a:lnTo>
                    <a:pt x="118" y="31"/>
                  </a:lnTo>
                  <a:lnTo>
                    <a:pt x="180" y="36"/>
                  </a:lnTo>
                  <a:lnTo>
                    <a:pt x="165" y="172"/>
                  </a:lnTo>
                  <a:lnTo>
                    <a:pt x="29" y="191"/>
                  </a:lnTo>
                  <a:lnTo>
                    <a:pt x="33" y="148"/>
                  </a:lnTo>
                  <a:lnTo>
                    <a:pt x="0" y="127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57" name="Freeform 211"/>
            <p:cNvSpPr>
              <a:spLocks/>
            </p:cNvSpPr>
            <p:nvPr/>
          </p:nvSpPr>
          <p:spPr bwMode="auto">
            <a:xfrm>
              <a:off x="2056" y="661"/>
              <a:ext cx="14" cy="14"/>
            </a:xfrm>
            <a:custGeom>
              <a:avLst/>
              <a:gdLst>
                <a:gd name="T0" fmla="*/ 0 w 131"/>
                <a:gd name="T1" fmla="*/ 66 h 139"/>
                <a:gd name="T2" fmla="*/ 2 w 131"/>
                <a:gd name="T3" fmla="*/ 37 h 139"/>
                <a:gd name="T4" fmla="*/ 18 w 131"/>
                <a:gd name="T5" fmla="*/ 21 h 139"/>
                <a:gd name="T6" fmla="*/ 51 w 131"/>
                <a:gd name="T7" fmla="*/ 34 h 139"/>
                <a:gd name="T8" fmla="*/ 116 w 131"/>
                <a:gd name="T9" fmla="*/ 0 h 139"/>
                <a:gd name="T10" fmla="*/ 131 w 131"/>
                <a:gd name="T11" fmla="*/ 37 h 139"/>
                <a:gd name="T12" fmla="*/ 63 w 131"/>
                <a:gd name="T13" fmla="*/ 60 h 139"/>
                <a:gd name="T14" fmla="*/ 95 w 131"/>
                <a:gd name="T15" fmla="*/ 92 h 139"/>
                <a:gd name="T16" fmla="*/ 79 w 131"/>
                <a:gd name="T17" fmla="*/ 111 h 139"/>
                <a:gd name="T18" fmla="*/ 36 w 131"/>
                <a:gd name="T19" fmla="*/ 139 h 139"/>
                <a:gd name="T20" fmla="*/ 2 w 131"/>
                <a:gd name="T21" fmla="*/ 131 h 139"/>
                <a:gd name="T22" fmla="*/ 17 w 131"/>
                <a:gd name="T23" fmla="*/ 62 h 139"/>
                <a:gd name="T24" fmla="*/ 0 w 131"/>
                <a:gd name="T25" fmla="*/ 66 h 1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1"/>
                <a:gd name="T40" fmla="*/ 0 h 139"/>
                <a:gd name="T41" fmla="*/ 131 w 131"/>
                <a:gd name="T42" fmla="*/ 139 h 13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1" h="139">
                  <a:moveTo>
                    <a:pt x="0" y="66"/>
                  </a:moveTo>
                  <a:lnTo>
                    <a:pt x="2" y="37"/>
                  </a:lnTo>
                  <a:lnTo>
                    <a:pt x="18" y="21"/>
                  </a:lnTo>
                  <a:lnTo>
                    <a:pt x="51" y="34"/>
                  </a:lnTo>
                  <a:lnTo>
                    <a:pt x="116" y="0"/>
                  </a:lnTo>
                  <a:lnTo>
                    <a:pt x="131" y="37"/>
                  </a:lnTo>
                  <a:lnTo>
                    <a:pt x="63" y="60"/>
                  </a:lnTo>
                  <a:lnTo>
                    <a:pt x="95" y="92"/>
                  </a:lnTo>
                  <a:lnTo>
                    <a:pt x="79" y="111"/>
                  </a:lnTo>
                  <a:lnTo>
                    <a:pt x="36" y="139"/>
                  </a:lnTo>
                  <a:lnTo>
                    <a:pt x="2" y="131"/>
                  </a:lnTo>
                  <a:lnTo>
                    <a:pt x="17" y="62"/>
                  </a:lnTo>
                  <a:lnTo>
                    <a:pt x="0" y="66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58" name="Freeform 212"/>
            <p:cNvSpPr>
              <a:spLocks/>
            </p:cNvSpPr>
            <p:nvPr/>
          </p:nvSpPr>
          <p:spPr bwMode="auto">
            <a:xfrm>
              <a:off x="2053" y="758"/>
              <a:ext cx="26" cy="30"/>
            </a:xfrm>
            <a:custGeom>
              <a:avLst/>
              <a:gdLst>
                <a:gd name="T0" fmla="*/ 0 w 242"/>
                <a:gd name="T1" fmla="*/ 18 h 278"/>
                <a:gd name="T2" fmla="*/ 34 w 242"/>
                <a:gd name="T3" fmla="*/ 76 h 278"/>
                <a:gd name="T4" fmla="*/ 0 w 242"/>
                <a:gd name="T5" fmla="*/ 131 h 278"/>
                <a:gd name="T6" fmla="*/ 26 w 242"/>
                <a:gd name="T7" fmla="*/ 145 h 278"/>
                <a:gd name="T8" fmla="*/ 8 w 242"/>
                <a:gd name="T9" fmla="*/ 166 h 278"/>
                <a:gd name="T10" fmla="*/ 165 w 242"/>
                <a:gd name="T11" fmla="*/ 278 h 278"/>
                <a:gd name="T12" fmla="*/ 231 w 242"/>
                <a:gd name="T13" fmla="*/ 189 h 278"/>
                <a:gd name="T14" fmla="*/ 216 w 242"/>
                <a:gd name="T15" fmla="*/ 165 h 278"/>
                <a:gd name="T16" fmla="*/ 216 w 242"/>
                <a:gd name="T17" fmla="*/ 53 h 278"/>
                <a:gd name="T18" fmla="*/ 242 w 242"/>
                <a:gd name="T19" fmla="*/ 19 h 278"/>
                <a:gd name="T20" fmla="*/ 153 w 242"/>
                <a:gd name="T21" fmla="*/ 34 h 278"/>
                <a:gd name="T22" fmla="*/ 57 w 242"/>
                <a:gd name="T23" fmla="*/ 0 h 278"/>
                <a:gd name="T24" fmla="*/ 0 w 242"/>
                <a:gd name="T25" fmla="*/ 18 h 27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2"/>
                <a:gd name="T40" fmla="*/ 0 h 278"/>
                <a:gd name="T41" fmla="*/ 242 w 242"/>
                <a:gd name="T42" fmla="*/ 278 h 27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2" h="278">
                  <a:moveTo>
                    <a:pt x="0" y="18"/>
                  </a:moveTo>
                  <a:lnTo>
                    <a:pt x="34" y="76"/>
                  </a:lnTo>
                  <a:lnTo>
                    <a:pt x="0" y="131"/>
                  </a:lnTo>
                  <a:lnTo>
                    <a:pt x="26" y="145"/>
                  </a:lnTo>
                  <a:lnTo>
                    <a:pt x="8" y="166"/>
                  </a:lnTo>
                  <a:lnTo>
                    <a:pt x="165" y="278"/>
                  </a:lnTo>
                  <a:lnTo>
                    <a:pt x="231" y="189"/>
                  </a:lnTo>
                  <a:lnTo>
                    <a:pt x="216" y="165"/>
                  </a:lnTo>
                  <a:lnTo>
                    <a:pt x="216" y="53"/>
                  </a:lnTo>
                  <a:lnTo>
                    <a:pt x="242" y="19"/>
                  </a:lnTo>
                  <a:lnTo>
                    <a:pt x="153" y="34"/>
                  </a:lnTo>
                  <a:lnTo>
                    <a:pt x="57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59" name="Freeform 213"/>
            <p:cNvSpPr>
              <a:spLocks/>
            </p:cNvSpPr>
            <p:nvPr/>
          </p:nvSpPr>
          <p:spPr bwMode="auto">
            <a:xfrm>
              <a:off x="2094" y="672"/>
              <a:ext cx="6" cy="5"/>
            </a:xfrm>
            <a:custGeom>
              <a:avLst/>
              <a:gdLst>
                <a:gd name="T0" fmla="*/ 0 w 57"/>
                <a:gd name="T1" fmla="*/ 28 h 46"/>
                <a:gd name="T2" fmla="*/ 47 w 57"/>
                <a:gd name="T3" fmla="*/ 0 h 46"/>
                <a:gd name="T4" fmla="*/ 57 w 57"/>
                <a:gd name="T5" fmla="*/ 46 h 46"/>
                <a:gd name="T6" fmla="*/ 0 w 57"/>
                <a:gd name="T7" fmla="*/ 28 h 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"/>
                <a:gd name="T13" fmla="*/ 0 h 46"/>
                <a:gd name="T14" fmla="*/ 57 w 57"/>
                <a:gd name="T15" fmla="*/ 46 h 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" h="46">
                  <a:moveTo>
                    <a:pt x="0" y="28"/>
                  </a:moveTo>
                  <a:lnTo>
                    <a:pt x="47" y="0"/>
                  </a:lnTo>
                  <a:lnTo>
                    <a:pt x="57" y="46"/>
                  </a:lnTo>
                  <a:lnTo>
                    <a:pt x="0" y="28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60" name="Freeform 214"/>
            <p:cNvSpPr>
              <a:spLocks/>
            </p:cNvSpPr>
            <p:nvPr/>
          </p:nvSpPr>
          <p:spPr bwMode="auto">
            <a:xfrm>
              <a:off x="2057" y="655"/>
              <a:ext cx="5" cy="6"/>
            </a:xfrm>
            <a:custGeom>
              <a:avLst/>
              <a:gdLst>
                <a:gd name="T0" fmla="*/ 0 w 48"/>
                <a:gd name="T1" fmla="*/ 54 h 54"/>
                <a:gd name="T2" fmla="*/ 17 w 48"/>
                <a:gd name="T3" fmla="*/ 51 h 54"/>
                <a:gd name="T4" fmla="*/ 48 w 48"/>
                <a:gd name="T5" fmla="*/ 17 h 54"/>
                <a:gd name="T6" fmla="*/ 29 w 48"/>
                <a:gd name="T7" fmla="*/ 0 h 54"/>
                <a:gd name="T8" fmla="*/ 0 w 48"/>
                <a:gd name="T9" fmla="*/ 54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54"/>
                <a:gd name="T17" fmla="*/ 48 w 48"/>
                <a:gd name="T18" fmla="*/ 54 h 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54">
                  <a:moveTo>
                    <a:pt x="0" y="54"/>
                  </a:moveTo>
                  <a:lnTo>
                    <a:pt x="17" y="51"/>
                  </a:lnTo>
                  <a:lnTo>
                    <a:pt x="48" y="17"/>
                  </a:lnTo>
                  <a:lnTo>
                    <a:pt x="29" y="0"/>
                  </a:lnTo>
                  <a:lnTo>
                    <a:pt x="0" y="5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61" name="Freeform 215"/>
            <p:cNvSpPr>
              <a:spLocks/>
            </p:cNvSpPr>
            <p:nvPr/>
          </p:nvSpPr>
          <p:spPr bwMode="auto">
            <a:xfrm>
              <a:off x="1904" y="745"/>
              <a:ext cx="13" cy="14"/>
            </a:xfrm>
            <a:custGeom>
              <a:avLst/>
              <a:gdLst>
                <a:gd name="T0" fmla="*/ 0 w 121"/>
                <a:gd name="T1" fmla="*/ 46 h 121"/>
                <a:gd name="T2" fmla="*/ 37 w 121"/>
                <a:gd name="T3" fmla="*/ 0 h 121"/>
                <a:gd name="T4" fmla="*/ 57 w 121"/>
                <a:gd name="T5" fmla="*/ 3 h 121"/>
                <a:gd name="T6" fmla="*/ 57 w 121"/>
                <a:gd name="T7" fmla="*/ 34 h 121"/>
                <a:gd name="T8" fmla="*/ 91 w 121"/>
                <a:gd name="T9" fmla="*/ 28 h 121"/>
                <a:gd name="T10" fmla="*/ 88 w 121"/>
                <a:gd name="T11" fmla="*/ 57 h 121"/>
                <a:gd name="T12" fmla="*/ 121 w 121"/>
                <a:gd name="T13" fmla="*/ 78 h 121"/>
                <a:gd name="T14" fmla="*/ 117 w 121"/>
                <a:gd name="T15" fmla="*/ 121 h 121"/>
                <a:gd name="T16" fmla="*/ 0 w 121"/>
                <a:gd name="T17" fmla="*/ 46 h 1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1"/>
                <a:gd name="T28" fmla="*/ 0 h 121"/>
                <a:gd name="T29" fmla="*/ 121 w 121"/>
                <a:gd name="T30" fmla="*/ 121 h 1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1" h="121">
                  <a:moveTo>
                    <a:pt x="0" y="46"/>
                  </a:moveTo>
                  <a:lnTo>
                    <a:pt x="37" y="0"/>
                  </a:lnTo>
                  <a:lnTo>
                    <a:pt x="57" y="3"/>
                  </a:lnTo>
                  <a:lnTo>
                    <a:pt x="57" y="34"/>
                  </a:lnTo>
                  <a:lnTo>
                    <a:pt x="91" y="28"/>
                  </a:lnTo>
                  <a:lnTo>
                    <a:pt x="88" y="57"/>
                  </a:lnTo>
                  <a:lnTo>
                    <a:pt x="121" y="78"/>
                  </a:lnTo>
                  <a:lnTo>
                    <a:pt x="117" y="121"/>
                  </a:lnTo>
                  <a:lnTo>
                    <a:pt x="0" y="46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62" name="Freeform 216"/>
            <p:cNvSpPr>
              <a:spLocks/>
            </p:cNvSpPr>
            <p:nvPr/>
          </p:nvSpPr>
          <p:spPr bwMode="auto">
            <a:xfrm>
              <a:off x="1972" y="661"/>
              <a:ext cx="51" cy="48"/>
            </a:xfrm>
            <a:custGeom>
              <a:avLst/>
              <a:gdLst>
                <a:gd name="T0" fmla="*/ 0 w 476"/>
                <a:gd name="T1" fmla="*/ 230 h 441"/>
                <a:gd name="T2" fmla="*/ 2 w 476"/>
                <a:gd name="T3" fmla="*/ 94 h 441"/>
                <a:gd name="T4" fmla="*/ 60 w 476"/>
                <a:gd name="T5" fmla="*/ 0 h 441"/>
                <a:gd name="T6" fmla="*/ 173 w 476"/>
                <a:gd name="T7" fmla="*/ 28 h 441"/>
                <a:gd name="T8" fmla="*/ 195 w 476"/>
                <a:gd name="T9" fmla="*/ 60 h 441"/>
                <a:gd name="T10" fmla="*/ 288 w 476"/>
                <a:gd name="T11" fmla="*/ 94 h 441"/>
                <a:gd name="T12" fmla="*/ 317 w 476"/>
                <a:gd name="T13" fmla="*/ 82 h 441"/>
                <a:gd name="T14" fmla="*/ 321 w 476"/>
                <a:gd name="T15" fmla="*/ 36 h 441"/>
                <a:gd name="T16" fmla="*/ 350 w 476"/>
                <a:gd name="T17" fmla="*/ 13 h 441"/>
                <a:gd name="T18" fmla="*/ 476 w 476"/>
                <a:gd name="T19" fmla="*/ 51 h 441"/>
                <a:gd name="T20" fmla="*/ 462 w 476"/>
                <a:gd name="T21" fmla="*/ 104 h 441"/>
                <a:gd name="T22" fmla="*/ 476 w 476"/>
                <a:gd name="T23" fmla="*/ 361 h 441"/>
                <a:gd name="T24" fmla="*/ 476 w 476"/>
                <a:gd name="T25" fmla="*/ 423 h 441"/>
                <a:gd name="T26" fmla="*/ 448 w 476"/>
                <a:gd name="T27" fmla="*/ 423 h 441"/>
                <a:gd name="T28" fmla="*/ 448 w 476"/>
                <a:gd name="T29" fmla="*/ 441 h 441"/>
                <a:gd name="T30" fmla="*/ 203 w 476"/>
                <a:gd name="T31" fmla="*/ 318 h 441"/>
                <a:gd name="T32" fmla="*/ 172 w 476"/>
                <a:gd name="T33" fmla="*/ 329 h 441"/>
                <a:gd name="T34" fmla="*/ 71 w 476"/>
                <a:gd name="T35" fmla="*/ 314 h 441"/>
                <a:gd name="T36" fmla="*/ 0 w 476"/>
                <a:gd name="T37" fmla="*/ 230 h 44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76"/>
                <a:gd name="T58" fmla="*/ 0 h 441"/>
                <a:gd name="T59" fmla="*/ 476 w 476"/>
                <a:gd name="T60" fmla="*/ 441 h 44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76" h="441">
                  <a:moveTo>
                    <a:pt x="0" y="230"/>
                  </a:moveTo>
                  <a:lnTo>
                    <a:pt x="2" y="94"/>
                  </a:lnTo>
                  <a:lnTo>
                    <a:pt x="60" y="0"/>
                  </a:lnTo>
                  <a:lnTo>
                    <a:pt x="173" y="28"/>
                  </a:lnTo>
                  <a:lnTo>
                    <a:pt x="195" y="60"/>
                  </a:lnTo>
                  <a:lnTo>
                    <a:pt x="288" y="94"/>
                  </a:lnTo>
                  <a:lnTo>
                    <a:pt x="317" y="82"/>
                  </a:lnTo>
                  <a:lnTo>
                    <a:pt x="321" y="36"/>
                  </a:lnTo>
                  <a:lnTo>
                    <a:pt x="350" y="13"/>
                  </a:lnTo>
                  <a:lnTo>
                    <a:pt x="476" y="51"/>
                  </a:lnTo>
                  <a:lnTo>
                    <a:pt x="462" y="104"/>
                  </a:lnTo>
                  <a:lnTo>
                    <a:pt x="476" y="361"/>
                  </a:lnTo>
                  <a:lnTo>
                    <a:pt x="476" y="423"/>
                  </a:lnTo>
                  <a:lnTo>
                    <a:pt x="448" y="423"/>
                  </a:lnTo>
                  <a:lnTo>
                    <a:pt x="448" y="441"/>
                  </a:lnTo>
                  <a:lnTo>
                    <a:pt x="203" y="318"/>
                  </a:lnTo>
                  <a:lnTo>
                    <a:pt x="172" y="329"/>
                  </a:lnTo>
                  <a:lnTo>
                    <a:pt x="71" y="314"/>
                  </a:lnTo>
                  <a:lnTo>
                    <a:pt x="0" y="23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63" name="Freeform 217"/>
            <p:cNvSpPr>
              <a:spLocks/>
            </p:cNvSpPr>
            <p:nvPr/>
          </p:nvSpPr>
          <p:spPr bwMode="auto">
            <a:xfrm>
              <a:off x="2083" y="813"/>
              <a:ext cx="23" cy="45"/>
            </a:xfrm>
            <a:custGeom>
              <a:avLst/>
              <a:gdLst>
                <a:gd name="T0" fmla="*/ 0 w 215"/>
                <a:gd name="T1" fmla="*/ 301 h 421"/>
                <a:gd name="T2" fmla="*/ 19 w 215"/>
                <a:gd name="T3" fmla="*/ 388 h 421"/>
                <a:gd name="T4" fmla="*/ 58 w 215"/>
                <a:gd name="T5" fmla="*/ 421 h 421"/>
                <a:gd name="T6" fmla="*/ 126 w 215"/>
                <a:gd name="T7" fmla="*/ 388 h 421"/>
                <a:gd name="T8" fmla="*/ 200 w 215"/>
                <a:gd name="T9" fmla="*/ 97 h 421"/>
                <a:gd name="T10" fmla="*/ 215 w 215"/>
                <a:gd name="T11" fmla="*/ 110 h 421"/>
                <a:gd name="T12" fmla="*/ 182 w 215"/>
                <a:gd name="T13" fmla="*/ 0 h 421"/>
                <a:gd name="T14" fmla="*/ 143 w 215"/>
                <a:gd name="T15" fmla="*/ 46 h 421"/>
                <a:gd name="T16" fmla="*/ 146 w 215"/>
                <a:gd name="T17" fmla="*/ 79 h 421"/>
                <a:gd name="T18" fmla="*/ 97 w 215"/>
                <a:gd name="T19" fmla="*/ 112 h 421"/>
                <a:gd name="T20" fmla="*/ 38 w 215"/>
                <a:gd name="T21" fmla="*/ 127 h 421"/>
                <a:gd name="T22" fmla="*/ 21 w 215"/>
                <a:gd name="T23" fmla="*/ 165 h 421"/>
                <a:gd name="T24" fmla="*/ 38 w 215"/>
                <a:gd name="T25" fmla="*/ 238 h 421"/>
                <a:gd name="T26" fmla="*/ 0 w 215"/>
                <a:gd name="T27" fmla="*/ 301 h 4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15"/>
                <a:gd name="T43" fmla="*/ 0 h 421"/>
                <a:gd name="T44" fmla="*/ 215 w 215"/>
                <a:gd name="T45" fmla="*/ 421 h 42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15" h="421">
                  <a:moveTo>
                    <a:pt x="0" y="301"/>
                  </a:moveTo>
                  <a:lnTo>
                    <a:pt x="19" y="388"/>
                  </a:lnTo>
                  <a:lnTo>
                    <a:pt x="58" y="421"/>
                  </a:lnTo>
                  <a:lnTo>
                    <a:pt x="126" y="388"/>
                  </a:lnTo>
                  <a:lnTo>
                    <a:pt x="200" y="97"/>
                  </a:lnTo>
                  <a:lnTo>
                    <a:pt x="215" y="110"/>
                  </a:lnTo>
                  <a:lnTo>
                    <a:pt x="182" y="0"/>
                  </a:lnTo>
                  <a:lnTo>
                    <a:pt x="143" y="46"/>
                  </a:lnTo>
                  <a:lnTo>
                    <a:pt x="146" y="79"/>
                  </a:lnTo>
                  <a:lnTo>
                    <a:pt x="97" y="112"/>
                  </a:lnTo>
                  <a:lnTo>
                    <a:pt x="38" y="127"/>
                  </a:lnTo>
                  <a:lnTo>
                    <a:pt x="21" y="165"/>
                  </a:lnTo>
                  <a:lnTo>
                    <a:pt x="38" y="238"/>
                  </a:lnTo>
                  <a:lnTo>
                    <a:pt x="0" y="301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64" name="Freeform 218"/>
            <p:cNvSpPr>
              <a:spLocks/>
            </p:cNvSpPr>
            <p:nvPr/>
          </p:nvSpPr>
          <p:spPr bwMode="auto">
            <a:xfrm>
              <a:off x="2049" y="804"/>
              <a:ext cx="11" cy="26"/>
            </a:xfrm>
            <a:custGeom>
              <a:avLst/>
              <a:gdLst>
                <a:gd name="T0" fmla="*/ 0 w 98"/>
                <a:gd name="T1" fmla="*/ 129 h 237"/>
                <a:gd name="T2" fmla="*/ 13 w 98"/>
                <a:gd name="T3" fmla="*/ 144 h 237"/>
                <a:gd name="T4" fmla="*/ 52 w 98"/>
                <a:gd name="T5" fmla="*/ 156 h 237"/>
                <a:gd name="T6" fmla="*/ 46 w 98"/>
                <a:gd name="T7" fmla="*/ 202 h 237"/>
                <a:gd name="T8" fmla="*/ 80 w 98"/>
                <a:gd name="T9" fmla="*/ 237 h 237"/>
                <a:gd name="T10" fmla="*/ 98 w 98"/>
                <a:gd name="T11" fmla="*/ 170 h 237"/>
                <a:gd name="T12" fmla="*/ 65 w 98"/>
                <a:gd name="T13" fmla="*/ 124 h 237"/>
                <a:gd name="T14" fmla="*/ 76 w 98"/>
                <a:gd name="T15" fmla="*/ 151 h 237"/>
                <a:gd name="T16" fmla="*/ 57 w 98"/>
                <a:gd name="T17" fmla="*/ 149 h 237"/>
                <a:gd name="T18" fmla="*/ 37 w 98"/>
                <a:gd name="T19" fmla="*/ 89 h 237"/>
                <a:gd name="T20" fmla="*/ 36 w 98"/>
                <a:gd name="T21" fmla="*/ 5 h 237"/>
                <a:gd name="T22" fmla="*/ 7 w 98"/>
                <a:gd name="T23" fmla="*/ 0 h 237"/>
                <a:gd name="T24" fmla="*/ 30 w 98"/>
                <a:gd name="T25" fmla="*/ 37 h 237"/>
                <a:gd name="T26" fmla="*/ 0 w 98"/>
                <a:gd name="T27" fmla="*/ 129 h 2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8"/>
                <a:gd name="T43" fmla="*/ 0 h 237"/>
                <a:gd name="T44" fmla="*/ 98 w 98"/>
                <a:gd name="T45" fmla="*/ 237 h 23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8" h="237">
                  <a:moveTo>
                    <a:pt x="0" y="129"/>
                  </a:moveTo>
                  <a:lnTo>
                    <a:pt x="13" y="144"/>
                  </a:lnTo>
                  <a:lnTo>
                    <a:pt x="52" y="156"/>
                  </a:lnTo>
                  <a:lnTo>
                    <a:pt x="46" y="202"/>
                  </a:lnTo>
                  <a:lnTo>
                    <a:pt x="80" y="237"/>
                  </a:lnTo>
                  <a:lnTo>
                    <a:pt x="98" y="170"/>
                  </a:lnTo>
                  <a:lnTo>
                    <a:pt x="65" y="124"/>
                  </a:lnTo>
                  <a:lnTo>
                    <a:pt x="76" y="151"/>
                  </a:lnTo>
                  <a:lnTo>
                    <a:pt x="57" y="149"/>
                  </a:lnTo>
                  <a:lnTo>
                    <a:pt x="37" y="89"/>
                  </a:lnTo>
                  <a:lnTo>
                    <a:pt x="36" y="5"/>
                  </a:lnTo>
                  <a:lnTo>
                    <a:pt x="7" y="0"/>
                  </a:lnTo>
                  <a:lnTo>
                    <a:pt x="30" y="37"/>
                  </a:lnTo>
                  <a:lnTo>
                    <a:pt x="0" y="129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65" name="Freeform 219"/>
            <p:cNvSpPr>
              <a:spLocks/>
            </p:cNvSpPr>
            <p:nvPr/>
          </p:nvSpPr>
          <p:spPr bwMode="auto">
            <a:xfrm>
              <a:off x="1901" y="690"/>
              <a:ext cx="54" cy="50"/>
            </a:xfrm>
            <a:custGeom>
              <a:avLst/>
              <a:gdLst>
                <a:gd name="T0" fmla="*/ 0 w 494"/>
                <a:gd name="T1" fmla="*/ 319 h 460"/>
                <a:gd name="T2" fmla="*/ 23 w 494"/>
                <a:gd name="T3" fmla="*/ 286 h 460"/>
                <a:gd name="T4" fmla="*/ 46 w 494"/>
                <a:gd name="T5" fmla="*/ 307 h 460"/>
                <a:gd name="T6" fmla="*/ 200 w 494"/>
                <a:gd name="T7" fmla="*/ 297 h 460"/>
                <a:gd name="T8" fmla="*/ 169 w 494"/>
                <a:gd name="T9" fmla="*/ 0 h 460"/>
                <a:gd name="T10" fmla="*/ 221 w 494"/>
                <a:gd name="T11" fmla="*/ 0 h 460"/>
                <a:gd name="T12" fmla="*/ 466 w 494"/>
                <a:gd name="T13" fmla="*/ 161 h 460"/>
                <a:gd name="T14" fmla="*/ 467 w 494"/>
                <a:gd name="T15" fmla="*/ 188 h 460"/>
                <a:gd name="T16" fmla="*/ 493 w 494"/>
                <a:gd name="T17" fmla="*/ 184 h 460"/>
                <a:gd name="T18" fmla="*/ 494 w 494"/>
                <a:gd name="T19" fmla="*/ 280 h 460"/>
                <a:gd name="T20" fmla="*/ 473 w 494"/>
                <a:gd name="T21" fmla="*/ 301 h 460"/>
                <a:gd name="T22" fmla="*/ 374 w 494"/>
                <a:gd name="T23" fmla="*/ 312 h 460"/>
                <a:gd name="T24" fmla="*/ 248 w 494"/>
                <a:gd name="T25" fmla="*/ 369 h 460"/>
                <a:gd name="T26" fmla="*/ 211 w 494"/>
                <a:gd name="T27" fmla="*/ 455 h 460"/>
                <a:gd name="T28" fmla="*/ 178 w 494"/>
                <a:gd name="T29" fmla="*/ 443 h 460"/>
                <a:gd name="T30" fmla="*/ 125 w 494"/>
                <a:gd name="T31" fmla="*/ 460 h 460"/>
                <a:gd name="T32" fmla="*/ 96 w 494"/>
                <a:gd name="T33" fmla="*/ 387 h 460"/>
                <a:gd name="T34" fmla="*/ 44 w 494"/>
                <a:gd name="T35" fmla="*/ 405 h 460"/>
                <a:gd name="T36" fmla="*/ 23 w 494"/>
                <a:gd name="T37" fmla="*/ 390 h 460"/>
                <a:gd name="T38" fmla="*/ 0 w 494"/>
                <a:gd name="T39" fmla="*/ 319 h 46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94"/>
                <a:gd name="T61" fmla="*/ 0 h 460"/>
                <a:gd name="T62" fmla="*/ 494 w 494"/>
                <a:gd name="T63" fmla="*/ 460 h 46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94" h="460">
                  <a:moveTo>
                    <a:pt x="0" y="319"/>
                  </a:moveTo>
                  <a:lnTo>
                    <a:pt x="23" y="286"/>
                  </a:lnTo>
                  <a:lnTo>
                    <a:pt x="46" y="307"/>
                  </a:lnTo>
                  <a:lnTo>
                    <a:pt x="200" y="297"/>
                  </a:lnTo>
                  <a:lnTo>
                    <a:pt x="169" y="0"/>
                  </a:lnTo>
                  <a:lnTo>
                    <a:pt x="221" y="0"/>
                  </a:lnTo>
                  <a:lnTo>
                    <a:pt x="466" y="161"/>
                  </a:lnTo>
                  <a:lnTo>
                    <a:pt x="467" y="188"/>
                  </a:lnTo>
                  <a:lnTo>
                    <a:pt x="493" y="184"/>
                  </a:lnTo>
                  <a:lnTo>
                    <a:pt x="494" y="280"/>
                  </a:lnTo>
                  <a:lnTo>
                    <a:pt x="473" y="301"/>
                  </a:lnTo>
                  <a:lnTo>
                    <a:pt x="374" y="312"/>
                  </a:lnTo>
                  <a:lnTo>
                    <a:pt x="248" y="369"/>
                  </a:lnTo>
                  <a:lnTo>
                    <a:pt x="211" y="455"/>
                  </a:lnTo>
                  <a:lnTo>
                    <a:pt x="178" y="443"/>
                  </a:lnTo>
                  <a:lnTo>
                    <a:pt x="125" y="460"/>
                  </a:lnTo>
                  <a:lnTo>
                    <a:pt x="96" y="387"/>
                  </a:lnTo>
                  <a:lnTo>
                    <a:pt x="44" y="405"/>
                  </a:lnTo>
                  <a:lnTo>
                    <a:pt x="23" y="390"/>
                  </a:lnTo>
                  <a:lnTo>
                    <a:pt x="0" y="319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66" name="Freeform 220"/>
            <p:cNvSpPr>
              <a:spLocks/>
            </p:cNvSpPr>
            <p:nvPr/>
          </p:nvSpPr>
          <p:spPr bwMode="auto">
            <a:xfrm>
              <a:off x="1886" y="682"/>
              <a:ext cx="39" cy="43"/>
            </a:xfrm>
            <a:custGeom>
              <a:avLst/>
              <a:gdLst>
                <a:gd name="T0" fmla="*/ 0 w 367"/>
                <a:gd name="T1" fmla="*/ 198 h 393"/>
                <a:gd name="T2" fmla="*/ 21 w 367"/>
                <a:gd name="T3" fmla="*/ 221 h 393"/>
                <a:gd name="T4" fmla="*/ 27 w 367"/>
                <a:gd name="T5" fmla="*/ 279 h 393"/>
                <a:gd name="T6" fmla="*/ 9 w 367"/>
                <a:gd name="T7" fmla="*/ 352 h 393"/>
                <a:gd name="T8" fmla="*/ 78 w 367"/>
                <a:gd name="T9" fmla="*/ 336 h 393"/>
                <a:gd name="T10" fmla="*/ 146 w 367"/>
                <a:gd name="T11" fmla="*/ 393 h 393"/>
                <a:gd name="T12" fmla="*/ 169 w 367"/>
                <a:gd name="T13" fmla="*/ 360 h 393"/>
                <a:gd name="T14" fmla="*/ 192 w 367"/>
                <a:gd name="T15" fmla="*/ 381 h 393"/>
                <a:gd name="T16" fmla="*/ 346 w 367"/>
                <a:gd name="T17" fmla="*/ 371 h 393"/>
                <a:gd name="T18" fmla="*/ 315 w 367"/>
                <a:gd name="T19" fmla="*/ 74 h 393"/>
                <a:gd name="T20" fmla="*/ 367 w 367"/>
                <a:gd name="T21" fmla="*/ 74 h 393"/>
                <a:gd name="T22" fmla="*/ 255 w 367"/>
                <a:gd name="T23" fmla="*/ 0 h 393"/>
                <a:gd name="T24" fmla="*/ 253 w 367"/>
                <a:gd name="T25" fmla="*/ 40 h 393"/>
                <a:gd name="T26" fmla="*/ 155 w 367"/>
                <a:gd name="T27" fmla="*/ 39 h 393"/>
                <a:gd name="T28" fmla="*/ 153 w 367"/>
                <a:gd name="T29" fmla="*/ 120 h 393"/>
                <a:gd name="T30" fmla="*/ 119 w 367"/>
                <a:gd name="T31" fmla="*/ 135 h 393"/>
                <a:gd name="T32" fmla="*/ 121 w 367"/>
                <a:gd name="T33" fmla="*/ 186 h 393"/>
                <a:gd name="T34" fmla="*/ 0 w 367"/>
                <a:gd name="T35" fmla="*/ 198 h 39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67"/>
                <a:gd name="T55" fmla="*/ 0 h 393"/>
                <a:gd name="T56" fmla="*/ 367 w 367"/>
                <a:gd name="T57" fmla="*/ 393 h 39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67" h="393">
                  <a:moveTo>
                    <a:pt x="0" y="198"/>
                  </a:moveTo>
                  <a:lnTo>
                    <a:pt x="21" y="221"/>
                  </a:lnTo>
                  <a:lnTo>
                    <a:pt x="27" y="279"/>
                  </a:lnTo>
                  <a:lnTo>
                    <a:pt x="9" y="352"/>
                  </a:lnTo>
                  <a:lnTo>
                    <a:pt x="78" y="336"/>
                  </a:lnTo>
                  <a:lnTo>
                    <a:pt x="146" y="393"/>
                  </a:lnTo>
                  <a:lnTo>
                    <a:pt x="169" y="360"/>
                  </a:lnTo>
                  <a:lnTo>
                    <a:pt x="192" y="381"/>
                  </a:lnTo>
                  <a:lnTo>
                    <a:pt x="346" y="371"/>
                  </a:lnTo>
                  <a:lnTo>
                    <a:pt x="315" y="74"/>
                  </a:lnTo>
                  <a:lnTo>
                    <a:pt x="367" y="74"/>
                  </a:lnTo>
                  <a:lnTo>
                    <a:pt x="255" y="0"/>
                  </a:lnTo>
                  <a:lnTo>
                    <a:pt x="253" y="40"/>
                  </a:lnTo>
                  <a:lnTo>
                    <a:pt x="155" y="39"/>
                  </a:lnTo>
                  <a:lnTo>
                    <a:pt x="153" y="120"/>
                  </a:lnTo>
                  <a:lnTo>
                    <a:pt x="119" y="135"/>
                  </a:lnTo>
                  <a:lnTo>
                    <a:pt x="121" y="186"/>
                  </a:lnTo>
                  <a:lnTo>
                    <a:pt x="0" y="198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67" name="Freeform 221"/>
            <p:cNvSpPr>
              <a:spLocks/>
            </p:cNvSpPr>
            <p:nvPr/>
          </p:nvSpPr>
          <p:spPr bwMode="auto">
            <a:xfrm>
              <a:off x="1898" y="652"/>
              <a:ext cx="39" cy="29"/>
            </a:xfrm>
            <a:custGeom>
              <a:avLst/>
              <a:gdLst>
                <a:gd name="T0" fmla="*/ 0 w 356"/>
                <a:gd name="T1" fmla="*/ 264 h 268"/>
                <a:gd name="T2" fmla="*/ 88 w 356"/>
                <a:gd name="T3" fmla="*/ 212 h 268"/>
                <a:gd name="T4" fmla="*/ 119 w 356"/>
                <a:gd name="T5" fmla="*/ 108 h 268"/>
                <a:gd name="T6" fmla="*/ 196 w 356"/>
                <a:gd name="T7" fmla="*/ 52 h 268"/>
                <a:gd name="T8" fmla="*/ 220 w 356"/>
                <a:gd name="T9" fmla="*/ 0 h 268"/>
                <a:gd name="T10" fmla="*/ 328 w 356"/>
                <a:gd name="T11" fmla="*/ 17 h 268"/>
                <a:gd name="T12" fmla="*/ 356 w 356"/>
                <a:gd name="T13" fmla="*/ 116 h 268"/>
                <a:gd name="T14" fmla="*/ 309 w 356"/>
                <a:gd name="T15" fmla="*/ 120 h 268"/>
                <a:gd name="T16" fmla="*/ 282 w 356"/>
                <a:gd name="T17" fmla="*/ 131 h 268"/>
                <a:gd name="T18" fmla="*/ 288 w 356"/>
                <a:gd name="T19" fmla="*/ 156 h 268"/>
                <a:gd name="T20" fmla="*/ 148 w 356"/>
                <a:gd name="T21" fmla="*/ 217 h 268"/>
                <a:gd name="T22" fmla="*/ 134 w 356"/>
                <a:gd name="T23" fmla="*/ 268 h 268"/>
                <a:gd name="T24" fmla="*/ 0 w 356"/>
                <a:gd name="T25" fmla="*/ 264 h 26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56"/>
                <a:gd name="T40" fmla="*/ 0 h 268"/>
                <a:gd name="T41" fmla="*/ 356 w 356"/>
                <a:gd name="T42" fmla="*/ 268 h 26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56" h="268">
                  <a:moveTo>
                    <a:pt x="0" y="264"/>
                  </a:moveTo>
                  <a:lnTo>
                    <a:pt x="88" y="212"/>
                  </a:lnTo>
                  <a:lnTo>
                    <a:pt x="119" y="108"/>
                  </a:lnTo>
                  <a:lnTo>
                    <a:pt x="196" y="52"/>
                  </a:lnTo>
                  <a:lnTo>
                    <a:pt x="220" y="0"/>
                  </a:lnTo>
                  <a:lnTo>
                    <a:pt x="328" y="17"/>
                  </a:lnTo>
                  <a:lnTo>
                    <a:pt x="356" y="116"/>
                  </a:lnTo>
                  <a:lnTo>
                    <a:pt x="309" y="120"/>
                  </a:lnTo>
                  <a:lnTo>
                    <a:pt x="282" y="131"/>
                  </a:lnTo>
                  <a:lnTo>
                    <a:pt x="288" y="156"/>
                  </a:lnTo>
                  <a:lnTo>
                    <a:pt x="148" y="217"/>
                  </a:lnTo>
                  <a:lnTo>
                    <a:pt x="134" y="268"/>
                  </a:lnTo>
                  <a:lnTo>
                    <a:pt x="0" y="26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68" name="Freeform 222"/>
            <p:cNvSpPr>
              <a:spLocks/>
            </p:cNvSpPr>
            <p:nvPr/>
          </p:nvSpPr>
          <p:spPr bwMode="auto">
            <a:xfrm>
              <a:off x="2040" y="807"/>
              <a:ext cx="35" cy="55"/>
            </a:xfrm>
            <a:custGeom>
              <a:avLst/>
              <a:gdLst>
                <a:gd name="T0" fmla="*/ 0 w 320"/>
                <a:gd name="T1" fmla="*/ 142 h 506"/>
                <a:gd name="T2" fmla="*/ 8 w 320"/>
                <a:gd name="T3" fmla="*/ 158 h 506"/>
                <a:gd name="T4" fmla="*/ 84 w 320"/>
                <a:gd name="T5" fmla="*/ 182 h 506"/>
                <a:gd name="T6" fmla="*/ 92 w 320"/>
                <a:gd name="T7" fmla="*/ 212 h 506"/>
                <a:gd name="T8" fmla="*/ 87 w 320"/>
                <a:gd name="T9" fmla="*/ 294 h 506"/>
                <a:gd name="T10" fmla="*/ 48 w 320"/>
                <a:gd name="T11" fmla="*/ 376 h 506"/>
                <a:gd name="T12" fmla="*/ 58 w 320"/>
                <a:gd name="T13" fmla="*/ 476 h 506"/>
                <a:gd name="T14" fmla="*/ 62 w 320"/>
                <a:gd name="T15" fmla="*/ 506 h 506"/>
                <a:gd name="T16" fmla="*/ 87 w 320"/>
                <a:gd name="T17" fmla="*/ 506 h 506"/>
                <a:gd name="T18" fmla="*/ 87 w 320"/>
                <a:gd name="T19" fmla="*/ 472 h 506"/>
                <a:gd name="T20" fmla="*/ 165 w 320"/>
                <a:gd name="T21" fmla="*/ 428 h 506"/>
                <a:gd name="T22" fmla="*/ 142 w 320"/>
                <a:gd name="T23" fmla="*/ 294 h 506"/>
                <a:gd name="T24" fmla="*/ 318 w 320"/>
                <a:gd name="T25" fmla="*/ 155 h 506"/>
                <a:gd name="T26" fmla="*/ 320 w 320"/>
                <a:gd name="T27" fmla="*/ 0 h 506"/>
                <a:gd name="T28" fmla="*/ 275 w 320"/>
                <a:gd name="T29" fmla="*/ 28 h 506"/>
                <a:gd name="T30" fmla="*/ 154 w 320"/>
                <a:gd name="T31" fmla="*/ 35 h 506"/>
                <a:gd name="T32" fmla="*/ 150 w 320"/>
                <a:gd name="T33" fmla="*/ 92 h 506"/>
                <a:gd name="T34" fmla="*/ 183 w 320"/>
                <a:gd name="T35" fmla="*/ 138 h 506"/>
                <a:gd name="T36" fmla="*/ 165 w 320"/>
                <a:gd name="T37" fmla="*/ 205 h 506"/>
                <a:gd name="T38" fmla="*/ 131 w 320"/>
                <a:gd name="T39" fmla="*/ 170 h 506"/>
                <a:gd name="T40" fmla="*/ 137 w 320"/>
                <a:gd name="T41" fmla="*/ 124 h 506"/>
                <a:gd name="T42" fmla="*/ 98 w 320"/>
                <a:gd name="T43" fmla="*/ 112 h 506"/>
                <a:gd name="T44" fmla="*/ 0 w 320"/>
                <a:gd name="T45" fmla="*/ 142 h 50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20"/>
                <a:gd name="T70" fmla="*/ 0 h 506"/>
                <a:gd name="T71" fmla="*/ 320 w 320"/>
                <a:gd name="T72" fmla="*/ 506 h 50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20" h="506">
                  <a:moveTo>
                    <a:pt x="0" y="142"/>
                  </a:moveTo>
                  <a:lnTo>
                    <a:pt x="8" y="158"/>
                  </a:lnTo>
                  <a:lnTo>
                    <a:pt x="84" y="182"/>
                  </a:lnTo>
                  <a:lnTo>
                    <a:pt x="92" y="212"/>
                  </a:lnTo>
                  <a:lnTo>
                    <a:pt x="87" y="294"/>
                  </a:lnTo>
                  <a:lnTo>
                    <a:pt x="48" y="376"/>
                  </a:lnTo>
                  <a:lnTo>
                    <a:pt x="58" y="476"/>
                  </a:lnTo>
                  <a:lnTo>
                    <a:pt x="62" y="506"/>
                  </a:lnTo>
                  <a:lnTo>
                    <a:pt x="87" y="506"/>
                  </a:lnTo>
                  <a:lnTo>
                    <a:pt x="87" y="472"/>
                  </a:lnTo>
                  <a:lnTo>
                    <a:pt x="165" y="428"/>
                  </a:lnTo>
                  <a:lnTo>
                    <a:pt x="142" y="294"/>
                  </a:lnTo>
                  <a:lnTo>
                    <a:pt x="318" y="155"/>
                  </a:lnTo>
                  <a:lnTo>
                    <a:pt x="320" y="0"/>
                  </a:lnTo>
                  <a:lnTo>
                    <a:pt x="275" y="28"/>
                  </a:lnTo>
                  <a:lnTo>
                    <a:pt x="154" y="35"/>
                  </a:lnTo>
                  <a:lnTo>
                    <a:pt x="150" y="92"/>
                  </a:lnTo>
                  <a:lnTo>
                    <a:pt x="183" y="138"/>
                  </a:lnTo>
                  <a:lnTo>
                    <a:pt x="165" y="205"/>
                  </a:lnTo>
                  <a:lnTo>
                    <a:pt x="131" y="170"/>
                  </a:lnTo>
                  <a:lnTo>
                    <a:pt x="137" y="124"/>
                  </a:lnTo>
                  <a:lnTo>
                    <a:pt x="98" y="112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69" name="Freeform 223"/>
            <p:cNvSpPr>
              <a:spLocks/>
            </p:cNvSpPr>
            <p:nvPr/>
          </p:nvSpPr>
          <p:spPr bwMode="auto">
            <a:xfrm>
              <a:off x="1942" y="695"/>
              <a:ext cx="52" cy="40"/>
            </a:xfrm>
            <a:custGeom>
              <a:avLst/>
              <a:gdLst>
                <a:gd name="T0" fmla="*/ 0 w 481"/>
                <a:gd name="T1" fmla="*/ 266 h 368"/>
                <a:gd name="T2" fmla="*/ 5 w 481"/>
                <a:gd name="T3" fmla="*/ 297 h 368"/>
                <a:gd name="T4" fmla="*/ 65 w 481"/>
                <a:gd name="T5" fmla="*/ 362 h 368"/>
                <a:gd name="T6" fmla="*/ 80 w 481"/>
                <a:gd name="T7" fmla="*/ 347 h 368"/>
                <a:gd name="T8" fmla="*/ 104 w 481"/>
                <a:gd name="T9" fmla="*/ 368 h 368"/>
                <a:gd name="T10" fmla="*/ 139 w 481"/>
                <a:gd name="T11" fmla="*/ 305 h 368"/>
                <a:gd name="T12" fmla="*/ 278 w 481"/>
                <a:gd name="T13" fmla="*/ 336 h 368"/>
                <a:gd name="T14" fmla="*/ 397 w 481"/>
                <a:gd name="T15" fmla="*/ 302 h 368"/>
                <a:gd name="T16" fmla="*/ 400 w 481"/>
                <a:gd name="T17" fmla="*/ 287 h 368"/>
                <a:gd name="T18" fmla="*/ 462 w 481"/>
                <a:gd name="T19" fmla="*/ 205 h 368"/>
                <a:gd name="T20" fmla="*/ 481 w 481"/>
                <a:gd name="T21" fmla="*/ 97 h 368"/>
                <a:gd name="T22" fmla="*/ 450 w 481"/>
                <a:gd name="T23" fmla="*/ 64 h 368"/>
                <a:gd name="T24" fmla="*/ 450 w 481"/>
                <a:gd name="T25" fmla="*/ 15 h 368"/>
                <a:gd name="T26" fmla="*/ 349 w 481"/>
                <a:gd name="T27" fmla="*/ 0 h 368"/>
                <a:gd name="T28" fmla="*/ 165 w 481"/>
                <a:gd name="T29" fmla="*/ 127 h 368"/>
                <a:gd name="T30" fmla="*/ 119 w 481"/>
                <a:gd name="T31" fmla="*/ 138 h 368"/>
                <a:gd name="T32" fmla="*/ 120 w 481"/>
                <a:gd name="T33" fmla="*/ 234 h 368"/>
                <a:gd name="T34" fmla="*/ 99 w 481"/>
                <a:gd name="T35" fmla="*/ 255 h 368"/>
                <a:gd name="T36" fmla="*/ 0 w 481"/>
                <a:gd name="T37" fmla="*/ 266 h 36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81"/>
                <a:gd name="T58" fmla="*/ 0 h 368"/>
                <a:gd name="T59" fmla="*/ 481 w 481"/>
                <a:gd name="T60" fmla="*/ 368 h 36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81" h="368">
                  <a:moveTo>
                    <a:pt x="0" y="266"/>
                  </a:moveTo>
                  <a:lnTo>
                    <a:pt x="5" y="297"/>
                  </a:lnTo>
                  <a:lnTo>
                    <a:pt x="65" y="362"/>
                  </a:lnTo>
                  <a:lnTo>
                    <a:pt x="80" y="347"/>
                  </a:lnTo>
                  <a:lnTo>
                    <a:pt x="104" y="368"/>
                  </a:lnTo>
                  <a:lnTo>
                    <a:pt x="139" y="305"/>
                  </a:lnTo>
                  <a:lnTo>
                    <a:pt x="278" y="336"/>
                  </a:lnTo>
                  <a:lnTo>
                    <a:pt x="397" y="302"/>
                  </a:lnTo>
                  <a:lnTo>
                    <a:pt x="400" y="287"/>
                  </a:lnTo>
                  <a:lnTo>
                    <a:pt x="462" y="205"/>
                  </a:lnTo>
                  <a:lnTo>
                    <a:pt x="481" y="97"/>
                  </a:lnTo>
                  <a:lnTo>
                    <a:pt x="450" y="64"/>
                  </a:lnTo>
                  <a:lnTo>
                    <a:pt x="450" y="15"/>
                  </a:lnTo>
                  <a:lnTo>
                    <a:pt x="349" y="0"/>
                  </a:lnTo>
                  <a:lnTo>
                    <a:pt x="165" y="127"/>
                  </a:lnTo>
                  <a:lnTo>
                    <a:pt x="119" y="138"/>
                  </a:lnTo>
                  <a:lnTo>
                    <a:pt x="120" y="234"/>
                  </a:lnTo>
                  <a:lnTo>
                    <a:pt x="99" y="255"/>
                  </a:lnTo>
                  <a:lnTo>
                    <a:pt x="0" y="266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70" name="Freeform 224"/>
            <p:cNvSpPr>
              <a:spLocks/>
            </p:cNvSpPr>
            <p:nvPr/>
          </p:nvSpPr>
          <p:spPr bwMode="auto">
            <a:xfrm>
              <a:off x="1951" y="728"/>
              <a:ext cx="38" cy="32"/>
            </a:xfrm>
            <a:custGeom>
              <a:avLst/>
              <a:gdLst>
                <a:gd name="T0" fmla="*/ 0 w 354"/>
                <a:gd name="T1" fmla="*/ 230 h 294"/>
                <a:gd name="T2" fmla="*/ 24 w 354"/>
                <a:gd name="T3" fmla="*/ 66 h 294"/>
                <a:gd name="T4" fmla="*/ 59 w 354"/>
                <a:gd name="T5" fmla="*/ 3 h 294"/>
                <a:gd name="T6" fmla="*/ 198 w 354"/>
                <a:gd name="T7" fmla="*/ 34 h 294"/>
                <a:gd name="T8" fmla="*/ 317 w 354"/>
                <a:gd name="T9" fmla="*/ 0 h 294"/>
                <a:gd name="T10" fmla="*/ 342 w 354"/>
                <a:gd name="T11" fmla="*/ 39 h 294"/>
                <a:gd name="T12" fmla="*/ 354 w 354"/>
                <a:gd name="T13" fmla="*/ 66 h 294"/>
                <a:gd name="T14" fmla="*/ 321 w 354"/>
                <a:gd name="T15" fmla="*/ 89 h 294"/>
                <a:gd name="T16" fmla="*/ 258 w 354"/>
                <a:gd name="T17" fmla="*/ 222 h 294"/>
                <a:gd name="T18" fmla="*/ 201 w 354"/>
                <a:gd name="T19" fmla="*/ 214 h 294"/>
                <a:gd name="T20" fmla="*/ 170 w 354"/>
                <a:gd name="T21" fmla="*/ 277 h 294"/>
                <a:gd name="T22" fmla="*/ 102 w 354"/>
                <a:gd name="T23" fmla="*/ 294 h 294"/>
                <a:gd name="T24" fmla="*/ 59 w 354"/>
                <a:gd name="T25" fmla="*/ 236 h 294"/>
                <a:gd name="T26" fmla="*/ 0 w 354"/>
                <a:gd name="T27" fmla="*/ 230 h 29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54"/>
                <a:gd name="T43" fmla="*/ 0 h 294"/>
                <a:gd name="T44" fmla="*/ 354 w 354"/>
                <a:gd name="T45" fmla="*/ 294 h 29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54" h="294">
                  <a:moveTo>
                    <a:pt x="0" y="230"/>
                  </a:moveTo>
                  <a:lnTo>
                    <a:pt x="24" y="66"/>
                  </a:lnTo>
                  <a:lnTo>
                    <a:pt x="59" y="3"/>
                  </a:lnTo>
                  <a:lnTo>
                    <a:pt x="198" y="34"/>
                  </a:lnTo>
                  <a:lnTo>
                    <a:pt x="317" y="0"/>
                  </a:lnTo>
                  <a:lnTo>
                    <a:pt x="342" y="39"/>
                  </a:lnTo>
                  <a:lnTo>
                    <a:pt x="354" y="66"/>
                  </a:lnTo>
                  <a:lnTo>
                    <a:pt x="321" y="89"/>
                  </a:lnTo>
                  <a:lnTo>
                    <a:pt x="258" y="222"/>
                  </a:lnTo>
                  <a:lnTo>
                    <a:pt x="201" y="214"/>
                  </a:lnTo>
                  <a:lnTo>
                    <a:pt x="170" y="277"/>
                  </a:lnTo>
                  <a:lnTo>
                    <a:pt x="102" y="294"/>
                  </a:lnTo>
                  <a:lnTo>
                    <a:pt x="59" y="236"/>
                  </a:lnTo>
                  <a:lnTo>
                    <a:pt x="0" y="23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71" name="Freeform 225"/>
            <p:cNvSpPr>
              <a:spLocks/>
            </p:cNvSpPr>
            <p:nvPr/>
          </p:nvSpPr>
          <p:spPr bwMode="auto">
            <a:xfrm>
              <a:off x="1886" y="732"/>
              <a:ext cx="10" cy="5"/>
            </a:xfrm>
            <a:custGeom>
              <a:avLst/>
              <a:gdLst>
                <a:gd name="T0" fmla="*/ 0 w 92"/>
                <a:gd name="T1" fmla="*/ 5 h 52"/>
                <a:gd name="T2" fmla="*/ 28 w 92"/>
                <a:gd name="T3" fmla="*/ 29 h 52"/>
                <a:gd name="T4" fmla="*/ 58 w 92"/>
                <a:gd name="T5" fmla="*/ 23 h 52"/>
                <a:gd name="T6" fmla="*/ 40 w 92"/>
                <a:gd name="T7" fmla="*/ 29 h 52"/>
                <a:gd name="T8" fmla="*/ 55 w 92"/>
                <a:gd name="T9" fmla="*/ 52 h 52"/>
                <a:gd name="T10" fmla="*/ 92 w 92"/>
                <a:gd name="T11" fmla="*/ 29 h 52"/>
                <a:gd name="T12" fmla="*/ 92 w 92"/>
                <a:gd name="T13" fmla="*/ 0 h 52"/>
                <a:gd name="T14" fmla="*/ 0 w 92"/>
                <a:gd name="T15" fmla="*/ 5 h 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2"/>
                <a:gd name="T25" fmla="*/ 0 h 52"/>
                <a:gd name="T26" fmla="*/ 92 w 92"/>
                <a:gd name="T27" fmla="*/ 52 h 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2" h="52">
                  <a:moveTo>
                    <a:pt x="0" y="5"/>
                  </a:moveTo>
                  <a:lnTo>
                    <a:pt x="28" y="29"/>
                  </a:lnTo>
                  <a:lnTo>
                    <a:pt x="58" y="23"/>
                  </a:lnTo>
                  <a:lnTo>
                    <a:pt x="40" y="29"/>
                  </a:lnTo>
                  <a:lnTo>
                    <a:pt x="55" y="52"/>
                  </a:lnTo>
                  <a:lnTo>
                    <a:pt x="92" y="29"/>
                  </a:lnTo>
                  <a:lnTo>
                    <a:pt x="92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72" name="Freeform 226"/>
            <p:cNvSpPr>
              <a:spLocks/>
            </p:cNvSpPr>
            <p:nvPr/>
          </p:nvSpPr>
          <p:spPr bwMode="auto">
            <a:xfrm>
              <a:off x="2108" y="686"/>
              <a:ext cx="2" cy="5"/>
            </a:xfrm>
            <a:custGeom>
              <a:avLst/>
              <a:gdLst>
                <a:gd name="T0" fmla="*/ 0 w 17"/>
                <a:gd name="T1" fmla="*/ 41 h 49"/>
                <a:gd name="T2" fmla="*/ 9 w 17"/>
                <a:gd name="T3" fmla="*/ 49 h 49"/>
                <a:gd name="T4" fmla="*/ 17 w 17"/>
                <a:gd name="T5" fmla="*/ 46 h 49"/>
                <a:gd name="T6" fmla="*/ 10 w 17"/>
                <a:gd name="T7" fmla="*/ 0 h 49"/>
                <a:gd name="T8" fmla="*/ 0 w 17"/>
                <a:gd name="T9" fmla="*/ 41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49"/>
                <a:gd name="T17" fmla="*/ 17 w 17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49">
                  <a:moveTo>
                    <a:pt x="0" y="41"/>
                  </a:moveTo>
                  <a:lnTo>
                    <a:pt x="9" y="49"/>
                  </a:lnTo>
                  <a:lnTo>
                    <a:pt x="17" y="46"/>
                  </a:lnTo>
                  <a:lnTo>
                    <a:pt x="10" y="0"/>
                  </a:lnTo>
                  <a:lnTo>
                    <a:pt x="0" y="41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73" name="Freeform 227"/>
            <p:cNvSpPr>
              <a:spLocks/>
            </p:cNvSpPr>
            <p:nvPr/>
          </p:nvSpPr>
          <p:spPr bwMode="auto">
            <a:xfrm>
              <a:off x="2037" y="776"/>
              <a:ext cx="5" cy="6"/>
            </a:xfrm>
            <a:custGeom>
              <a:avLst/>
              <a:gdLst>
                <a:gd name="T0" fmla="*/ 0 w 50"/>
                <a:gd name="T1" fmla="*/ 50 h 50"/>
                <a:gd name="T2" fmla="*/ 21 w 50"/>
                <a:gd name="T3" fmla="*/ 9 h 50"/>
                <a:gd name="T4" fmla="*/ 45 w 50"/>
                <a:gd name="T5" fmla="*/ 0 h 50"/>
                <a:gd name="T6" fmla="*/ 50 w 50"/>
                <a:gd name="T7" fmla="*/ 41 h 50"/>
                <a:gd name="T8" fmla="*/ 0 w 50"/>
                <a:gd name="T9" fmla="*/ 50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50"/>
                <a:gd name="T17" fmla="*/ 50 w 50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50">
                  <a:moveTo>
                    <a:pt x="0" y="50"/>
                  </a:moveTo>
                  <a:lnTo>
                    <a:pt x="21" y="9"/>
                  </a:lnTo>
                  <a:lnTo>
                    <a:pt x="45" y="0"/>
                  </a:lnTo>
                  <a:lnTo>
                    <a:pt x="50" y="41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74" name="Freeform 228"/>
            <p:cNvSpPr>
              <a:spLocks/>
            </p:cNvSpPr>
            <p:nvPr/>
          </p:nvSpPr>
          <p:spPr bwMode="auto">
            <a:xfrm>
              <a:off x="1884" y="718"/>
              <a:ext cx="20" cy="14"/>
            </a:xfrm>
            <a:custGeom>
              <a:avLst/>
              <a:gdLst>
                <a:gd name="T0" fmla="*/ 0 w 188"/>
                <a:gd name="T1" fmla="*/ 57 h 128"/>
                <a:gd name="T2" fmla="*/ 28 w 188"/>
                <a:gd name="T3" fmla="*/ 94 h 128"/>
                <a:gd name="T4" fmla="*/ 115 w 188"/>
                <a:gd name="T5" fmla="*/ 100 h 128"/>
                <a:gd name="T6" fmla="*/ 23 w 188"/>
                <a:gd name="T7" fmla="*/ 109 h 128"/>
                <a:gd name="T8" fmla="*/ 23 w 188"/>
                <a:gd name="T9" fmla="*/ 128 h 128"/>
                <a:gd name="T10" fmla="*/ 115 w 188"/>
                <a:gd name="T11" fmla="*/ 123 h 128"/>
                <a:gd name="T12" fmla="*/ 188 w 188"/>
                <a:gd name="T13" fmla="*/ 128 h 128"/>
                <a:gd name="T14" fmla="*/ 165 w 188"/>
                <a:gd name="T15" fmla="*/ 57 h 128"/>
                <a:gd name="T16" fmla="*/ 97 w 188"/>
                <a:gd name="T17" fmla="*/ 0 h 128"/>
                <a:gd name="T18" fmla="*/ 28 w 188"/>
                <a:gd name="T19" fmla="*/ 16 h 128"/>
                <a:gd name="T20" fmla="*/ 0 w 188"/>
                <a:gd name="T21" fmla="*/ 57 h 1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8"/>
                <a:gd name="T34" fmla="*/ 0 h 128"/>
                <a:gd name="T35" fmla="*/ 188 w 188"/>
                <a:gd name="T36" fmla="*/ 128 h 12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8" h="128">
                  <a:moveTo>
                    <a:pt x="0" y="57"/>
                  </a:moveTo>
                  <a:lnTo>
                    <a:pt x="28" y="94"/>
                  </a:lnTo>
                  <a:lnTo>
                    <a:pt x="115" y="100"/>
                  </a:lnTo>
                  <a:lnTo>
                    <a:pt x="23" y="109"/>
                  </a:lnTo>
                  <a:lnTo>
                    <a:pt x="23" y="128"/>
                  </a:lnTo>
                  <a:lnTo>
                    <a:pt x="115" y="123"/>
                  </a:lnTo>
                  <a:lnTo>
                    <a:pt x="188" y="128"/>
                  </a:lnTo>
                  <a:lnTo>
                    <a:pt x="165" y="57"/>
                  </a:lnTo>
                  <a:lnTo>
                    <a:pt x="97" y="0"/>
                  </a:lnTo>
                  <a:lnTo>
                    <a:pt x="28" y="16"/>
                  </a:lnTo>
                  <a:lnTo>
                    <a:pt x="0" y="57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75" name="Freeform 229"/>
            <p:cNvSpPr>
              <a:spLocks/>
            </p:cNvSpPr>
            <p:nvPr/>
          </p:nvSpPr>
          <p:spPr bwMode="auto">
            <a:xfrm>
              <a:off x="1898" y="741"/>
              <a:ext cx="10" cy="9"/>
            </a:xfrm>
            <a:custGeom>
              <a:avLst/>
              <a:gdLst>
                <a:gd name="T0" fmla="*/ 0 w 93"/>
                <a:gd name="T1" fmla="*/ 27 h 92"/>
                <a:gd name="T2" fmla="*/ 10 w 93"/>
                <a:gd name="T3" fmla="*/ 62 h 92"/>
                <a:gd name="T4" fmla="*/ 56 w 93"/>
                <a:gd name="T5" fmla="*/ 92 h 92"/>
                <a:gd name="T6" fmla="*/ 93 w 93"/>
                <a:gd name="T7" fmla="*/ 46 h 92"/>
                <a:gd name="T8" fmla="*/ 63 w 93"/>
                <a:gd name="T9" fmla="*/ 0 h 92"/>
                <a:gd name="T10" fmla="*/ 0 w 93"/>
                <a:gd name="T11" fmla="*/ 27 h 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3"/>
                <a:gd name="T19" fmla="*/ 0 h 92"/>
                <a:gd name="T20" fmla="*/ 93 w 93"/>
                <a:gd name="T21" fmla="*/ 92 h 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3" h="92">
                  <a:moveTo>
                    <a:pt x="0" y="27"/>
                  </a:moveTo>
                  <a:lnTo>
                    <a:pt x="10" y="62"/>
                  </a:lnTo>
                  <a:lnTo>
                    <a:pt x="56" y="92"/>
                  </a:lnTo>
                  <a:lnTo>
                    <a:pt x="93" y="46"/>
                  </a:lnTo>
                  <a:lnTo>
                    <a:pt x="63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76" name="Freeform 230"/>
            <p:cNvSpPr>
              <a:spLocks/>
            </p:cNvSpPr>
            <p:nvPr/>
          </p:nvSpPr>
          <p:spPr bwMode="auto">
            <a:xfrm>
              <a:off x="2076" y="734"/>
              <a:ext cx="34" cy="45"/>
            </a:xfrm>
            <a:custGeom>
              <a:avLst/>
              <a:gdLst>
                <a:gd name="T0" fmla="*/ 0 w 311"/>
                <a:gd name="T1" fmla="*/ 387 h 411"/>
                <a:gd name="T2" fmla="*/ 0 w 311"/>
                <a:gd name="T3" fmla="*/ 275 h 411"/>
                <a:gd name="T4" fmla="*/ 26 w 311"/>
                <a:gd name="T5" fmla="*/ 241 h 411"/>
                <a:gd name="T6" fmla="*/ 119 w 311"/>
                <a:gd name="T7" fmla="*/ 207 h 411"/>
                <a:gd name="T8" fmla="*/ 214 w 311"/>
                <a:gd name="T9" fmla="*/ 117 h 411"/>
                <a:gd name="T10" fmla="*/ 93 w 311"/>
                <a:gd name="T11" fmla="*/ 87 h 411"/>
                <a:gd name="T12" fmla="*/ 55 w 311"/>
                <a:gd name="T13" fmla="*/ 31 h 411"/>
                <a:gd name="T14" fmla="*/ 70 w 311"/>
                <a:gd name="T15" fmla="*/ 15 h 411"/>
                <a:gd name="T16" fmla="*/ 116 w 311"/>
                <a:gd name="T17" fmla="*/ 47 h 411"/>
                <a:gd name="T18" fmla="*/ 296 w 311"/>
                <a:gd name="T19" fmla="*/ 0 h 411"/>
                <a:gd name="T20" fmla="*/ 311 w 311"/>
                <a:gd name="T21" fmla="*/ 47 h 411"/>
                <a:gd name="T22" fmla="*/ 201 w 311"/>
                <a:gd name="T23" fmla="*/ 240 h 411"/>
                <a:gd name="T24" fmla="*/ 15 w 311"/>
                <a:gd name="T25" fmla="*/ 411 h 411"/>
                <a:gd name="T26" fmla="*/ 0 w 311"/>
                <a:gd name="T27" fmla="*/ 387 h 41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11"/>
                <a:gd name="T43" fmla="*/ 0 h 411"/>
                <a:gd name="T44" fmla="*/ 311 w 311"/>
                <a:gd name="T45" fmla="*/ 411 h 41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11" h="411">
                  <a:moveTo>
                    <a:pt x="0" y="387"/>
                  </a:moveTo>
                  <a:lnTo>
                    <a:pt x="0" y="275"/>
                  </a:lnTo>
                  <a:lnTo>
                    <a:pt x="26" y="241"/>
                  </a:lnTo>
                  <a:lnTo>
                    <a:pt x="119" y="207"/>
                  </a:lnTo>
                  <a:lnTo>
                    <a:pt x="214" y="117"/>
                  </a:lnTo>
                  <a:lnTo>
                    <a:pt x="93" y="87"/>
                  </a:lnTo>
                  <a:lnTo>
                    <a:pt x="55" y="31"/>
                  </a:lnTo>
                  <a:lnTo>
                    <a:pt x="70" y="15"/>
                  </a:lnTo>
                  <a:lnTo>
                    <a:pt x="116" y="47"/>
                  </a:lnTo>
                  <a:lnTo>
                    <a:pt x="296" y="0"/>
                  </a:lnTo>
                  <a:lnTo>
                    <a:pt x="311" y="47"/>
                  </a:lnTo>
                  <a:lnTo>
                    <a:pt x="201" y="240"/>
                  </a:lnTo>
                  <a:lnTo>
                    <a:pt x="15" y="411"/>
                  </a:lnTo>
                  <a:lnTo>
                    <a:pt x="0" y="387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77" name="Freeform 231"/>
            <p:cNvSpPr>
              <a:spLocks/>
            </p:cNvSpPr>
            <p:nvPr/>
          </p:nvSpPr>
          <p:spPr bwMode="auto">
            <a:xfrm>
              <a:off x="2024" y="824"/>
              <a:ext cx="26" cy="24"/>
            </a:xfrm>
            <a:custGeom>
              <a:avLst/>
              <a:gdLst>
                <a:gd name="T0" fmla="*/ 0 w 239"/>
                <a:gd name="T1" fmla="*/ 67 h 218"/>
                <a:gd name="T2" fmla="*/ 53 w 239"/>
                <a:gd name="T3" fmla="*/ 69 h 218"/>
                <a:gd name="T4" fmla="*/ 107 w 239"/>
                <a:gd name="T5" fmla="*/ 28 h 218"/>
                <a:gd name="T6" fmla="*/ 109 w 239"/>
                <a:gd name="T7" fmla="*/ 12 h 218"/>
                <a:gd name="T8" fmla="*/ 155 w 239"/>
                <a:gd name="T9" fmla="*/ 0 h 218"/>
                <a:gd name="T10" fmla="*/ 231 w 239"/>
                <a:gd name="T11" fmla="*/ 24 h 218"/>
                <a:gd name="T12" fmla="*/ 239 w 239"/>
                <a:gd name="T13" fmla="*/ 54 h 218"/>
                <a:gd name="T14" fmla="*/ 234 w 239"/>
                <a:gd name="T15" fmla="*/ 136 h 218"/>
                <a:gd name="T16" fmla="*/ 195 w 239"/>
                <a:gd name="T17" fmla="*/ 218 h 218"/>
                <a:gd name="T18" fmla="*/ 126 w 239"/>
                <a:gd name="T19" fmla="*/ 204 h 218"/>
                <a:gd name="T20" fmla="*/ 84 w 239"/>
                <a:gd name="T21" fmla="*/ 183 h 218"/>
                <a:gd name="T22" fmla="*/ 0 w 239"/>
                <a:gd name="T23" fmla="*/ 67 h 2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39"/>
                <a:gd name="T37" fmla="*/ 0 h 218"/>
                <a:gd name="T38" fmla="*/ 239 w 239"/>
                <a:gd name="T39" fmla="*/ 218 h 21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39" h="218">
                  <a:moveTo>
                    <a:pt x="0" y="67"/>
                  </a:moveTo>
                  <a:lnTo>
                    <a:pt x="53" y="69"/>
                  </a:lnTo>
                  <a:lnTo>
                    <a:pt x="107" y="28"/>
                  </a:lnTo>
                  <a:lnTo>
                    <a:pt x="109" y="12"/>
                  </a:lnTo>
                  <a:lnTo>
                    <a:pt x="155" y="0"/>
                  </a:lnTo>
                  <a:lnTo>
                    <a:pt x="231" y="24"/>
                  </a:lnTo>
                  <a:lnTo>
                    <a:pt x="239" y="54"/>
                  </a:lnTo>
                  <a:lnTo>
                    <a:pt x="234" y="136"/>
                  </a:lnTo>
                  <a:lnTo>
                    <a:pt x="195" y="218"/>
                  </a:lnTo>
                  <a:lnTo>
                    <a:pt x="126" y="204"/>
                  </a:lnTo>
                  <a:lnTo>
                    <a:pt x="84" y="183"/>
                  </a:lnTo>
                  <a:lnTo>
                    <a:pt x="0" y="67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78" name="Freeform 232"/>
            <p:cNvSpPr>
              <a:spLocks/>
            </p:cNvSpPr>
            <p:nvPr/>
          </p:nvSpPr>
          <p:spPr bwMode="auto">
            <a:xfrm>
              <a:off x="1979" y="829"/>
              <a:ext cx="45" cy="41"/>
            </a:xfrm>
            <a:custGeom>
              <a:avLst/>
              <a:gdLst>
                <a:gd name="T0" fmla="*/ 0 w 413"/>
                <a:gd name="T1" fmla="*/ 14 h 387"/>
                <a:gd name="T2" fmla="*/ 50 w 413"/>
                <a:gd name="T3" fmla="*/ 0 h 387"/>
                <a:gd name="T4" fmla="*/ 298 w 413"/>
                <a:gd name="T5" fmla="*/ 36 h 387"/>
                <a:gd name="T6" fmla="*/ 355 w 413"/>
                <a:gd name="T7" fmla="*/ 20 h 387"/>
                <a:gd name="T8" fmla="*/ 413 w 413"/>
                <a:gd name="T9" fmla="*/ 28 h 387"/>
                <a:gd name="T10" fmla="*/ 362 w 413"/>
                <a:gd name="T11" fmla="*/ 54 h 387"/>
                <a:gd name="T12" fmla="*/ 344 w 413"/>
                <a:gd name="T13" fmla="*/ 36 h 387"/>
                <a:gd name="T14" fmla="*/ 286 w 413"/>
                <a:gd name="T15" fmla="*/ 51 h 387"/>
                <a:gd name="T16" fmla="*/ 286 w 413"/>
                <a:gd name="T17" fmla="*/ 159 h 387"/>
                <a:gd name="T18" fmla="*/ 254 w 413"/>
                <a:gd name="T19" fmla="*/ 161 h 387"/>
                <a:gd name="T20" fmla="*/ 254 w 413"/>
                <a:gd name="T21" fmla="*/ 244 h 387"/>
                <a:gd name="T22" fmla="*/ 254 w 413"/>
                <a:gd name="T23" fmla="*/ 370 h 387"/>
                <a:gd name="T24" fmla="*/ 227 w 413"/>
                <a:gd name="T25" fmla="*/ 387 h 387"/>
                <a:gd name="T26" fmla="*/ 189 w 413"/>
                <a:gd name="T27" fmla="*/ 387 h 387"/>
                <a:gd name="T28" fmla="*/ 167 w 413"/>
                <a:gd name="T29" fmla="*/ 360 h 387"/>
                <a:gd name="T30" fmla="*/ 150 w 413"/>
                <a:gd name="T31" fmla="*/ 375 h 387"/>
                <a:gd name="T32" fmla="*/ 108 w 413"/>
                <a:gd name="T33" fmla="*/ 332 h 387"/>
                <a:gd name="T34" fmla="*/ 89 w 413"/>
                <a:gd name="T35" fmla="*/ 196 h 387"/>
                <a:gd name="T36" fmla="*/ 89 w 413"/>
                <a:gd name="T37" fmla="*/ 179 h 387"/>
                <a:gd name="T38" fmla="*/ 0 w 413"/>
                <a:gd name="T39" fmla="*/ 14 h 38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13"/>
                <a:gd name="T61" fmla="*/ 0 h 387"/>
                <a:gd name="T62" fmla="*/ 413 w 413"/>
                <a:gd name="T63" fmla="*/ 387 h 38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13" h="387">
                  <a:moveTo>
                    <a:pt x="0" y="14"/>
                  </a:moveTo>
                  <a:lnTo>
                    <a:pt x="50" y="0"/>
                  </a:lnTo>
                  <a:lnTo>
                    <a:pt x="298" y="36"/>
                  </a:lnTo>
                  <a:lnTo>
                    <a:pt x="355" y="20"/>
                  </a:lnTo>
                  <a:lnTo>
                    <a:pt x="413" y="28"/>
                  </a:lnTo>
                  <a:lnTo>
                    <a:pt x="362" y="54"/>
                  </a:lnTo>
                  <a:lnTo>
                    <a:pt x="344" y="36"/>
                  </a:lnTo>
                  <a:lnTo>
                    <a:pt x="286" y="51"/>
                  </a:lnTo>
                  <a:lnTo>
                    <a:pt x="286" y="159"/>
                  </a:lnTo>
                  <a:lnTo>
                    <a:pt x="254" y="161"/>
                  </a:lnTo>
                  <a:lnTo>
                    <a:pt x="254" y="244"/>
                  </a:lnTo>
                  <a:lnTo>
                    <a:pt x="254" y="370"/>
                  </a:lnTo>
                  <a:lnTo>
                    <a:pt x="227" y="387"/>
                  </a:lnTo>
                  <a:lnTo>
                    <a:pt x="189" y="387"/>
                  </a:lnTo>
                  <a:lnTo>
                    <a:pt x="167" y="360"/>
                  </a:lnTo>
                  <a:lnTo>
                    <a:pt x="150" y="375"/>
                  </a:lnTo>
                  <a:lnTo>
                    <a:pt x="108" y="332"/>
                  </a:lnTo>
                  <a:lnTo>
                    <a:pt x="89" y="196"/>
                  </a:lnTo>
                  <a:lnTo>
                    <a:pt x="89" y="179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79" name="Freeform 233"/>
            <p:cNvSpPr>
              <a:spLocks/>
            </p:cNvSpPr>
            <p:nvPr/>
          </p:nvSpPr>
          <p:spPr bwMode="auto">
            <a:xfrm>
              <a:off x="1886" y="680"/>
              <a:ext cx="27" cy="24"/>
            </a:xfrm>
            <a:custGeom>
              <a:avLst/>
              <a:gdLst>
                <a:gd name="T0" fmla="*/ 0 w 255"/>
                <a:gd name="T1" fmla="*/ 213 h 213"/>
                <a:gd name="T2" fmla="*/ 119 w 255"/>
                <a:gd name="T3" fmla="*/ 0 h 213"/>
                <a:gd name="T4" fmla="*/ 253 w 255"/>
                <a:gd name="T5" fmla="*/ 4 h 213"/>
                <a:gd name="T6" fmla="*/ 255 w 255"/>
                <a:gd name="T7" fmla="*/ 15 h 213"/>
                <a:gd name="T8" fmla="*/ 253 w 255"/>
                <a:gd name="T9" fmla="*/ 55 h 213"/>
                <a:gd name="T10" fmla="*/ 155 w 255"/>
                <a:gd name="T11" fmla="*/ 54 h 213"/>
                <a:gd name="T12" fmla="*/ 153 w 255"/>
                <a:gd name="T13" fmla="*/ 135 h 213"/>
                <a:gd name="T14" fmla="*/ 119 w 255"/>
                <a:gd name="T15" fmla="*/ 150 h 213"/>
                <a:gd name="T16" fmla="*/ 121 w 255"/>
                <a:gd name="T17" fmla="*/ 201 h 213"/>
                <a:gd name="T18" fmla="*/ 0 w 255"/>
                <a:gd name="T19" fmla="*/ 213 h 2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5"/>
                <a:gd name="T31" fmla="*/ 0 h 213"/>
                <a:gd name="T32" fmla="*/ 255 w 255"/>
                <a:gd name="T33" fmla="*/ 213 h 2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5" h="213">
                  <a:moveTo>
                    <a:pt x="0" y="213"/>
                  </a:moveTo>
                  <a:lnTo>
                    <a:pt x="119" y="0"/>
                  </a:lnTo>
                  <a:lnTo>
                    <a:pt x="253" y="4"/>
                  </a:lnTo>
                  <a:lnTo>
                    <a:pt x="255" y="15"/>
                  </a:lnTo>
                  <a:lnTo>
                    <a:pt x="253" y="55"/>
                  </a:lnTo>
                  <a:lnTo>
                    <a:pt x="155" y="54"/>
                  </a:lnTo>
                  <a:lnTo>
                    <a:pt x="153" y="135"/>
                  </a:lnTo>
                  <a:lnTo>
                    <a:pt x="119" y="150"/>
                  </a:lnTo>
                  <a:lnTo>
                    <a:pt x="121" y="201"/>
                  </a:lnTo>
                  <a:lnTo>
                    <a:pt x="0" y="21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80" name="Freeform 234"/>
            <p:cNvSpPr>
              <a:spLocks/>
            </p:cNvSpPr>
            <p:nvPr/>
          </p:nvSpPr>
          <p:spPr bwMode="auto">
            <a:xfrm>
              <a:off x="2013" y="697"/>
              <a:ext cx="55" cy="64"/>
            </a:xfrm>
            <a:custGeom>
              <a:avLst/>
              <a:gdLst>
                <a:gd name="T0" fmla="*/ 0 w 505"/>
                <a:gd name="T1" fmla="*/ 314 h 598"/>
                <a:gd name="T2" fmla="*/ 24 w 505"/>
                <a:gd name="T3" fmla="*/ 375 h 598"/>
                <a:gd name="T4" fmla="*/ 46 w 505"/>
                <a:gd name="T5" fmla="*/ 440 h 598"/>
                <a:gd name="T6" fmla="*/ 98 w 505"/>
                <a:gd name="T7" fmla="*/ 464 h 598"/>
                <a:gd name="T8" fmla="*/ 171 w 505"/>
                <a:gd name="T9" fmla="*/ 553 h 598"/>
                <a:gd name="T10" fmla="*/ 273 w 505"/>
                <a:gd name="T11" fmla="*/ 598 h 598"/>
                <a:gd name="T12" fmla="*/ 366 w 505"/>
                <a:gd name="T13" fmla="*/ 587 h 598"/>
                <a:gd name="T14" fmla="*/ 423 w 505"/>
                <a:gd name="T15" fmla="*/ 569 h 598"/>
                <a:gd name="T16" fmla="*/ 389 w 505"/>
                <a:gd name="T17" fmla="*/ 506 h 598"/>
                <a:gd name="T18" fmla="*/ 336 w 505"/>
                <a:gd name="T19" fmla="*/ 468 h 598"/>
                <a:gd name="T20" fmla="*/ 370 w 505"/>
                <a:gd name="T21" fmla="*/ 445 h 598"/>
                <a:gd name="T22" fmla="*/ 374 w 505"/>
                <a:gd name="T23" fmla="*/ 390 h 598"/>
                <a:gd name="T24" fmla="*/ 433 w 505"/>
                <a:gd name="T25" fmla="*/ 316 h 598"/>
                <a:gd name="T26" fmla="*/ 459 w 505"/>
                <a:gd name="T27" fmla="*/ 185 h 598"/>
                <a:gd name="T28" fmla="*/ 505 w 505"/>
                <a:gd name="T29" fmla="*/ 159 h 598"/>
                <a:gd name="T30" fmla="*/ 470 w 505"/>
                <a:gd name="T31" fmla="*/ 131 h 598"/>
                <a:gd name="T32" fmla="*/ 455 w 505"/>
                <a:gd name="T33" fmla="*/ 35 h 598"/>
                <a:gd name="T34" fmla="*/ 415 w 505"/>
                <a:gd name="T35" fmla="*/ 0 h 598"/>
                <a:gd name="T36" fmla="*/ 366 w 505"/>
                <a:gd name="T37" fmla="*/ 40 h 598"/>
                <a:gd name="T38" fmla="*/ 93 w 505"/>
                <a:gd name="T39" fmla="*/ 32 h 598"/>
                <a:gd name="T40" fmla="*/ 93 w 505"/>
                <a:gd name="T41" fmla="*/ 94 h 598"/>
                <a:gd name="T42" fmla="*/ 65 w 505"/>
                <a:gd name="T43" fmla="*/ 94 h 598"/>
                <a:gd name="T44" fmla="*/ 65 w 505"/>
                <a:gd name="T45" fmla="*/ 112 h 598"/>
                <a:gd name="T46" fmla="*/ 63 w 505"/>
                <a:gd name="T47" fmla="*/ 228 h 598"/>
                <a:gd name="T48" fmla="*/ 34 w 505"/>
                <a:gd name="T49" fmla="*/ 235 h 598"/>
                <a:gd name="T50" fmla="*/ 0 w 505"/>
                <a:gd name="T51" fmla="*/ 314 h 59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05"/>
                <a:gd name="T79" fmla="*/ 0 h 598"/>
                <a:gd name="T80" fmla="*/ 505 w 505"/>
                <a:gd name="T81" fmla="*/ 598 h 59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05" h="598">
                  <a:moveTo>
                    <a:pt x="0" y="314"/>
                  </a:moveTo>
                  <a:lnTo>
                    <a:pt x="24" y="375"/>
                  </a:lnTo>
                  <a:lnTo>
                    <a:pt x="46" y="440"/>
                  </a:lnTo>
                  <a:lnTo>
                    <a:pt x="98" y="464"/>
                  </a:lnTo>
                  <a:lnTo>
                    <a:pt x="171" y="553"/>
                  </a:lnTo>
                  <a:lnTo>
                    <a:pt x="273" y="598"/>
                  </a:lnTo>
                  <a:lnTo>
                    <a:pt x="366" y="587"/>
                  </a:lnTo>
                  <a:lnTo>
                    <a:pt x="423" y="569"/>
                  </a:lnTo>
                  <a:lnTo>
                    <a:pt x="389" y="506"/>
                  </a:lnTo>
                  <a:lnTo>
                    <a:pt x="336" y="468"/>
                  </a:lnTo>
                  <a:lnTo>
                    <a:pt x="370" y="445"/>
                  </a:lnTo>
                  <a:lnTo>
                    <a:pt x="374" y="390"/>
                  </a:lnTo>
                  <a:lnTo>
                    <a:pt x="433" y="316"/>
                  </a:lnTo>
                  <a:lnTo>
                    <a:pt x="459" y="185"/>
                  </a:lnTo>
                  <a:lnTo>
                    <a:pt x="505" y="159"/>
                  </a:lnTo>
                  <a:lnTo>
                    <a:pt x="470" y="131"/>
                  </a:lnTo>
                  <a:lnTo>
                    <a:pt x="455" y="35"/>
                  </a:lnTo>
                  <a:lnTo>
                    <a:pt x="415" y="0"/>
                  </a:lnTo>
                  <a:lnTo>
                    <a:pt x="366" y="40"/>
                  </a:lnTo>
                  <a:lnTo>
                    <a:pt x="93" y="32"/>
                  </a:lnTo>
                  <a:lnTo>
                    <a:pt x="93" y="94"/>
                  </a:lnTo>
                  <a:lnTo>
                    <a:pt x="65" y="94"/>
                  </a:lnTo>
                  <a:lnTo>
                    <a:pt x="65" y="112"/>
                  </a:lnTo>
                  <a:lnTo>
                    <a:pt x="63" y="228"/>
                  </a:lnTo>
                  <a:lnTo>
                    <a:pt x="34" y="235"/>
                  </a:lnTo>
                  <a:lnTo>
                    <a:pt x="0" y="31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81" name="Freeform 235"/>
            <p:cNvSpPr>
              <a:spLocks/>
            </p:cNvSpPr>
            <p:nvPr/>
          </p:nvSpPr>
          <p:spPr bwMode="auto">
            <a:xfrm>
              <a:off x="2043" y="859"/>
              <a:ext cx="4" cy="5"/>
            </a:xfrm>
            <a:custGeom>
              <a:avLst/>
              <a:gdLst>
                <a:gd name="T0" fmla="*/ 0 w 35"/>
                <a:gd name="T1" fmla="*/ 26 h 48"/>
                <a:gd name="T2" fmla="*/ 19 w 35"/>
                <a:gd name="T3" fmla="*/ 48 h 48"/>
                <a:gd name="T4" fmla="*/ 35 w 35"/>
                <a:gd name="T5" fmla="*/ 30 h 48"/>
                <a:gd name="T6" fmla="*/ 31 w 35"/>
                <a:gd name="T7" fmla="*/ 0 h 48"/>
                <a:gd name="T8" fmla="*/ 0 w 35"/>
                <a:gd name="T9" fmla="*/ 26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48"/>
                <a:gd name="T17" fmla="*/ 35 w 35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48">
                  <a:moveTo>
                    <a:pt x="0" y="26"/>
                  </a:moveTo>
                  <a:lnTo>
                    <a:pt x="19" y="48"/>
                  </a:lnTo>
                  <a:lnTo>
                    <a:pt x="35" y="30"/>
                  </a:lnTo>
                  <a:lnTo>
                    <a:pt x="31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82" name="Freeform 236"/>
            <p:cNvSpPr>
              <a:spLocks/>
            </p:cNvSpPr>
            <p:nvPr/>
          </p:nvSpPr>
          <p:spPr bwMode="auto">
            <a:xfrm>
              <a:off x="2039" y="776"/>
              <a:ext cx="36" cy="35"/>
            </a:xfrm>
            <a:custGeom>
              <a:avLst/>
              <a:gdLst>
                <a:gd name="T0" fmla="*/ 0 w 329"/>
                <a:gd name="T1" fmla="*/ 103 h 324"/>
                <a:gd name="T2" fmla="*/ 4 w 329"/>
                <a:gd name="T3" fmla="*/ 165 h 324"/>
                <a:gd name="T4" fmla="*/ 44 w 329"/>
                <a:gd name="T5" fmla="*/ 228 h 324"/>
                <a:gd name="T6" fmla="*/ 101 w 329"/>
                <a:gd name="T7" fmla="*/ 257 h 324"/>
                <a:gd name="T8" fmla="*/ 130 w 329"/>
                <a:gd name="T9" fmla="*/ 262 h 324"/>
                <a:gd name="T10" fmla="*/ 163 w 329"/>
                <a:gd name="T11" fmla="*/ 324 h 324"/>
                <a:gd name="T12" fmla="*/ 284 w 329"/>
                <a:gd name="T13" fmla="*/ 317 h 324"/>
                <a:gd name="T14" fmla="*/ 329 w 329"/>
                <a:gd name="T15" fmla="*/ 289 h 324"/>
                <a:gd name="T16" fmla="*/ 284 w 329"/>
                <a:gd name="T17" fmla="*/ 162 h 324"/>
                <a:gd name="T18" fmla="*/ 296 w 329"/>
                <a:gd name="T19" fmla="*/ 112 h 324"/>
                <a:gd name="T20" fmla="*/ 139 w 329"/>
                <a:gd name="T21" fmla="*/ 0 h 324"/>
                <a:gd name="T22" fmla="*/ 98 w 329"/>
                <a:gd name="T23" fmla="*/ 57 h 324"/>
                <a:gd name="T24" fmla="*/ 80 w 329"/>
                <a:gd name="T25" fmla="*/ 41 h 324"/>
                <a:gd name="T26" fmla="*/ 67 w 329"/>
                <a:gd name="T27" fmla="*/ 54 h 324"/>
                <a:gd name="T28" fmla="*/ 66 w 329"/>
                <a:gd name="T29" fmla="*/ 0 h 324"/>
                <a:gd name="T30" fmla="*/ 27 w 329"/>
                <a:gd name="T31" fmla="*/ 2 h 324"/>
                <a:gd name="T32" fmla="*/ 32 w 329"/>
                <a:gd name="T33" fmla="*/ 43 h 324"/>
                <a:gd name="T34" fmla="*/ 36 w 329"/>
                <a:gd name="T35" fmla="*/ 68 h 324"/>
                <a:gd name="T36" fmla="*/ 0 w 329"/>
                <a:gd name="T37" fmla="*/ 103 h 32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29"/>
                <a:gd name="T58" fmla="*/ 0 h 324"/>
                <a:gd name="T59" fmla="*/ 329 w 329"/>
                <a:gd name="T60" fmla="*/ 324 h 32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29" h="324">
                  <a:moveTo>
                    <a:pt x="0" y="103"/>
                  </a:moveTo>
                  <a:lnTo>
                    <a:pt x="4" y="165"/>
                  </a:lnTo>
                  <a:lnTo>
                    <a:pt x="44" y="228"/>
                  </a:lnTo>
                  <a:lnTo>
                    <a:pt x="101" y="257"/>
                  </a:lnTo>
                  <a:lnTo>
                    <a:pt x="130" y="262"/>
                  </a:lnTo>
                  <a:lnTo>
                    <a:pt x="163" y="324"/>
                  </a:lnTo>
                  <a:lnTo>
                    <a:pt x="284" y="317"/>
                  </a:lnTo>
                  <a:lnTo>
                    <a:pt x="329" y="289"/>
                  </a:lnTo>
                  <a:lnTo>
                    <a:pt x="284" y="162"/>
                  </a:lnTo>
                  <a:lnTo>
                    <a:pt x="296" y="112"/>
                  </a:lnTo>
                  <a:lnTo>
                    <a:pt x="139" y="0"/>
                  </a:lnTo>
                  <a:lnTo>
                    <a:pt x="98" y="57"/>
                  </a:lnTo>
                  <a:lnTo>
                    <a:pt x="80" y="41"/>
                  </a:lnTo>
                  <a:lnTo>
                    <a:pt x="67" y="54"/>
                  </a:lnTo>
                  <a:lnTo>
                    <a:pt x="66" y="0"/>
                  </a:lnTo>
                  <a:lnTo>
                    <a:pt x="27" y="2"/>
                  </a:lnTo>
                  <a:lnTo>
                    <a:pt x="32" y="43"/>
                  </a:lnTo>
                  <a:lnTo>
                    <a:pt x="36" y="68"/>
                  </a:lnTo>
                  <a:lnTo>
                    <a:pt x="0" y="10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83" name="Freeform 237"/>
            <p:cNvSpPr>
              <a:spLocks/>
            </p:cNvSpPr>
            <p:nvPr/>
          </p:nvSpPr>
          <p:spPr bwMode="auto">
            <a:xfrm>
              <a:off x="1941" y="737"/>
              <a:ext cx="7" cy="16"/>
            </a:xfrm>
            <a:custGeom>
              <a:avLst/>
              <a:gdLst>
                <a:gd name="T0" fmla="*/ 0 w 65"/>
                <a:gd name="T1" fmla="*/ 0 h 153"/>
                <a:gd name="T2" fmla="*/ 31 w 65"/>
                <a:gd name="T3" fmla="*/ 6 h 153"/>
                <a:gd name="T4" fmla="*/ 65 w 65"/>
                <a:gd name="T5" fmla="*/ 148 h 153"/>
                <a:gd name="T6" fmla="*/ 42 w 65"/>
                <a:gd name="T7" fmla="*/ 153 h 153"/>
                <a:gd name="T8" fmla="*/ 0 w 65"/>
                <a:gd name="T9" fmla="*/ 0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"/>
                <a:gd name="T16" fmla="*/ 0 h 153"/>
                <a:gd name="T17" fmla="*/ 65 w 65"/>
                <a:gd name="T18" fmla="*/ 153 h 1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" h="153">
                  <a:moveTo>
                    <a:pt x="0" y="0"/>
                  </a:moveTo>
                  <a:lnTo>
                    <a:pt x="31" y="6"/>
                  </a:lnTo>
                  <a:lnTo>
                    <a:pt x="65" y="148"/>
                  </a:lnTo>
                  <a:lnTo>
                    <a:pt x="42" y="15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84" name="Freeform 238"/>
            <p:cNvSpPr>
              <a:spLocks/>
            </p:cNvSpPr>
            <p:nvPr/>
          </p:nvSpPr>
          <p:spPr bwMode="auto">
            <a:xfrm>
              <a:off x="2039" y="760"/>
              <a:ext cx="18" cy="17"/>
            </a:xfrm>
            <a:custGeom>
              <a:avLst/>
              <a:gdLst>
                <a:gd name="T0" fmla="*/ 0 w 162"/>
                <a:gd name="T1" fmla="*/ 159 h 159"/>
                <a:gd name="T2" fmla="*/ 24 w 162"/>
                <a:gd name="T3" fmla="*/ 150 h 159"/>
                <a:gd name="T4" fmla="*/ 63 w 162"/>
                <a:gd name="T5" fmla="*/ 148 h 159"/>
                <a:gd name="T6" fmla="*/ 64 w 162"/>
                <a:gd name="T7" fmla="*/ 125 h 159"/>
                <a:gd name="T8" fmla="*/ 128 w 162"/>
                <a:gd name="T9" fmla="*/ 113 h 159"/>
                <a:gd name="T10" fmla="*/ 162 w 162"/>
                <a:gd name="T11" fmla="*/ 58 h 159"/>
                <a:gd name="T12" fmla="*/ 128 w 162"/>
                <a:gd name="T13" fmla="*/ 0 h 159"/>
                <a:gd name="T14" fmla="*/ 35 w 162"/>
                <a:gd name="T15" fmla="*/ 11 h 159"/>
                <a:gd name="T16" fmla="*/ 47 w 162"/>
                <a:gd name="T17" fmla="*/ 55 h 159"/>
                <a:gd name="T18" fmla="*/ 25 w 162"/>
                <a:gd name="T19" fmla="*/ 84 h 159"/>
                <a:gd name="T20" fmla="*/ 0 w 162"/>
                <a:gd name="T21" fmla="*/ 159 h 15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2"/>
                <a:gd name="T34" fmla="*/ 0 h 159"/>
                <a:gd name="T35" fmla="*/ 162 w 162"/>
                <a:gd name="T36" fmla="*/ 159 h 15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2" h="159">
                  <a:moveTo>
                    <a:pt x="0" y="159"/>
                  </a:moveTo>
                  <a:lnTo>
                    <a:pt x="24" y="150"/>
                  </a:lnTo>
                  <a:lnTo>
                    <a:pt x="63" y="148"/>
                  </a:lnTo>
                  <a:lnTo>
                    <a:pt x="64" y="125"/>
                  </a:lnTo>
                  <a:lnTo>
                    <a:pt x="128" y="113"/>
                  </a:lnTo>
                  <a:lnTo>
                    <a:pt x="162" y="58"/>
                  </a:lnTo>
                  <a:lnTo>
                    <a:pt x="128" y="0"/>
                  </a:lnTo>
                  <a:lnTo>
                    <a:pt x="35" y="11"/>
                  </a:lnTo>
                  <a:lnTo>
                    <a:pt x="47" y="55"/>
                  </a:lnTo>
                  <a:lnTo>
                    <a:pt x="25" y="84"/>
                  </a:lnTo>
                  <a:lnTo>
                    <a:pt x="0" y="159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85" name="Freeform 239"/>
            <p:cNvSpPr>
              <a:spLocks/>
            </p:cNvSpPr>
            <p:nvPr/>
          </p:nvSpPr>
          <p:spPr bwMode="auto">
            <a:xfrm>
              <a:off x="2022" y="667"/>
              <a:ext cx="37" cy="34"/>
            </a:xfrm>
            <a:custGeom>
              <a:avLst/>
              <a:gdLst>
                <a:gd name="T0" fmla="*/ 0 w 341"/>
                <a:gd name="T1" fmla="*/ 53 h 318"/>
                <a:gd name="T2" fmla="*/ 14 w 341"/>
                <a:gd name="T3" fmla="*/ 310 h 318"/>
                <a:gd name="T4" fmla="*/ 287 w 341"/>
                <a:gd name="T5" fmla="*/ 318 h 318"/>
                <a:gd name="T6" fmla="*/ 336 w 341"/>
                <a:gd name="T7" fmla="*/ 278 h 318"/>
                <a:gd name="T8" fmla="*/ 341 w 341"/>
                <a:gd name="T9" fmla="*/ 250 h 318"/>
                <a:gd name="T10" fmla="*/ 238 w 341"/>
                <a:gd name="T11" fmla="*/ 66 h 318"/>
                <a:gd name="T12" fmla="*/ 287 w 341"/>
                <a:gd name="T13" fmla="*/ 127 h 318"/>
                <a:gd name="T14" fmla="*/ 313 w 341"/>
                <a:gd name="T15" fmla="*/ 76 h 318"/>
                <a:gd name="T16" fmla="*/ 287 w 341"/>
                <a:gd name="T17" fmla="*/ 9 h 318"/>
                <a:gd name="T18" fmla="*/ 223 w 341"/>
                <a:gd name="T19" fmla="*/ 20 h 318"/>
                <a:gd name="T20" fmla="*/ 222 w 341"/>
                <a:gd name="T21" fmla="*/ 3 h 318"/>
                <a:gd name="T22" fmla="*/ 188 w 341"/>
                <a:gd name="T23" fmla="*/ 3 h 318"/>
                <a:gd name="T24" fmla="*/ 133 w 341"/>
                <a:gd name="T25" fmla="*/ 26 h 318"/>
                <a:gd name="T26" fmla="*/ 14 w 341"/>
                <a:gd name="T27" fmla="*/ 0 h 318"/>
                <a:gd name="T28" fmla="*/ 0 w 341"/>
                <a:gd name="T29" fmla="*/ 53 h 3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41"/>
                <a:gd name="T46" fmla="*/ 0 h 318"/>
                <a:gd name="T47" fmla="*/ 341 w 341"/>
                <a:gd name="T48" fmla="*/ 318 h 3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41" h="318">
                  <a:moveTo>
                    <a:pt x="0" y="53"/>
                  </a:moveTo>
                  <a:lnTo>
                    <a:pt x="14" y="310"/>
                  </a:lnTo>
                  <a:lnTo>
                    <a:pt x="287" y="318"/>
                  </a:lnTo>
                  <a:lnTo>
                    <a:pt x="336" y="278"/>
                  </a:lnTo>
                  <a:lnTo>
                    <a:pt x="341" y="250"/>
                  </a:lnTo>
                  <a:lnTo>
                    <a:pt x="238" y="66"/>
                  </a:lnTo>
                  <a:lnTo>
                    <a:pt x="287" y="127"/>
                  </a:lnTo>
                  <a:lnTo>
                    <a:pt x="313" y="76"/>
                  </a:lnTo>
                  <a:lnTo>
                    <a:pt x="287" y="9"/>
                  </a:lnTo>
                  <a:lnTo>
                    <a:pt x="223" y="20"/>
                  </a:lnTo>
                  <a:lnTo>
                    <a:pt x="222" y="3"/>
                  </a:lnTo>
                  <a:lnTo>
                    <a:pt x="188" y="3"/>
                  </a:lnTo>
                  <a:lnTo>
                    <a:pt x="133" y="26"/>
                  </a:lnTo>
                  <a:lnTo>
                    <a:pt x="14" y="0"/>
                  </a:lnTo>
                  <a:lnTo>
                    <a:pt x="0" y="5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86" name="Freeform 240"/>
            <p:cNvSpPr>
              <a:spLocks/>
            </p:cNvSpPr>
            <p:nvPr/>
          </p:nvSpPr>
          <p:spPr bwMode="auto">
            <a:xfrm>
              <a:off x="1924" y="724"/>
              <a:ext cx="25" cy="18"/>
            </a:xfrm>
            <a:custGeom>
              <a:avLst/>
              <a:gdLst>
                <a:gd name="T0" fmla="*/ 0 w 228"/>
                <a:gd name="T1" fmla="*/ 143 h 167"/>
                <a:gd name="T2" fmla="*/ 16 w 228"/>
                <a:gd name="T3" fmla="*/ 162 h 167"/>
                <a:gd name="T4" fmla="*/ 78 w 228"/>
                <a:gd name="T5" fmla="*/ 167 h 167"/>
                <a:gd name="T6" fmla="*/ 71 w 228"/>
                <a:gd name="T7" fmla="*/ 125 h 167"/>
                <a:gd name="T8" fmla="*/ 152 w 228"/>
                <a:gd name="T9" fmla="*/ 119 h 167"/>
                <a:gd name="T10" fmla="*/ 183 w 228"/>
                <a:gd name="T11" fmla="*/ 125 h 167"/>
                <a:gd name="T12" fmla="*/ 228 w 228"/>
                <a:gd name="T13" fmla="*/ 96 h 167"/>
                <a:gd name="T14" fmla="*/ 168 w 228"/>
                <a:gd name="T15" fmla="*/ 31 h 167"/>
                <a:gd name="T16" fmla="*/ 163 w 228"/>
                <a:gd name="T17" fmla="*/ 0 h 167"/>
                <a:gd name="T18" fmla="*/ 37 w 228"/>
                <a:gd name="T19" fmla="*/ 57 h 167"/>
                <a:gd name="T20" fmla="*/ 0 w 228"/>
                <a:gd name="T21" fmla="*/ 143 h 1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8"/>
                <a:gd name="T34" fmla="*/ 0 h 167"/>
                <a:gd name="T35" fmla="*/ 228 w 228"/>
                <a:gd name="T36" fmla="*/ 167 h 1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8" h="167">
                  <a:moveTo>
                    <a:pt x="0" y="143"/>
                  </a:moveTo>
                  <a:lnTo>
                    <a:pt x="16" y="162"/>
                  </a:lnTo>
                  <a:lnTo>
                    <a:pt x="78" y="167"/>
                  </a:lnTo>
                  <a:lnTo>
                    <a:pt x="71" y="125"/>
                  </a:lnTo>
                  <a:lnTo>
                    <a:pt x="152" y="119"/>
                  </a:lnTo>
                  <a:lnTo>
                    <a:pt x="183" y="125"/>
                  </a:lnTo>
                  <a:lnTo>
                    <a:pt x="228" y="96"/>
                  </a:lnTo>
                  <a:lnTo>
                    <a:pt x="168" y="31"/>
                  </a:lnTo>
                  <a:lnTo>
                    <a:pt x="163" y="0"/>
                  </a:lnTo>
                  <a:lnTo>
                    <a:pt x="37" y="57"/>
                  </a:lnTo>
                  <a:lnTo>
                    <a:pt x="0" y="143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87" name="Freeform 241"/>
            <p:cNvSpPr>
              <a:spLocks/>
            </p:cNvSpPr>
            <p:nvPr/>
          </p:nvSpPr>
          <p:spPr bwMode="auto">
            <a:xfrm>
              <a:off x="2014" y="800"/>
              <a:ext cx="38" cy="32"/>
            </a:xfrm>
            <a:custGeom>
              <a:avLst/>
              <a:gdLst>
                <a:gd name="T0" fmla="*/ 0 w 358"/>
                <a:gd name="T1" fmla="*/ 144 h 297"/>
                <a:gd name="T2" fmla="*/ 0 w 358"/>
                <a:gd name="T3" fmla="*/ 258 h 297"/>
                <a:gd name="T4" fmla="*/ 38 w 358"/>
                <a:gd name="T5" fmla="*/ 287 h 297"/>
                <a:gd name="T6" fmla="*/ 96 w 358"/>
                <a:gd name="T7" fmla="*/ 295 h 297"/>
                <a:gd name="T8" fmla="*/ 149 w 358"/>
                <a:gd name="T9" fmla="*/ 297 h 297"/>
                <a:gd name="T10" fmla="*/ 203 w 358"/>
                <a:gd name="T11" fmla="*/ 256 h 297"/>
                <a:gd name="T12" fmla="*/ 205 w 358"/>
                <a:gd name="T13" fmla="*/ 240 h 297"/>
                <a:gd name="T14" fmla="*/ 251 w 358"/>
                <a:gd name="T15" fmla="*/ 228 h 297"/>
                <a:gd name="T16" fmla="*/ 243 w 358"/>
                <a:gd name="T17" fmla="*/ 212 h 297"/>
                <a:gd name="T18" fmla="*/ 341 w 358"/>
                <a:gd name="T19" fmla="*/ 182 h 297"/>
                <a:gd name="T20" fmla="*/ 328 w 358"/>
                <a:gd name="T21" fmla="*/ 167 h 297"/>
                <a:gd name="T22" fmla="*/ 358 w 358"/>
                <a:gd name="T23" fmla="*/ 75 h 297"/>
                <a:gd name="T24" fmla="*/ 335 w 358"/>
                <a:gd name="T25" fmla="*/ 38 h 297"/>
                <a:gd name="T26" fmla="*/ 278 w 358"/>
                <a:gd name="T27" fmla="*/ 9 h 297"/>
                <a:gd name="T28" fmla="*/ 262 w 358"/>
                <a:gd name="T29" fmla="*/ 0 h 297"/>
                <a:gd name="T30" fmla="*/ 208 w 358"/>
                <a:gd name="T31" fmla="*/ 27 h 297"/>
                <a:gd name="T32" fmla="*/ 203 w 358"/>
                <a:gd name="T33" fmla="*/ 108 h 297"/>
                <a:gd name="T34" fmla="*/ 234 w 358"/>
                <a:gd name="T35" fmla="*/ 121 h 297"/>
                <a:gd name="T36" fmla="*/ 237 w 358"/>
                <a:gd name="T37" fmla="*/ 154 h 297"/>
                <a:gd name="T38" fmla="*/ 62 w 358"/>
                <a:gd name="T39" fmla="*/ 82 h 297"/>
                <a:gd name="T40" fmla="*/ 68 w 358"/>
                <a:gd name="T41" fmla="*/ 144 h 297"/>
                <a:gd name="T42" fmla="*/ 0 w 358"/>
                <a:gd name="T43" fmla="*/ 144 h 29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58"/>
                <a:gd name="T67" fmla="*/ 0 h 297"/>
                <a:gd name="T68" fmla="*/ 358 w 358"/>
                <a:gd name="T69" fmla="*/ 297 h 29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58" h="297">
                  <a:moveTo>
                    <a:pt x="0" y="144"/>
                  </a:moveTo>
                  <a:lnTo>
                    <a:pt x="0" y="258"/>
                  </a:lnTo>
                  <a:lnTo>
                    <a:pt x="38" y="287"/>
                  </a:lnTo>
                  <a:lnTo>
                    <a:pt x="96" y="295"/>
                  </a:lnTo>
                  <a:lnTo>
                    <a:pt x="149" y="297"/>
                  </a:lnTo>
                  <a:lnTo>
                    <a:pt x="203" y="256"/>
                  </a:lnTo>
                  <a:lnTo>
                    <a:pt x="205" y="240"/>
                  </a:lnTo>
                  <a:lnTo>
                    <a:pt x="251" y="228"/>
                  </a:lnTo>
                  <a:lnTo>
                    <a:pt x="243" y="212"/>
                  </a:lnTo>
                  <a:lnTo>
                    <a:pt x="341" y="182"/>
                  </a:lnTo>
                  <a:lnTo>
                    <a:pt x="328" y="167"/>
                  </a:lnTo>
                  <a:lnTo>
                    <a:pt x="358" y="75"/>
                  </a:lnTo>
                  <a:lnTo>
                    <a:pt x="335" y="38"/>
                  </a:lnTo>
                  <a:lnTo>
                    <a:pt x="278" y="9"/>
                  </a:lnTo>
                  <a:lnTo>
                    <a:pt x="262" y="0"/>
                  </a:lnTo>
                  <a:lnTo>
                    <a:pt x="208" y="27"/>
                  </a:lnTo>
                  <a:lnTo>
                    <a:pt x="203" y="108"/>
                  </a:lnTo>
                  <a:lnTo>
                    <a:pt x="234" y="121"/>
                  </a:lnTo>
                  <a:lnTo>
                    <a:pt x="237" y="154"/>
                  </a:lnTo>
                  <a:lnTo>
                    <a:pt x="62" y="82"/>
                  </a:lnTo>
                  <a:lnTo>
                    <a:pt x="68" y="144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88" name="Freeform 242"/>
            <p:cNvSpPr>
              <a:spLocks/>
            </p:cNvSpPr>
            <p:nvPr/>
          </p:nvSpPr>
          <p:spPr bwMode="auto">
            <a:xfrm>
              <a:off x="1995" y="846"/>
              <a:ext cx="54" cy="44"/>
            </a:xfrm>
            <a:custGeom>
              <a:avLst/>
              <a:gdLst>
                <a:gd name="T0" fmla="*/ 0 w 497"/>
                <a:gd name="T1" fmla="*/ 210 h 399"/>
                <a:gd name="T2" fmla="*/ 17 w 497"/>
                <a:gd name="T3" fmla="*/ 195 h 399"/>
                <a:gd name="T4" fmla="*/ 39 w 497"/>
                <a:gd name="T5" fmla="*/ 222 h 399"/>
                <a:gd name="T6" fmla="*/ 77 w 497"/>
                <a:gd name="T7" fmla="*/ 222 h 399"/>
                <a:gd name="T8" fmla="*/ 104 w 497"/>
                <a:gd name="T9" fmla="*/ 205 h 399"/>
                <a:gd name="T10" fmla="*/ 104 w 497"/>
                <a:gd name="T11" fmla="*/ 79 h 399"/>
                <a:gd name="T12" fmla="*/ 131 w 497"/>
                <a:gd name="T13" fmla="*/ 110 h 399"/>
                <a:gd name="T14" fmla="*/ 128 w 497"/>
                <a:gd name="T15" fmla="*/ 144 h 399"/>
                <a:gd name="T16" fmla="*/ 171 w 497"/>
                <a:gd name="T17" fmla="*/ 143 h 399"/>
                <a:gd name="T18" fmla="*/ 206 w 497"/>
                <a:gd name="T19" fmla="*/ 105 h 399"/>
                <a:gd name="T20" fmla="*/ 274 w 497"/>
                <a:gd name="T21" fmla="*/ 105 h 399"/>
                <a:gd name="T22" fmla="*/ 389 w 497"/>
                <a:gd name="T23" fmla="*/ 0 h 399"/>
                <a:gd name="T24" fmla="*/ 458 w 497"/>
                <a:gd name="T25" fmla="*/ 14 h 399"/>
                <a:gd name="T26" fmla="*/ 468 w 497"/>
                <a:gd name="T27" fmla="*/ 114 h 399"/>
                <a:gd name="T28" fmla="*/ 437 w 497"/>
                <a:gd name="T29" fmla="*/ 140 h 399"/>
                <a:gd name="T30" fmla="*/ 456 w 497"/>
                <a:gd name="T31" fmla="*/ 162 h 399"/>
                <a:gd name="T32" fmla="*/ 472 w 497"/>
                <a:gd name="T33" fmla="*/ 144 h 399"/>
                <a:gd name="T34" fmla="*/ 497 w 497"/>
                <a:gd name="T35" fmla="*/ 144 h 399"/>
                <a:gd name="T36" fmla="*/ 483 w 497"/>
                <a:gd name="T37" fmla="*/ 205 h 399"/>
                <a:gd name="T38" fmla="*/ 410 w 497"/>
                <a:gd name="T39" fmla="*/ 292 h 399"/>
                <a:gd name="T40" fmla="*/ 321 w 497"/>
                <a:gd name="T41" fmla="*/ 371 h 399"/>
                <a:gd name="T42" fmla="*/ 255 w 497"/>
                <a:gd name="T43" fmla="*/ 398 h 399"/>
                <a:gd name="T44" fmla="*/ 59 w 497"/>
                <a:gd name="T45" fmla="*/ 399 h 399"/>
                <a:gd name="T46" fmla="*/ 41 w 497"/>
                <a:gd name="T47" fmla="*/ 353 h 399"/>
                <a:gd name="T48" fmla="*/ 51 w 497"/>
                <a:gd name="T49" fmla="*/ 319 h 399"/>
                <a:gd name="T50" fmla="*/ 0 w 497"/>
                <a:gd name="T51" fmla="*/ 210 h 39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97"/>
                <a:gd name="T79" fmla="*/ 0 h 399"/>
                <a:gd name="T80" fmla="*/ 497 w 497"/>
                <a:gd name="T81" fmla="*/ 399 h 39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97" h="399">
                  <a:moveTo>
                    <a:pt x="0" y="210"/>
                  </a:moveTo>
                  <a:lnTo>
                    <a:pt x="17" y="195"/>
                  </a:lnTo>
                  <a:lnTo>
                    <a:pt x="39" y="222"/>
                  </a:lnTo>
                  <a:lnTo>
                    <a:pt x="77" y="222"/>
                  </a:lnTo>
                  <a:lnTo>
                    <a:pt x="104" y="205"/>
                  </a:lnTo>
                  <a:lnTo>
                    <a:pt x="104" y="79"/>
                  </a:lnTo>
                  <a:lnTo>
                    <a:pt x="131" y="110"/>
                  </a:lnTo>
                  <a:lnTo>
                    <a:pt x="128" y="144"/>
                  </a:lnTo>
                  <a:lnTo>
                    <a:pt x="171" y="143"/>
                  </a:lnTo>
                  <a:lnTo>
                    <a:pt x="206" y="105"/>
                  </a:lnTo>
                  <a:lnTo>
                    <a:pt x="274" y="105"/>
                  </a:lnTo>
                  <a:lnTo>
                    <a:pt x="389" y="0"/>
                  </a:lnTo>
                  <a:lnTo>
                    <a:pt x="458" y="14"/>
                  </a:lnTo>
                  <a:lnTo>
                    <a:pt x="468" y="114"/>
                  </a:lnTo>
                  <a:lnTo>
                    <a:pt x="437" y="140"/>
                  </a:lnTo>
                  <a:lnTo>
                    <a:pt x="456" y="162"/>
                  </a:lnTo>
                  <a:lnTo>
                    <a:pt x="472" y="144"/>
                  </a:lnTo>
                  <a:lnTo>
                    <a:pt x="497" y="144"/>
                  </a:lnTo>
                  <a:lnTo>
                    <a:pt x="483" y="205"/>
                  </a:lnTo>
                  <a:lnTo>
                    <a:pt x="410" y="292"/>
                  </a:lnTo>
                  <a:lnTo>
                    <a:pt x="321" y="371"/>
                  </a:lnTo>
                  <a:lnTo>
                    <a:pt x="255" y="398"/>
                  </a:lnTo>
                  <a:lnTo>
                    <a:pt x="59" y="399"/>
                  </a:lnTo>
                  <a:lnTo>
                    <a:pt x="41" y="353"/>
                  </a:lnTo>
                  <a:lnTo>
                    <a:pt x="51" y="319"/>
                  </a:lnTo>
                  <a:lnTo>
                    <a:pt x="0" y="21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89" name="Freeform 243"/>
            <p:cNvSpPr>
              <a:spLocks/>
            </p:cNvSpPr>
            <p:nvPr/>
          </p:nvSpPr>
          <p:spPr bwMode="auto">
            <a:xfrm>
              <a:off x="2030" y="869"/>
              <a:ext cx="8" cy="8"/>
            </a:xfrm>
            <a:custGeom>
              <a:avLst/>
              <a:gdLst>
                <a:gd name="T0" fmla="*/ 0 w 71"/>
                <a:gd name="T1" fmla="*/ 35 h 73"/>
                <a:gd name="T2" fmla="*/ 27 w 71"/>
                <a:gd name="T3" fmla="*/ 73 h 73"/>
                <a:gd name="T4" fmla="*/ 71 w 71"/>
                <a:gd name="T5" fmla="*/ 35 h 73"/>
                <a:gd name="T6" fmla="*/ 50 w 71"/>
                <a:gd name="T7" fmla="*/ 0 h 73"/>
                <a:gd name="T8" fmla="*/ 0 w 71"/>
                <a:gd name="T9" fmla="*/ 35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73"/>
                <a:gd name="T17" fmla="*/ 71 w 71"/>
                <a:gd name="T18" fmla="*/ 73 h 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73">
                  <a:moveTo>
                    <a:pt x="0" y="35"/>
                  </a:moveTo>
                  <a:lnTo>
                    <a:pt x="27" y="73"/>
                  </a:lnTo>
                  <a:lnTo>
                    <a:pt x="71" y="35"/>
                  </a:lnTo>
                  <a:lnTo>
                    <a:pt x="50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90" name="Freeform 244"/>
            <p:cNvSpPr>
              <a:spLocks/>
            </p:cNvSpPr>
            <p:nvPr/>
          </p:nvSpPr>
          <p:spPr bwMode="auto">
            <a:xfrm>
              <a:off x="2018" y="570"/>
              <a:ext cx="26" cy="21"/>
            </a:xfrm>
            <a:custGeom>
              <a:avLst/>
              <a:gdLst>
                <a:gd name="T0" fmla="*/ 80 w 242"/>
                <a:gd name="T1" fmla="*/ 0 h 187"/>
                <a:gd name="T2" fmla="*/ 101 w 242"/>
                <a:gd name="T3" fmla="*/ 4 h 187"/>
                <a:gd name="T4" fmla="*/ 120 w 242"/>
                <a:gd name="T5" fmla="*/ 16 h 187"/>
                <a:gd name="T6" fmla="*/ 153 w 242"/>
                <a:gd name="T7" fmla="*/ 16 h 187"/>
                <a:gd name="T8" fmla="*/ 188 w 242"/>
                <a:gd name="T9" fmla="*/ 21 h 187"/>
                <a:gd name="T10" fmla="*/ 201 w 242"/>
                <a:gd name="T11" fmla="*/ 44 h 187"/>
                <a:gd name="T12" fmla="*/ 216 w 242"/>
                <a:gd name="T13" fmla="*/ 77 h 187"/>
                <a:gd name="T14" fmla="*/ 221 w 242"/>
                <a:gd name="T15" fmla="*/ 86 h 187"/>
                <a:gd name="T16" fmla="*/ 234 w 242"/>
                <a:gd name="T17" fmla="*/ 97 h 187"/>
                <a:gd name="T18" fmla="*/ 242 w 242"/>
                <a:gd name="T19" fmla="*/ 106 h 187"/>
                <a:gd name="T20" fmla="*/ 242 w 242"/>
                <a:gd name="T21" fmla="*/ 117 h 187"/>
                <a:gd name="T22" fmla="*/ 228 w 242"/>
                <a:gd name="T23" fmla="*/ 117 h 187"/>
                <a:gd name="T24" fmla="*/ 205 w 242"/>
                <a:gd name="T25" fmla="*/ 117 h 187"/>
                <a:gd name="T26" fmla="*/ 216 w 242"/>
                <a:gd name="T27" fmla="*/ 129 h 187"/>
                <a:gd name="T28" fmla="*/ 224 w 242"/>
                <a:gd name="T29" fmla="*/ 136 h 187"/>
                <a:gd name="T30" fmla="*/ 228 w 242"/>
                <a:gd name="T31" fmla="*/ 154 h 187"/>
                <a:gd name="T32" fmla="*/ 216 w 242"/>
                <a:gd name="T33" fmla="*/ 162 h 187"/>
                <a:gd name="T34" fmla="*/ 196 w 242"/>
                <a:gd name="T35" fmla="*/ 162 h 187"/>
                <a:gd name="T36" fmla="*/ 194 w 242"/>
                <a:gd name="T37" fmla="*/ 162 h 187"/>
                <a:gd name="T38" fmla="*/ 188 w 242"/>
                <a:gd name="T39" fmla="*/ 168 h 187"/>
                <a:gd name="T40" fmla="*/ 188 w 242"/>
                <a:gd name="T41" fmla="*/ 185 h 187"/>
                <a:gd name="T42" fmla="*/ 173 w 242"/>
                <a:gd name="T43" fmla="*/ 187 h 187"/>
                <a:gd name="T44" fmla="*/ 161 w 242"/>
                <a:gd name="T45" fmla="*/ 181 h 187"/>
                <a:gd name="T46" fmla="*/ 142 w 242"/>
                <a:gd name="T47" fmla="*/ 175 h 187"/>
                <a:gd name="T48" fmla="*/ 126 w 242"/>
                <a:gd name="T49" fmla="*/ 168 h 187"/>
                <a:gd name="T50" fmla="*/ 109 w 242"/>
                <a:gd name="T51" fmla="*/ 171 h 187"/>
                <a:gd name="T52" fmla="*/ 59 w 242"/>
                <a:gd name="T53" fmla="*/ 154 h 187"/>
                <a:gd name="T54" fmla="*/ 39 w 242"/>
                <a:gd name="T55" fmla="*/ 158 h 187"/>
                <a:gd name="T56" fmla="*/ 22 w 242"/>
                <a:gd name="T57" fmla="*/ 154 h 187"/>
                <a:gd name="T58" fmla="*/ 12 w 242"/>
                <a:gd name="T59" fmla="*/ 168 h 187"/>
                <a:gd name="T60" fmla="*/ 0 w 242"/>
                <a:gd name="T61" fmla="*/ 135 h 187"/>
                <a:gd name="T62" fmla="*/ 23 w 242"/>
                <a:gd name="T63" fmla="*/ 117 h 187"/>
                <a:gd name="T64" fmla="*/ 7 w 242"/>
                <a:gd name="T65" fmla="*/ 77 h 187"/>
                <a:gd name="T66" fmla="*/ 22 w 242"/>
                <a:gd name="T67" fmla="*/ 79 h 187"/>
                <a:gd name="T68" fmla="*/ 23 w 242"/>
                <a:gd name="T69" fmla="*/ 71 h 187"/>
                <a:gd name="T70" fmla="*/ 28 w 242"/>
                <a:gd name="T71" fmla="*/ 57 h 187"/>
                <a:gd name="T72" fmla="*/ 36 w 242"/>
                <a:gd name="T73" fmla="*/ 50 h 187"/>
                <a:gd name="T74" fmla="*/ 39 w 242"/>
                <a:gd name="T75" fmla="*/ 32 h 187"/>
                <a:gd name="T76" fmla="*/ 54 w 242"/>
                <a:gd name="T77" fmla="*/ 15 h 187"/>
                <a:gd name="T78" fmla="*/ 65 w 242"/>
                <a:gd name="T79" fmla="*/ 0 h 187"/>
                <a:gd name="T80" fmla="*/ 80 w 242"/>
                <a:gd name="T81" fmla="*/ 0 h 1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2"/>
                <a:gd name="T124" fmla="*/ 0 h 187"/>
                <a:gd name="T125" fmla="*/ 242 w 242"/>
                <a:gd name="T126" fmla="*/ 187 h 18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2" h="187">
                  <a:moveTo>
                    <a:pt x="80" y="0"/>
                  </a:moveTo>
                  <a:lnTo>
                    <a:pt x="101" y="4"/>
                  </a:lnTo>
                  <a:lnTo>
                    <a:pt x="120" y="16"/>
                  </a:lnTo>
                  <a:lnTo>
                    <a:pt x="153" y="16"/>
                  </a:lnTo>
                  <a:lnTo>
                    <a:pt x="188" y="21"/>
                  </a:lnTo>
                  <a:lnTo>
                    <a:pt x="201" y="44"/>
                  </a:lnTo>
                  <a:lnTo>
                    <a:pt x="216" y="77"/>
                  </a:lnTo>
                  <a:lnTo>
                    <a:pt x="221" y="86"/>
                  </a:lnTo>
                  <a:lnTo>
                    <a:pt x="234" y="97"/>
                  </a:lnTo>
                  <a:lnTo>
                    <a:pt x="242" y="106"/>
                  </a:lnTo>
                  <a:lnTo>
                    <a:pt x="242" y="117"/>
                  </a:lnTo>
                  <a:lnTo>
                    <a:pt x="228" y="117"/>
                  </a:lnTo>
                  <a:lnTo>
                    <a:pt x="205" y="117"/>
                  </a:lnTo>
                  <a:lnTo>
                    <a:pt x="216" y="129"/>
                  </a:lnTo>
                  <a:lnTo>
                    <a:pt x="224" y="136"/>
                  </a:lnTo>
                  <a:lnTo>
                    <a:pt x="228" y="154"/>
                  </a:lnTo>
                  <a:lnTo>
                    <a:pt x="216" y="162"/>
                  </a:lnTo>
                  <a:lnTo>
                    <a:pt x="196" y="162"/>
                  </a:lnTo>
                  <a:lnTo>
                    <a:pt x="194" y="162"/>
                  </a:lnTo>
                  <a:lnTo>
                    <a:pt x="188" y="168"/>
                  </a:lnTo>
                  <a:lnTo>
                    <a:pt x="188" y="185"/>
                  </a:lnTo>
                  <a:lnTo>
                    <a:pt x="173" y="187"/>
                  </a:lnTo>
                  <a:lnTo>
                    <a:pt x="161" y="181"/>
                  </a:lnTo>
                  <a:lnTo>
                    <a:pt x="142" y="175"/>
                  </a:lnTo>
                  <a:lnTo>
                    <a:pt x="126" y="168"/>
                  </a:lnTo>
                  <a:lnTo>
                    <a:pt x="109" y="171"/>
                  </a:lnTo>
                  <a:lnTo>
                    <a:pt x="59" y="154"/>
                  </a:lnTo>
                  <a:lnTo>
                    <a:pt x="39" y="158"/>
                  </a:lnTo>
                  <a:lnTo>
                    <a:pt x="22" y="154"/>
                  </a:lnTo>
                  <a:lnTo>
                    <a:pt x="12" y="168"/>
                  </a:lnTo>
                  <a:lnTo>
                    <a:pt x="0" y="135"/>
                  </a:lnTo>
                  <a:lnTo>
                    <a:pt x="23" y="117"/>
                  </a:lnTo>
                  <a:lnTo>
                    <a:pt x="7" y="77"/>
                  </a:lnTo>
                  <a:lnTo>
                    <a:pt x="22" y="79"/>
                  </a:lnTo>
                  <a:lnTo>
                    <a:pt x="23" y="71"/>
                  </a:lnTo>
                  <a:lnTo>
                    <a:pt x="28" y="57"/>
                  </a:lnTo>
                  <a:lnTo>
                    <a:pt x="36" y="50"/>
                  </a:lnTo>
                  <a:lnTo>
                    <a:pt x="39" y="32"/>
                  </a:lnTo>
                  <a:lnTo>
                    <a:pt x="54" y="15"/>
                  </a:lnTo>
                  <a:lnTo>
                    <a:pt x="65" y="0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91" name="Freeform 245"/>
            <p:cNvSpPr>
              <a:spLocks/>
            </p:cNvSpPr>
            <p:nvPr/>
          </p:nvSpPr>
          <p:spPr bwMode="auto">
            <a:xfrm>
              <a:off x="2014" y="585"/>
              <a:ext cx="58" cy="33"/>
            </a:xfrm>
            <a:custGeom>
              <a:avLst/>
              <a:gdLst>
                <a:gd name="T0" fmla="*/ 274 w 535"/>
                <a:gd name="T1" fmla="*/ 13 h 308"/>
                <a:gd name="T2" fmla="*/ 300 w 535"/>
                <a:gd name="T3" fmla="*/ 0 h 308"/>
                <a:gd name="T4" fmla="*/ 333 w 535"/>
                <a:gd name="T5" fmla="*/ 21 h 308"/>
                <a:gd name="T6" fmla="*/ 346 w 535"/>
                <a:gd name="T7" fmla="*/ 46 h 308"/>
                <a:gd name="T8" fmla="*/ 384 w 535"/>
                <a:gd name="T9" fmla="*/ 65 h 308"/>
                <a:gd name="T10" fmla="*/ 434 w 535"/>
                <a:gd name="T11" fmla="*/ 100 h 308"/>
                <a:gd name="T12" fmla="*/ 469 w 535"/>
                <a:gd name="T13" fmla="*/ 100 h 308"/>
                <a:gd name="T14" fmla="*/ 519 w 535"/>
                <a:gd name="T15" fmla="*/ 115 h 308"/>
                <a:gd name="T16" fmla="*/ 507 w 535"/>
                <a:gd name="T17" fmla="*/ 168 h 308"/>
                <a:gd name="T18" fmla="*/ 462 w 535"/>
                <a:gd name="T19" fmla="*/ 214 h 308"/>
                <a:gd name="T20" fmla="*/ 393 w 535"/>
                <a:gd name="T21" fmla="*/ 253 h 308"/>
                <a:gd name="T22" fmla="*/ 395 w 535"/>
                <a:gd name="T23" fmla="*/ 270 h 308"/>
                <a:gd name="T24" fmla="*/ 361 w 535"/>
                <a:gd name="T25" fmla="*/ 308 h 308"/>
                <a:gd name="T26" fmla="*/ 354 w 535"/>
                <a:gd name="T27" fmla="*/ 247 h 308"/>
                <a:gd name="T28" fmla="*/ 297 w 535"/>
                <a:gd name="T29" fmla="*/ 241 h 308"/>
                <a:gd name="T30" fmla="*/ 296 w 535"/>
                <a:gd name="T31" fmla="*/ 222 h 308"/>
                <a:gd name="T32" fmla="*/ 227 w 535"/>
                <a:gd name="T33" fmla="*/ 273 h 308"/>
                <a:gd name="T34" fmla="*/ 204 w 535"/>
                <a:gd name="T35" fmla="*/ 245 h 308"/>
                <a:gd name="T36" fmla="*/ 224 w 535"/>
                <a:gd name="T37" fmla="*/ 224 h 308"/>
                <a:gd name="T38" fmla="*/ 235 w 535"/>
                <a:gd name="T39" fmla="*/ 207 h 308"/>
                <a:gd name="T40" fmla="*/ 211 w 535"/>
                <a:gd name="T41" fmla="*/ 174 h 308"/>
                <a:gd name="T42" fmla="*/ 161 w 535"/>
                <a:gd name="T43" fmla="*/ 157 h 308"/>
                <a:gd name="T44" fmla="*/ 81 w 535"/>
                <a:gd name="T45" fmla="*/ 168 h 308"/>
                <a:gd name="T46" fmla="*/ 19 w 535"/>
                <a:gd name="T47" fmla="*/ 173 h 308"/>
                <a:gd name="T48" fmla="*/ 12 w 535"/>
                <a:gd name="T49" fmla="*/ 127 h 308"/>
                <a:gd name="T50" fmla="*/ 57 w 535"/>
                <a:gd name="T51" fmla="*/ 69 h 308"/>
                <a:gd name="T52" fmla="*/ 47 w 535"/>
                <a:gd name="T53" fmla="*/ 29 h 308"/>
                <a:gd name="T54" fmla="*/ 73 w 535"/>
                <a:gd name="T55" fmla="*/ 25 h 308"/>
                <a:gd name="T56" fmla="*/ 116 w 535"/>
                <a:gd name="T57" fmla="*/ 30 h 308"/>
                <a:gd name="T58" fmla="*/ 160 w 535"/>
                <a:gd name="T59" fmla="*/ 33 h 308"/>
                <a:gd name="T60" fmla="*/ 195 w 535"/>
                <a:gd name="T61" fmla="*/ 48 h 308"/>
                <a:gd name="T62" fmla="*/ 222 w 535"/>
                <a:gd name="T63" fmla="*/ 52 h 308"/>
                <a:gd name="T64" fmla="*/ 228 w 535"/>
                <a:gd name="T65" fmla="*/ 29 h 308"/>
                <a:gd name="T66" fmla="*/ 258 w 535"/>
                <a:gd name="T67" fmla="*/ 25 h 30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35"/>
                <a:gd name="T103" fmla="*/ 0 h 308"/>
                <a:gd name="T104" fmla="*/ 535 w 535"/>
                <a:gd name="T105" fmla="*/ 308 h 30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35" h="308">
                  <a:moveTo>
                    <a:pt x="266" y="15"/>
                  </a:moveTo>
                  <a:lnTo>
                    <a:pt x="274" y="13"/>
                  </a:lnTo>
                  <a:lnTo>
                    <a:pt x="291" y="3"/>
                  </a:lnTo>
                  <a:lnTo>
                    <a:pt x="300" y="0"/>
                  </a:lnTo>
                  <a:lnTo>
                    <a:pt x="324" y="3"/>
                  </a:lnTo>
                  <a:lnTo>
                    <a:pt x="333" y="21"/>
                  </a:lnTo>
                  <a:lnTo>
                    <a:pt x="338" y="38"/>
                  </a:lnTo>
                  <a:lnTo>
                    <a:pt x="346" y="46"/>
                  </a:lnTo>
                  <a:lnTo>
                    <a:pt x="358" y="42"/>
                  </a:lnTo>
                  <a:lnTo>
                    <a:pt x="384" y="65"/>
                  </a:lnTo>
                  <a:lnTo>
                    <a:pt x="399" y="87"/>
                  </a:lnTo>
                  <a:lnTo>
                    <a:pt x="434" y="100"/>
                  </a:lnTo>
                  <a:lnTo>
                    <a:pt x="460" y="104"/>
                  </a:lnTo>
                  <a:lnTo>
                    <a:pt x="469" y="100"/>
                  </a:lnTo>
                  <a:lnTo>
                    <a:pt x="491" y="111"/>
                  </a:lnTo>
                  <a:lnTo>
                    <a:pt x="519" y="115"/>
                  </a:lnTo>
                  <a:lnTo>
                    <a:pt x="535" y="161"/>
                  </a:lnTo>
                  <a:lnTo>
                    <a:pt x="507" y="168"/>
                  </a:lnTo>
                  <a:lnTo>
                    <a:pt x="501" y="189"/>
                  </a:lnTo>
                  <a:lnTo>
                    <a:pt x="462" y="214"/>
                  </a:lnTo>
                  <a:lnTo>
                    <a:pt x="399" y="230"/>
                  </a:lnTo>
                  <a:lnTo>
                    <a:pt x="393" y="253"/>
                  </a:lnTo>
                  <a:lnTo>
                    <a:pt x="366" y="245"/>
                  </a:lnTo>
                  <a:lnTo>
                    <a:pt x="395" y="270"/>
                  </a:lnTo>
                  <a:lnTo>
                    <a:pt x="431" y="276"/>
                  </a:lnTo>
                  <a:lnTo>
                    <a:pt x="361" y="308"/>
                  </a:lnTo>
                  <a:lnTo>
                    <a:pt x="320" y="273"/>
                  </a:lnTo>
                  <a:lnTo>
                    <a:pt x="354" y="247"/>
                  </a:lnTo>
                  <a:lnTo>
                    <a:pt x="320" y="241"/>
                  </a:lnTo>
                  <a:lnTo>
                    <a:pt x="297" y="241"/>
                  </a:lnTo>
                  <a:lnTo>
                    <a:pt x="303" y="218"/>
                  </a:lnTo>
                  <a:lnTo>
                    <a:pt x="296" y="222"/>
                  </a:lnTo>
                  <a:lnTo>
                    <a:pt x="246" y="234"/>
                  </a:lnTo>
                  <a:lnTo>
                    <a:pt x="227" y="273"/>
                  </a:lnTo>
                  <a:lnTo>
                    <a:pt x="195" y="270"/>
                  </a:lnTo>
                  <a:lnTo>
                    <a:pt x="204" y="245"/>
                  </a:lnTo>
                  <a:lnTo>
                    <a:pt x="206" y="230"/>
                  </a:lnTo>
                  <a:lnTo>
                    <a:pt x="224" y="224"/>
                  </a:lnTo>
                  <a:lnTo>
                    <a:pt x="234" y="216"/>
                  </a:lnTo>
                  <a:lnTo>
                    <a:pt x="235" y="207"/>
                  </a:lnTo>
                  <a:lnTo>
                    <a:pt x="224" y="203"/>
                  </a:lnTo>
                  <a:lnTo>
                    <a:pt x="211" y="174"/>
                  </a:lnTo>
                  <a:lnTo>
                    <a:pt x="189" y="157"/>
                  </a:lnTo>
                  <a:lnTo>
                    <a:pt x="161" y="157"/>
                  </a:lnTo>
                  <a:lnTo>
                    <a:pt x="130" y="166"/>
                  </a:lnTo>
                  <a:lnTo>
                    <a:pt x="81" y="168"/>
                  </a:lnTo>
                  <a:lnTo>
                    <a:pt x="57" y="173"/>
                  </a:lnTo>
                  <a:lnTo>
                    <a:pt x="19" y="173"/>
                  </a:lnTo>
                  <a:lnTo>
                    <a:pt x="0" y="156"/>
                  </a:lnTo>
                  <a:lnTo>
                    <a:pt x="12" y="127"/>
                  </a:lnTo>
                  <a:lnTo>
                    <a:pt x="34" y="99"/>
                  </a:lnTo>
                  <a:lnTo>
                    <a:pt x="57" y="69"/>
                  </a:lnTo>
                  <a:lnTo>
                    <a:pt x="46" y="33"/>
                  </a:lnTo>
                  <a:lnTo>
                    <a:pt x="47" y="29"/>
                  </a:lnTo>
                  <a:lnTo>
                    <a:pt x="56" y="21"/>
                  </a:lnTo>
                  <a:lnTo>
                    <a:pt x="73" y="25"/>
                  </a:lnTo>
                  <a:lnTo>
                    <a:pt x="93" y="21"/>
                  </a:lnTo>
                  <a:lnTo>
                    <a:pt x="116" y="30"/>
                  </a:lnTo>
                  <a:lnTo>
                    <a:pt x="142" y="38"/>
                  </a:lnTo>
                  <a:lnTo>
                    <a:pt x="160" y="33"/>
                  </a:lnTo>
                  <a:lnTo>
                    <a:pt x="176" y="42"/>
                  </a:lnTo>
                  <a:lnTo>
                    <a:pt x="195" y="48"/>
                  </a:lnTo>
                  <a:lnTo>
                    <a:pt x="207" y="54"/>
                  </a:lnTo>
                  <a:lnTo>
                    <a:pt x="222" y="52"/>
                  </a:lnTo>
                  <a:lnTo>
                    <a:pt x="222" y="35"/>
                  </a:lnTo>
                  <a:lnTo>
                    <a:pt x="228" y="29"/>
                  </a:lnTo>
                  <a:lnTo>
                    <a:pt x="250" y="29"/>
                  </a:lnTo>
                  <a:lnTo>
                    <a:pt x="258" y="25"/>
                  </a:lnTo>
                  <a:lnTo>
                    <a:pt x="266" y="1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92" name="Freeform 246"/>
            <p:cNvSpPr>
              <a:spLocks/>
            </p:cNvSpPr>
            <p:nvPr/>
          </p:nvSpPr>
          <p:spPr bwMode="auto">
            <a:xfrm>
              <a:off x="2029" y="602"/>
              <a:ext cx="11" cy="12"/>
            </a:xfrm>
            <a:custGeom>
              <a:avLst/>
              <a:gdLst>
                <a:gd name="T0" fmla="*/ 23 w 100"/>
                <a:gd name="T1" fmla="*/ 31 h 112"/>
                <a:gd name="T2" fmla="*/ 34 w 100"/>
                <a:gd name="T3" fmla="*/ 46 h 112"/>
                <a:gd name="T4" fmla="*/ 40 w 100"/>
                <a:gd name="T5" fmla="*/ 59 h 112"/>
                <a:gd name="T6" fmla="*/ 46 w 100"/>
                <a:gd name="T7" fmla="*/ 111 h 112"/>
                <a:gd name="T8" fmla="*/ 57 w 100"/>
                <a:gd name="T9" fmla="*/ 112 h 112"/>
                <a:gd name="T10" fmla="*/ 66 w 100"/>
                <a:gd name="T11" fmla="*/ 88 h 112"/>
                <a:gd name="T12" fmla="*/ 68 w 100"/>
                <a:gd name="T13" fmla="*/ 73 h 112"/>
                <a:gd name="T14" fmla="*/ 92 w 100"/>
                <a:gd name="T15" fmla="*/ 65 h 112"/>
                <a:gd name="T16" fmla="*/ 100 w 100"/>
                <a:gd name="T17" fmla="*/ 51 h 112"/>
                <a:gd name="T18" fmla="*/ 86 w 100"/>
                <a:gd name="T19" fmla="*/ 48 h 112"/>
                <a:gd name="T20" fmla="*/ 74 w 100"/>
                <a:gd name="T21" fmla="*/ 20 h 112"/>
                <a:gd name="T22" fmla="*/ 51 w 100"/>
                <a:gd name="T23" fmla="*/ 3 h 112"/>
                <a:gd name="T24" fmla="*/ 23 w 100"/>
                <a:gd name="T25" fmla="*/ 0 h 112"/>
                <a:gd name="T26" fmla="*/ 0 w 100"/>
                <a:gd name="T27" fmla="*/ 4 h 112"/>
                <a:gd name="T28" fmla="*/ 23 w 100"/>
                <a:gd name="T29" fmla="*/ 31 h 1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0"/>
                <a:gd name="T46" fmla="*/ 0 h 112"/>
                <a:gd name="T47" fmla="*/ 100 w 100"/>
                <a:gd name="T48" fmla="*/ 112 h 1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0" h="112">
                  <a:moveTo>
                    <a:pt x="23" y="31"/>
                  </a:moveTo>
                  <a:lnTo>
                    <a:pt x="34" y="46"/>
                  </a:lnTo>
                  <a:lnTo>
                    <a:pt x="40" y="59"/>
                  </a:lnTo>
                  <a:lnTo>
                    <a:pt x="46" y="111"/>
                  </a:lnTo>
                  <a:lnTo>
                    <a:pt x="57" y="112"/>
                  </a:lnTo>
                  <a:lnTo>
                    <a:pt x="66" y="88"/>
                  </a:lnTo>
                  <a:lnTo>
                    <a:pt x="68" y="73"/>
                  </a:lnTo>
                  <a:lnTo>
                    <a:pt x="92" y="65"/>
                  </a:lnTo>
                  <a:lnTo>
                    <a:pt x="100" y="51"/>
                  </a:lnTo>
                  <a:lnTo>
                    <a:pt x="86" y="48"/>
                  </a:lnTo>
                  <a:lnTo>
                    <a:pt x="74" y="20"/>
                  </a:lnTo>
                  <a:lnTo>
                    <a:pt x="51" y="3"/>
                  </a:lnTo>
                  <a:lnTo>
                    <a:pt x="23" y="0"/>
                  </a:lnTo>
                  <a:lnTo>
                    <a:pt x="0" y="4"/>
                  </a:lnTo>
                  <a:lnTo>
                    <a:pt x="23" y="31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93" name="Freeform 247"/>
            <p:cNvSpPr>
              <a:spLocks/>
            </p:cNvSpPr>
            <p:nvPr/>
          </p:nvSpPr>
          <p:spPr bwMode="auto">
            <a:xfrm>
              <a:off x="2068" y="618"/>
              <a:ext cx="25" cy="11"/>
            </a:xfrm>
            <a:custGeom>
              <a:avLst/>
              <a:gdLst>
                <a:gd name="T0" fmla="*/ 0 w 225"/>
                <a:gd name="T1" fmla="*/ 6 h 100"/>
                <a:gd name="T2" fmla="*/ 54 w 225"/>
                <a:gd name="T3" fmla="*/ 0 h 100"/>
                <a:gd name="T4" fmla="*/ 106 w 225"/>
                <a:gd name="T5" fmla="*/ 21 h 100"/>
                <a:gd name="T6" fmla="*/ 125 w 225"/>
                <a:gd name="T7" fmla="*/ 44 h 100"/>
                <a:gd name="T8" fmla="*/ 152 w 225"/>
                <a:gd name="T9" fmla="*/ 44 h 100"/>
                <a:gd name="T10" fmla="*/ 170 w 225"/>
                <a:gd name="T11" fmla="*/ 33 h 100"/>
                <a:gd name="T12" fmla="*/ 185 w 225"/>
                <a:gd name="T13" fmla="*/ 29 h 100"/>
                <a:gd name="T14" fmla="*/ 198 w 225"/>
                <a:gd name="T15" fmla="*/ 53 h 100"/>
                <a:gd name="T16" fmla="*/ 224 w 225"/>
                <a:gd name="T17" fmla="*/ 57 h 100"/>
                <a:gd name="T18" fmla="*/ 219 w 225"/>
                <a:gd name="T19" fmla="*/ 68 h 100"/>
                <a:gd name="T20" fmla="*/ 225 w 225"/>
                <a:gd name="T21" fmla="*/ 85 h 100"/>
                <a:gd name="T22" fmla="*/ 224 w 225"/>
                <a:gd name="T23" fmla="*/ 100 h 100"/>
                <a:gd name="T24" fmla="*/ 198 w 225"/>
                <a:gd name="T25" fmla="*/ 76 h 100"/>
                <a:gd name="T26" fmla="*/ 185 w 225"/>
                <a:gd name="T27" fmla="*/ 72 h 100"/>
                <a:gd name="T28" fmla="*/ 173 w 225"/>
                <a:gd name="T29" fmla="*/ 72 h 100"/>
                <a:gd name="T30" fmla="*/ 167 w 225"/>
                <a:gd name="T31" fmla="*/ 95 h 100"/>
                <a:gd name="T32" fmla="*/ 150 w 225"/>
                <a:gd name="T33" fmla="*/ 87 h 100"/>
                <a:gd name="T34" fmla="*/ 121 w 225"/>
                <a:gd name="T35" fmla="*/ 100 h 100"/>
                <a:gd name="T36" fmla="*/ 88 w 225"/>
                <a:gd name="T37" fmla="*/ 98 h 100"/>
                <a:gd name="T38" fmla="*/ 85 w 225"/>
                <a:gd name="T39" fmla="*/ 57 h 100"/>
                <a:gd name="T40" fmla="*/ 31 w 225"/>
                <a:gd name="T41" fmla="*/ 23 h 100"/>
                <a:gd name="T42" fmla="*/ 0 w 225"/>
                <a:gd name="T43" fmla="*/ 6 h 10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25"/>
                <a:gd name="T67" fmla="*/ 0 h 100"/>
                <a:gd name="T68" fmla="*/ 225 w 225"/>
                <a:gd name="T69" fmla="*/ 100 h 10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25" h="100">
                  <a:moveTo>
                    <a:pt x="0" y="6"/>
                  </a:moveTo>
                  <a:lnTo>
                    <a:pt x="54" y="0"/>
                  </a:lnTo>
                  <a:lnTo>
                    <a:pt x="106" y="21"/>
                  </a:lnTo>
                  <a:lnTo>
                    <a:pt x="125" y="44"/>
                  </a:lnTo>
                  <a:lnTo>
                    <a:pt x="152" y="44"/>
                  </a:lnTo>
                  <a:lnTo>
                    <a:pt x="170" y="33"/>
                  </a:lnTo>
                  <a:lnTo>
                    <a:pt x="185" y="29"/>
                  </a:lnTo>
                  <a:lnTo>
                    <a:pt x="198" y="53"/>
                  </a:lnTo>
                  <a:lnTo>
                    <a:pt x="224" y="57"/>
                  </a:lnTo>
                  <a:lnTo>
                    <a:pt x="219" y="68"/>
                  </a:lnTo>
                  <a:lnTo>
                    <a:pt x="225" y="85"/>
                  </a:lnTo>
                  <a:lnTo>
                    <a:pt x="224" y="100"/>
                  </a:lnTo>
                  <a:lnTo>
                    <a:pt x="198" y="76"/>
                  </a:lnTo>
                  <a:lnTo>
                    <a:pt x="185" y="72"/>
                  </a:lnTo>
                  <a:lnTo>
                    <a:pt x="173" y="72"/>
                  </a:lnTo>
                  <a:lnTo>
                    <a:pt x="167" y="95"/>
                  </a:lnTo>
                  <a:lnTo>
                    <a:pt x="150" y="87"/>
                  </a:lnTo>
                  <a:lnTo>
                    <a:pt x="121" y="100"/>
                  </a:lnTo>
                  <a:lnTo>
                    <a:pt x="88" y="98"/>
                  </a:lnTo>
                  <a:lnTo>
                    <a:pt x="85" y="57"/>
                  </a:lnTo>
                  <a:lnTo>
                    <a:pt x="31" y="23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94" name="Freeform 248"/>
            <p:cNvSpPr>
              <a:spLocks/>
            </p:cNvSpPr>
            <p:nvPr/>
          </p:nvSpPr>
          <p:spPr bwMode="auto">
            <a:xfrm>
              <a:off x="2086" y="624"/>
              <a:ext cx="21" cy="17"/>
            </a:xfrm>
            <a:custGeom>
              <a:avLst/>
              <a:gdLst>
                <a:gd name="T0" fmla="*/ 69 w 185"/>
                <a:gd name="T1" fmla="*/ 7 h 151"/>
                <a:gd name="T2" fmla="*/ 80 w 185"/>
                <a:gd name="T3" fmla="*/ 7 h 151"/>
                <a:gd name="T4" fmla="*/ 108 w 185"/>
                <a:gd name="T5" fmla="*/ 15 h 151"/>
                <a:gd name="T6" fmla="*/ 134 w 185"/>
                <a:gd name="T7" fmla="*/ 34 h 151"/>
                <a:gd name="T8" fmla="*/ 150 w 185"/>
                <a:gd name="T9" fmla="*/ 58 h 151"/>
                <a:gd name="T10" fmla="*/ 185 w 185"/>
                <a:gd name="T11" fmla="*/ 86 h 151"/>
                <a:gd name="T12" fmla="*/ 168 w 185"/>
                <a:gd name="T13" fmla="*/ 92 h 151"/>
                <a:gd name="T14" fmla="*/ 154 w 185"/>
                <a:gd name="T15" fmla="*/ 109 h 151"/>
                <a:gd name="T16" fmla="*/ 152 w 185"/>
                <a:gd name="T17" fmla="*/ 119 h 151"/>
                <a:gd name="T18" fmla="*/ 145 w 185"/>
                <a:gd name="T19" fmla="*/ 151 h 151"/>
                <a:gd name="T20" fmla="*/ 121 w 185"/>
                <a:gd name="T21" fmla="*/ 142 h 151"/>
                <a:gd name="T22" fmla="*/ 114 w 185"/>
                <a:gd name="T23" fmla="*/ 115 h 151"/>
                <a:gd name="T24" fmla="*/ 88 w 185"/>
                <a:gd name="T25" fmla="*/ 126 h 151"/>
                <a:gd name="T26" fmla="*/ 64 w 185"/>
                <a:gd name="T27" fmla="*/ 142 h 151"/>
                <a:gd name="T28" fmla="*/ 48 w 185"/>
                <a:gd name="T29" fmla="*/ 138 h 151"/>
                <a:gd name="T30" fmla="*/ 34 w 185"/>
                <a:gd name="T31" fmla="*/ 124 h 151"/>
                <a:gd name="T32" fmla="*/ 25 w 185"/>
                <a:gd name="T33" fmla="*/ 109 h 151"/>
                <a:gd name="T34" fmla="*/ 35 w 185"/>
                <a:gd name="T35" fmla="*/ 97 h 151"/>
                <a:gd name="T36" fmla="*/ 44 w 185"/>
                <a:gd name="T37" fmla="*/ 108 h 151"/>
                <a:gd name="T38" fmla="*/ 76 w 185"/>
                <a:gd name="T39" fmla="*/ 124 h 151"/>
                <a:gd name="T40" fmla="*/ 81 w 185"/>
                <a:gd name="T41" fmla="*/ 109 h 151"/>
                <a:gd name="T42" fmla="*/ 53 w 185"/>
                <a:gd name="T43" fmla="*/ 85 h 151"/>
                <a:gd name="T44" fmla="*/ 42 w 185"/>
                <a:gd name="T45" fmla="*/ 66 h 151"/>
                <a:gd name="T46" fmla="*/ 31 w 185"/>
                <a:gd name="T47" fmla="*/ 58 h 151"/>
                <a:gd name="T48" fmla="*/ 31 w 185"/>
                <a:gd name="T49" fmla="*/ 46 h 151"/>
                <a:gd name="T50" fmla="*/ 18 w 185"/>
                <a:gd name="T51" fmla="*/ 43 h 151"/>
                <a:gd name="T52" fmla="*/ 0 w 185"/>
                <a:gd name="T53" fmla="*/ 38 h 151"/>
                <a:gd name="T54" fmla="*/ 3 w 185"/>
                <a:gd name="T55" fmla="*/ 23 h 151"/>
                <a:gd name="T56" fmla="*/ 7 w 185"/>
                <a:gd name="T57" fmla="*/ 15 h 151"/>
                <a:gd name="T58" fmla="*/ 21 w 185"/>
                <a:gd name="T59" fmla="*/ 15 h 151"/>
                <a:gd name="T60" fmla="*/ 31 w 185"/>
                <a:gd name="T61" fmla="*/ 19 h 151"/>
                <a:gd name="T62" fmla="*/ 57 w 185"/>
                <a:gd name="T63" fmla="*/ 43 h 151"/>
                <a:gd name="T64" fmla="*/ 58 w 185"/>
                <a:gd name="T65" fmla="*/ 28 h 151"/>
                <a:gd name="T66" fmla="*/ 52 w 185"/>
                <a:gd name="T67" fmla="*/ 12 h 151"/>
                <a:gd name="T68" fmla="*/ 57 w 185"/>
                <a:gd name="T69" fmla="*/ 0 h 151"/>
                <a:gd name="T70" fmla="*/ 69 w 185"/>
                <a:gd name="T71" fmla="*/ 7 h 15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85"/>
                <a:gd name="T109" fmla="*/ 0 h 151"/>
                <a:gd name="T110" fmla="*/ 185 w 185"/>
                <a:gd name="T111" fmla="*/ 151 h 15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85" h="151">
                  <a:moveTo>
                    <a:pt x="69" y="7"/>
                  </a:moveTo>
                  <a:lnTo>
                    <a:pt x="80" y="7"/>
                  </a:lnTo>
                  <a:lnTo>
                    <a:pt x="108" y="15"/>
                  </a:lnTo>
                  <a:lnTo>
                    <a:pt x="134" y="34"/>
                  </a:lnTo>
                  <a:lnTo>
                    <a:pt x="150" y="58"/>
                  </a:lnTo>
                  <a:lnTo>
                    <a:pt x="185" y="86"/>
                  </a:lnTo>
                  <a:lnTo>
                    <a:pt x="168" y="92"/>
                  </a:lnTo>
                  <a:lnTo>
                    <a:pt x="154" y="109"/>
                  </a:lnTo>
                  <a:lnTo>
                    <a:pt x="152" y="119"/>
                  </a:lnTo>
                  <a:lnTo>
                    <a:pt x="145" y="151"/>
                  </a:lnTo>
                  <a:lnTo>
                    <a:pt x="121" y="142"/>
                  </a:lnTo>
                  <a:lnTo>
                    <a:pt x="114" y="115"/>
                  </a:lnTo>
                  <a:lnTo>
                    <a:pt x="88" y="126"/>
                  </a:lnTo>
                  <a:lnTo>
                    <a:pt x="64" y="142"/>
                  </a:lnTo>
                  <a:lnTo>
                    <a:pt x="48" y="138"/>
                  </a:lnTo>
                  <a:lnTo>
                    <a:pt x="34" y="124"/>
                  </a:lnTo>
                  <a:lnTo>
                    <a:pt x="25" y="109"/>
                  </a:lnTo>
                  <a:lnTo>
                    <a:pt x="35" y="97"/>
                  </a:lnTo>
                  <a:lnTo>
                    <a:pt x="44" y="108"/>
                  </a:lnTo>
                  <a:lnTo>
                    <a:pt x="76" y="124"/>
                  </a:lnTo>
                  <a:lnTo>
                    <a:pt x="81" y="109"/>
                  </a:lnTo>
                  <a:lnTo>
                    <a:pt x="53" y="85"/>
                  </a:lnTo>
                  <a:lnTo>
                    <a:pt x="42" y="66"/>
                  </a:lnTo>
                  <a:lnTo>
                    <a:pt x="31" y="58"/>
                  </a:lnTo>
                  <a:lnTo>
                    <a:pt x="31" y="46"/>
                  </a:lnTo>
                  <a:lnTo>
                    <a:pt x="18" y="43"/>
                  </a:lnTo>
                  <a:lnTo>
                    <a:pt x="0" y="38"/>
                  </a:lnTo>
                  <a:lnTo>
                    <a:pt x="3" y="23"/>
                  </a:lnTo>
                  <a:lnTo>
                    <a:pt x="7" y="15"/>
                  </a:lnTo>
                  <a:lnTo>
                    <a:pt x="21" y="15"/>
                  </a:lnTo>
                  <a:lnTo>
                    <a:pt x="31" y="19"/>
                  </a:lnTo>
                  <a:lnTo>
                    <a:pt x="57" y="43"/>
                  </a:lnTo>
                  <a:lnTo>
                    <a:pt x="58" y="28"/>
                  </a:lnTo>
                  <a:lnTo>
                    <a:pt x="52" y="12"/>
                  </a:lnTo>
                  <a:lnTo>
                    <a:pt x="57" y="0"/>
                  </a:lnTo>
                  <a:lnTo>
                    <a:pt x="69" y="7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95" name="Freeform 249"/>
            <p:cNvSpPr>
              <a:spLocks/>
            </p:cNvSpPr>
            <p:nvPr/>
          </p:nvSpPr>
          <p:spPr bwMode="auto">
            <a:xfrm>
              <a:off x="2082" y="628"/>
              <a:ext cx="13" cy="10"/>
            </a:xfrm>
            <a:custGeom>
              <a:avLst/>
              <a:gdLst>
                <a:gd name="T0" fmla="*/ 0 w 123"/>
                <a:gd name="T1" fmla="*/ 15 h 94"/>
                <a:gd name="T2" fmla="*/ 17 w 123"/>
                <a:gd name="T3" fmla="*/ 31 h 94"/>
                <a:gd name="T4" fmla="*/ 34 w 123"/>
                <a:gd name="T5" fmla="*/ 51 h 94"/>
                <a:gd name="T6" fmla="*/ 63 w 123"/>
                <a:gd name="T7" fmla="*/ 82 h 94"/>
                <a:gd name="T8" fmla="*/ 83 w 123"/>
                <a:gd name="T9" fmla="*/ 65 h 94"/>
                <a:gd name="T10" fmla="*/ 83 w 123"/>
                <a:gd name="T11" fmla="*/ 79 h 94"/>
                <a:gd name="T12" fmla="*/ 96 w 123"/>
                <a:gd name="T13" fmla="*/ 82 h 94"/>
                <a:gd name="T14" fmla="*/ 117 w 123"/>
                <a:gd name="T15" fmla="*/ 94 h 94"/>
                <a:gd name="T16" fmla="*/ 123 w 123"/>
                <a:gd name="T17" fmla="*/ 79 h 94"/>
                <a:gd name="T18" fmla="*/ 95 w 123"/>
                <a:gd name="T19" fmla="*/ 55 h 94"/>
                <a:gd name="T20" fmla="*/ 86 w 123"/>
                <a:gd name="T21" fmla="*/ 38 h 94"/>
                <a:gd name="T22" fmla="*/ 73 w 123"/>
                <a:gd name="T23" fmla="*/ 28 h 94"/>
                <a:gd name="T24" fmla="*/ 73 w 123"/>
                <a:gd name="T25" fmla="*/ 16 h 94"/>
                <a:gd name="T26" fmla="*/ 60 w 123"/>
                <a:gd name="T27" fmla="*/ 13 h 94"/>
                <a:gd name="T28" fmla="*/ 42 w 123"/>
                <a:gd name="T29" fmla="*/ 8 h 94"/>
                <a:gd name="T30" fmla="*/ 22 w 123"/>
                <a:gd name="T31" fmla="*/ 0 h 94"/>
                <a:gd name="T32" fmla="*/ 9 w 123"/>
                <a:gd name="T33" fmla="*/ 2 h 94"/>
                <a:gd name="T34" fmla="*/ 0 w 123"/>
                <a:gd name="T35" fmla="*/ 15 h 9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23"/>
                <a:gd name="T55" fmla="*/ 0 h 94"/>
                <a:gd name="T56" fmla="*/ 123 w 123"/>
                <a:gd name="T57" fmla="*/ 94 h 9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23" h="94">
                  <a:moveTo>
                    <a:pt x="0" y="15"/>
                  </a:moveTo>
                  <a:lnTo>
                    <a:pt x="17" y="31"/>
                  </a:lnTo>
                  <a:lnTo>
                    <a:pt x="34" y="51"/>
                  </a:lnTo>
                  <a:lnTo>
                    <a:pt x="63" y="82"/>
                  </a:lnTo>
                  <a:lnTo>
                    <a:pt x="83" y="65"/>
                  </a:lnTo>
                  <a:lnTo>
                    <a:pt x="83" y="79"/>
                  </a:lnTo>
                  <a:lnTo>
                    <a:pt x="96" y="82"/>
                  </a:lnTo>
                  <a:lnTo>
                    <a:pt x="117" y="94"/>
                  </a:lnTo>
                  <a:lnTo>
                    <a:pt x="123" y="79"/>
                  </a:lnTo>
                  <a:lnTo>
                    <a:pt x="95" y="55"/>
                  </a:lnTo>
                  <a:lnTo>
                    <a:pt x="86" y="38"/>
                  </a:lnTo>
                  <a:lnTo>
                    <a:pt x="73" y="28"/>
                  </a:lnTo>
                  <a:lnTo>
                    <a:pt x="73" y="16"/>
                  </a:lnTo>
                  <a:lnTo>
                    <a:pt x="60" y="13"/>
                  </a:lnTo>
                  <a:lnTo>
                    <a:pt x="42" y="8"/>
                  </a:lnTo>
                  <a:lnTo>
                    <a:pt x="22" y="0"/>
                  </a:lnTo>
                  <a:lnTo>
                    <a:pt x="9" y="2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96" name="Freeform 250"/>
            <p:cNvSpPr>
              <a:spLocks/>
            </p:cNvSpPr>
            <p:nvPr/>
          </p:nvSpPr>
          <p:spPr bwMode="auto">
            <a:xfrm>
              <a:off x="2090" y="572"/>
              <a:ext cx="137" cy="58"/>
            </a:xfrm>
            <a:custGeom>
              <a:avLst/>
              <a:gdLst>
                <a:gd name="T0" fmla="*/ 1207 w 1272"/>
                <a:gd name="T1" fmla="*/ 225 h 545"/>
                <a:gd name="T2" fmla="*/ 1081 w 1272"/>
                <a:gd name="T3" fmla="*/ 211 h 545"/>
                <a:gd name="T4" fmla="*/ 1034 w 1272"/>
                <a:gd name="T5" fmla="*/ 170 h 545"/>
                <a:gd name="T6" fmla="*/ 973 w 1272"/>
                <a:gd name="T7" fmla="*/ 176 h 545"/>
                <a:gd name="T8" fmla="*/ 916 w 1272"/>
                <a:gd name="T9" fmla="*/ 157 h 545"/>
                <a:gd name="T10" fmla="*/ 808 w 1272"/>
                <a:gd name="T11" fmla="*/ 91 h 545"/>
                <a:gd name="T12" fmla="*/ 677 w 1272"/>
                <a:gd name="T13" fmla="*/ 66 h 545"/>
                <a:gd name="T14" fmla="*/ 587 w 1272"/>
                <a:gd name="T15" fmla="*/ 40 h 545"/>
                <a:gd name="T16" fmla="*/ 495 w 1272"/>
                <a:gd name="T17" fmla="*/ 21 h 545"/>
                <a:gd name="T18" fmla="*/ 410 w 1272"/>
                <a:gd name="T19" fmla="*/ 46 h 545"/>
                <a:gd name="T20" fmla="*/ 311 w 1272"/>
                <a:gd name="T21" fmla="*/ 46 h 545"/>
                <a:gd name="T22" fmla="*/ 311 w 1272"/>
                <a:gd name="T23" fmla="*/ 109 h 545"/>
                <a:gd name="T24" fmla="*/ 350 w 1272"/>
                <a:gd name="T25" fmla="*/ 137 h 545"/>
                <a:gd name="T26" fmla="*/ 350 w 1272"/>
                <a:gd name="T27" fmla="*/ 180 h 545"/>
                <a:gd name="T28" fmla="*/ 311 w 1272"/>
                <a:gd name="T29" fmla="*/ 183 h 545"/>
                <a:gd name="T30" fmla="*/ 256 w 1272"/>
                <a:gd name="T31" fmla="*/ 160 h 545"/>
                <a:gd name="T32" fmla="*/ 219 w 1272"/>
                <a:gd name="T33" fmla="*/ 170 h 545"/>
                <a:gd name="T34" fmla="*/ 175 w 1272"/>
                <a:gd name="T35" fmla="*/ 153 h 545"/>
                <a:gd name="T36" fmla="*/ 67 w 1272"/>
                <a:gd name="T37" fmla="*/ 152 h 545"/>
                <a:gd name="T38" fmla="*/ 41 w 1272"/>
                <a:gd name="T39" fmla="*/ 175 h 545"/>
                <a:gd name="T40" fmla="*/ 40 w 1272"/>
                <a:gd name="T41" fmla="*/ 203 h 545"/>
                <a:gd name="T42" fmla="*/ 4 w 1272"/>
                <a:gd name="T43" fmla="*/ 187 h 545"/>
                <a:gd name="T44" fmla="*/ 0 w 1272"/>
                <a:gd name="T45" fmla="*/ 249 h 545"/>
                <a:gd name="T46" fmla="*/ 17 w 1272"/>
                <a:gd name="T47" fmla="*/ 291 h 545"/>
                <a:gd name="T48" fmla="*/ 56 w 1272"/>
                <a:gd name="T49" fmla="*/ 288 h 545"/>
                <a:gd name="T50" fmla="*/ 96 w 1272"/>
                <a:gd name="T51" fmla="*/ 350 h 545"/>
                <a:gd name="T52" fmla="*/ 229 w 1272"/>
                <a:gd name="T53" fmla="*/ 325 h 545"/>
                <a:gd name="T54" fmla="*/ 219 w 1272"/>
                <a:gd name="T55" fmla="*/ 391 h 545"/>
                <a:gd name="T56" fmla="*/ 152 w 1272"/>
                <a:gd name="T57" fmla="*/ 425 h 545"/>
                <a:gd name="T58" fmla="*/ 227 w 1272"/>
                <a:gd name="T59" fmla="*/ 487 h 545"/>
                <a:gd name="T60" fmla="*/ 281 w 1272"/>
                <a:gd name="T61" fmla="*/ 495 h 545"/>
                <a:gd name="T62" fmla="*/ 322 w 1272"/>
                <a:gd name="T63" fmla="*/ 503 h 545"/>
                <a:gd name="T64" fmla="*/ 319 w 1272"/>
                <a:gd name="T65" fmla="*/ 380 h 545"/>
                <a:gd name="T66" fmla="*/ 373 w 1272"/>
                <a:gd name="T67" fmla="*/ 344 h 545"/>
                <a:gd name="T68" fmla="*/ 392 w 1272"/>
                <a:gd name="T69" fmla="*/ 325 h 545"/>
                <a:gd name="T70" fmla="*/ 419 w 1272"/>
                <a:gd name="T71" fmla="*/ 338 h 545"/>
                <a:gd name="T72" fmla="*/ 431 w 1272"/>
                <a:gd name="T73" fmla="*/ 348 h 545"/>
                <a:gd name="T74" fmla="*/ 467 w 1272"/>
                <a:gd name="T75" fmla="*/ 398 h 545"/>
                <a:gd name="T76" fmla="*/ 494 w 1272"/>
                <a:gd name="T77" fmla="*/ 431 h 545"/>
                <a:gd name="T78" fmla="*/ 568 w 1272"/>
                <a:gd name="T79" fmla="*/ 431 h 545"/>
                <a:gd name="T80" fmla="*/ 598 w 1272"/>
                <a:gd name="T81" fmla="*/ 516 h 545"/>
                <a:gd name="T82" fmla="*/ 626 w 1272"/>
                <a:gd name="T83" fmla="*/ 545 h 545"/>
                <a:gd name="T84" fmla="*/ 700 w 1272"/>
                <a:gd name="T85" fmla="*/ 531 h 545"/>
                <a:gd name="T86" fmla="*/ 789 w 1272"/>
                <a:gd name="T87" fmla="*/ 533 h 545"/>
                <a:gd name="T88" fmla="*/ 784 w 1272"/>
                <a:gd name="T89" fmla="*/ 498 h 545"/>
                <a:gd name="T90" fmla="*/ 800 w 1272"/>
                <a:gd name="T91" fmla="*/ 477 h 545"/>
                <a:gd name="T92" fmla="*/ 853 w 1272"/>
                <a:gd name="T93" fmla="*/ 484 h 545"/>
                <a:gd name="T94" fmla="*/ 927 w 1272"/>
                <a:gd name="T95" fmla="*/ 466 h 545"/>
                <a:gd name="T96" fmla="*/ 1057 w 1272"/>
                <a:gd name="T97" fmla="*/ 493 h 545"/>
                <a:gd name="T98" fmla="*/ 1057 w 1272"/>
                <a:gd name="T99" fmla="*/ 415 h 545"/>
                <a:gd name="T100" fmla="*/ 1150 w 1272"/>
                <a:gd name="T101" fmla="*/ 325 h 54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72"/>
                <a:gd name="T154" fmla="*/ 0 h 545"/>
                <a:gd name="T155" fmla="*/ 1272 w 1272"/>
                <a:gd name="T156" fmla="*/ 545 h 54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72" h="545">
                  <a:moveTo>
                    <a:pt x="1241" y="279"/>
                  </a:moveTo>
                  <a:lnTo>
                    <a:pt x="1272" y="268"/>
                  </a:lnTo>
                  <a:lnTo>
                    <a:pt x="1207" y="225"/>
                  </a:lnTo>
                  <a:lnTo>
                    <a:pt x="1166" y="242"/>
                  </a:lnTo>
                  <a:lnTo>
                    <a:pt x="1108" y="226"/>
                  </a:lnTo>
                  <a:lnTo>
                    <a:pt x="1081" y="211"/>
                  </a:lnTo>
                  <a:lnTo>
                    <a:pt x="1057" y="211"/>
                  </a:lnTo>
                  <a:lnTo>
                    <a:pt x="1042" y="186"/>
                  </a:lnTo>
                  <a:lnTo>
                    <a:pt x="1034" y="170"/>
                  </a:lnTo>
                  <a:lnTo>
                    <a:pt x="1011" y="170"/>
                  </a:lnTo>
                  <a:lnTo>
                    <a:pt x="993" y="170"/>
                  </a:lnTo>
                  <a:lnTo>
                    <a:pt x="973" y="176"/>
                  </a:lnTo>
                  <a:lnTo>
                    <a:pt x="943" y="147"/>
                  </a:lnTo>
                  <a:lnTo>
                    <a:pt x="931" y="152"/>
                  </a:lnTo>
                  <a:lnTo>
                    <a:pt x="916" y="157"/>
                  </a:lnTo>
                  <a:lnTo>
                    <a:pt x="899" y="164"/>
                  </a:lnTo>
                  <a:lnTo>
                    <a:pt x="873" y="141"/>
                  </a:lnTo>
                  <a:lnTo>
                    <a:pt x="808" y="91"/>
                  </a:lnTo>
                  <a:lnTo>
                    <a:pt x="761" y="60"/>
                  </a:lnTo>
                  <a:lnTo>
                    <a:pt x="731" y="33"/>
                  </a:lnTo>
                  <a:lnTo>
                    <a:pt x="677" y="66"/>
                  </a:lnTo>
                  <a:lnTo>
                    <a:pt x="671" y="43"/>
                  </a:lnTo>
                  <a:lnTo>
                    <a:pt x="596" y="40"/>
                  </a:lnTo>
                  <a:lnTo>
                    <a:pt x="587" y="40"/>
                  </a:lnTo>
                  <a:lnTo>
                    <a:pt x="553" y="0"/>
                  </a:lnTo>
                  <a:lnTo>
                    <a:pt x="518" y="5"/>
                  </a:lnTo>
                  <a:lnTo>
                    <a:pt x="495" y="21"/>
                  </a:lnTo>
                  <a:lnTo>
                    <a:pt x="449" y="32"/>
                  </a:lnTo>
                  <a:lnTo>
                    <a:pt x="435" y="23"/>
                  </a:lnTo>
                  <a:lnTo>
                    <a:pt x="410" y="46"/>
                  </a:lnTo>
                  <a:lnTo>
                    <a:pt x="392" y="43"/>
                  </a:lnTo>
                  <a:lnTo>
                    <a:pt x="325" y="50"/>
                  </a:lnTo>
                  <a:lnTo>
                    <a:pt x="311" y="46"/>
                  </a:lnTo>
                  <a:lnTo>
                    <a:pt x="302" y="51"/>
                  </a:lnTo>
                  <a:lnTo>
                    <a:pt x="330" y="81"/>
                  </a:lnTo>
                  <a:lnTo>
                    <a:pt x="311" y="109"/>
                  </a:lnTo>
                  <a:lnTo>
                    <a:pt x="314" y="129"/>
                  </a:lnTo>
                  <a:lnTo>
                    <a:pt x="314" y="137"/>
                  </a:lnTo>
                  <a:lnTo>
                    <a:pt x="350" y="137"/>
                  </a:lnTo>
                  <a:lnTo>
                    <a:pt x="361" y="157"/>
                  </a:lnTo>
                  <a:lnTo>
                    <a:pt x="361" y="176"/>
                  </a:lnTo>
                  <a:lnTo>
                    <a:pt x="350" y="180"/>
                  </a:lnTo>
                  <a:lnTo>
                    <a:pt x="335" y="170"/>
                  </a:lnTo>
                  <a:lnTo>
                    <a:pt x="319" y="176"/>
                  </a:lnTo>
                  <a:lnTo>
                    <a:pt x="311" y="183"/>
                  </a:lnTo>
                  <a:lnTo>
                    <a:pt x="288" y="170"/>
                  </a:lnTo>
                  <a:lnTo>
                    <a:pt x="279" y="153"/>
                  </a:lnTo>
                  <a:lnTo>
                    <a:pt x="256" y="160"/>
                  </a:lnTo>
                  <a:lnTo>
                    <a:pt x="256" y="166"/>
                  </a:lnTo>
                  <a:lnTo>
                    <a:pt x="238" y="153"/>
                  </a:lnTo>
                  <a:lnTo>
                    <a:pt x="219" y="170"/>
                  </a:lnTo>
                  <a:lnTo>
                    <a:pt x="191" y="176"/>
                  </a:lnTo>
                  <a:lnTo>
                    <a:pt x="181" y="170"/>
                  </a:lnTo>
                  <a:lnTo>
                    <a:pt x="175" y="153"/>
                  </a:lnTo>
                  <a:lnTo>
                    <a:pt x="140" y="152"/>
                  </a:lnTo>
                  <a:lnTo>
                    <a:pt x="80" y="147"/>
                  </a:lnTo>
                  <a:lnTo>
                    <a:pt x="67" y="152"/>
                  </a:lnTo>
                  <a:lnTo>
                    <a:pt x="61" y="160"/>
                  </a:lnTo>
                  <a:lnTo>
                    <a:pt x="50" y="157"/>
                  </a:lnTo>
                  <a:lnTo>
                    <a:pt x="41" y="175"/>
                  </a:lnTo>
                  <a:lnTo>
                    <a:pt x="34" y="186"/>
                  </a:lnTo>
                  <a:lnTo>
                    <a:pt x="34" y="193"/>
                  </a:lnTo>
                  <a:lnTo>
                    <a:pt x="40" y="203"/>
                  </a:lnTo>
                  <a:lnTo>
                    <a:pt x="31" y="207"/>
                  </a:lnTo>
                  <a:lnTo>
                    <a:pt x="21" y="186"/>
                  </a:lnTo>
                  <a:lnTo>
                    <a:pt x="4" y="187"/>
                  </a:lnTo>
                  <a:lnTo>
                    <a:pt x="0" y="217"/>
                  </a:lnTo>
                  <a:lnTo>
                    <a:pt x="0" y="234"/>
                  </a:lnTo>
                  <a:lnTo>
                    <a:pt x="0" y="249"/>
                  </a:lnTo>
                  <a:lnTo>
                    <a:pt x="8" y="263"/>
                  </a:lnTo>
                  <a:lnTo>
                    <a:pt x="17" y="274"/>
                  </a:lnTo>
                  <a:lnTo>
                    <a:pt x="17" y="291"/>
                  </a:lnTo>
                  <a:lnTo>
                    <a:pt x="31" y="288"/>
                  </a:lnTo>
                  <a:lnTo>
                    <a:pt x="46" y="276"/>
                  </a:lnTo>
                  <a:lnTo>
                    <a:pt x="56" y="288"/>
                  </a:lnTo>
                  <a:lnTo>
                    <a:pt x="69" y="306"/>
                  </a:lnTo>
                  <a:lnTo>
                    <a:pt x="83" y="319"/>
                  </a:lnTo>
                  <a:lnTo>
                    <a:pt x="96" y="350"/>
                  </a:lnTo>
                  <a:lnTo>
                    <a:pt x="121" y="344"/>
                  </a:lnTo>
                  <a:lnTo>
                    <a:pt x="164" y="334"/>
                  </a:lnTo>
                  <a:lnTo>
                    <a:pt x="229" y="325"/>
                  </a:lnTo>
                  <a:lnTo>
                    <a:pt x="248" y="346"/>
                  </a:lnTo>
                  <a:lnTo>
                    <a:pt x="249" y="384"/>
                  </a:lnTo>
                  <a:lnTo>
                    <a:pt x="219" y="391"/>
                  </a:lnTo>
                  <a:lnTo>
                    <a:pt x="191" y="398"/>
                  </a:lnTo>
                  <a:lnTo>
                    <a:pt x="194" y="425"/>
                  </a:lnTo>
                  <a:lnTo>
                    <a:pt x="152" y="425"/>
                  </a:lnTo>
                  <a:lnTo>
                    <a:pt x="191" y="479"/>
                  </a:lnTo>
                  <a:lnTo>
                    <a:pt x="208" y="483"/>
                  </a:lnTo>
                  <a:lnTo>
                    <a:pt x="227" y="487"/>
                  </a:lnTo>
                  <a:lnTo>
                    <a:pt x="234" y="507"/>
                  </a:lnTo>
                  <a:lnTo>
                    <a:pt x="245" y="500"/>
                  </a:lnTo>
                  <a:lnTo>
                    <a:pt x="281" y="495"/>
                  </a:lnTo>
                  <a:lnTo>
                    <a:pt x="299" y="503"/>
                  </a:lnTo>
                  <a:lnTo>
                    <a:pt x="311" y="515"/>
                  </a:lnTo>
                  <a:lnTo>
                    <a:pt x="322" y="503"/>
                  </a:lnTo>
                  <a:lnTo>
                    <a:pt x="345" y="506"/>
                  </a:lnTo>
                  <a:lnTo>
                    <a:pt x="306" y="386"/>
                  </a:lnTo>
                  <a:lnTo>
                    <a:pt x="319" y="380"/>
                  </a:lnTo>
                  <a:lnTo>
                    <a:pt x="371" y="353"/>
                  </a:lnTo>
                  <a:lnTo>
                    <a:pt x="380" y="352"/>
                  </a:lnTo>
                  <a:lnTo>
                    <a:pt x="373" y="344"/>
                  </a:lnTo>
                  <a:lnTo>
                    <a:pt x="384" y="348"/>
                  </a:lnTo>
                  <a:lnTo>
                    <a:pt x="384" y="334"/>
                  </a:lnTo>
                  <a:lnTo>
                    <a:pt x="392" y="325"/>
                  </a:lnTo>
                  <a:lnTo>
                    <a:pt x="396" y="329"/>
                  </a:lnTo>
                  <a:lnTo>
                    <a:pt x="407" y="329"/>
                  </a:lnTo>
                  <a:lnTo>
                    <a:pt x="419" y="338"/>
                  </a:lnTo>
                  <a:lnTo>
                    <a:pt x="433" y="322"/>
                  </a:lnTo>
                  <a:lnTo>
                    <a:pt x="442" y="325"/>
                  </a:lnTo>
                  <a:lnTo>
                    <a:pt x="431" y="348"/>
                  </a:lnTo>
                  <a:lnTo>
                    <a:pt x="438" y="375"/>
                  </a:lnTo>
                  <a:lnTo>
                    <a:pt x="467" y="392"/>
                  </a:lnTo>
                  <a:lnTo>
                    <a:pt x="467" y="398"/>
                  </a:lnTo>
                  <a:lnTo>
                    <a:pt x="456" y="413"/>
                  </a:lnTo>
                  <a:lnTo>
                    <a:pt x="461" y="419"/>
                  </a:lnTo>
                  <a:lnTo>
                    <a:pt x="494" y="431"/>
                  </a:lnTo>
                  <a:lnTo>
                    <a:pt x="502" y="448"/>
                  </a:lnTo>
                  <a:lnTo>
                    <a:pt x="534" y="438"/>
                  </a:lnTo>
                  <a:lnTo>
                    <a:pt x="568" y="431"/>
                  </a:lnTo>
                  <a:lnTo>
                    <a:pt x="596" y="484"/>
                  </a:lnTo>
                  <a:lnTo>
                    <a:pt x="607" y="510"/>
                  </a:lnTo>
                  <a:lnTo>
                    <a:pt x="598" y="516"/>
                  </a:lnTo>
                  <a:lnTo>
                    <a:pt x="592" y="526"/>
                  </a:lnTo>
                  <a:lnTo>
                    <a:pt x="618" y="534"/>
                  </a:lnTo>
                  <a:lnTo>
                    <a:pt x="626" y="545"/>
                  </a:lnTo>
                  <a:lnTo>
                    <a:pt x="664" y="534"/>
                  </a:lnTo>
                  <a:lnTo>
                    <a:pt x="676" y="545"/>
                  </a:lnTo>
                  <a:lnTo>
                    <a:pt x="700" y="531"/>
                  </a:lnTo>
                  <a:lnTo>
                    <a:pt x="718" y="529"/>
                  </a:lnTo>
                  <a:lnTo>
                    <a:pt x="742" y="533"/>
                  </a:lnTo>
                  <a:lnTo>
                    <a:pt x="789" y="533"/>
                  </a:lnTo>
                  <a:lnTo>
                    <a:pt x="777" y="522"/>
                  </a:lnTo>
                  <a:lnTo>
                    <a:pt x="777" y="506"/>
                  </a:lnTo>
                  <a:lnTo>
                    <a:pt x="784" y="498"/>
                  </a:lnTo>
                  <a:lnTo>
                    <a:pt x="784" y="488"/>
                  </a:lnTo>
                  <a:lnTo>
                    <a:pt x="768" y="479"/>
                  </a:lnTo>
                  <a:lnTo>
                    <a:pt x="800" y="477"/>
                  </a:lnTo>
                  <a:lnTo>
                    <a:pt x="825" y="479"/>
                  </a:lnTo>
                  <a:lnTo>
                    <a:pt x="831" y="488"/>
                  </a:lnTo>
                  <a:lnTo>
                    <a:pt x="853" y="484"/>
                  </a:lnTo>
                  <a:lnTo>
                    <a:pt x="837" y="461"/>
                  </a:lnTo>
                  <a:lnTo>
                    <a:pt x="854" y="456"/>
                  </a:lnTo>
                  <a:lnTo>
                    <a:pt x="927" y="466"/>
                  </a:lnTo>
                  <a:lnTo>
                    <a:pt x="989" y="472"/>
                  </a:lnTo>
                  <a:lnTo>
                    <a:pt x="1034" y="493"/>
                  </a:lnTo>
                  <a:lnTo>
                    <a:pt x="1057" y="493"/>
                  </a:lnTo>
                  <a:lnTo>
                    <a:pt x="1064" y="515"/>
                  </a:lnTo>
                  <a:lnTo>
                    <a:pt x="1081" y="466"/>
                  </a:lnTo>
                  <a:lnTo>
                    <a:pt x="1057" y="415"/>
                  </a:lnTo>
                  <a:lnTo>
                    <a:pt x="1131" y="398"/>
                  </a:lnTo>
                  <a:lnTo>
                    <a:pt x="1141" y="369"/>
                  </a:lnTo>
                  <a:lnTo>
                    <a:pt x="1150" y="325"/>
                  </a:lnTo>
                  <a:lnTo>
                    <a:pt x="1229" y="329"/>
                  </a:lnTo>
                  <a:lnTo>
                    <a:pt x="1241" y="279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97" name="Freeform 251"/>
            <p:cNvSpPr>
              <a:spLocks/>
            </p:cNvSpPr>
            <p:nvPr/>
          </p:nvSpPr>
          <p:spPr bwMode="auto">
            <a:xfrm>
              <a:off x="2123" y="610"/>
              <a:ext cx="60" cy="36"/>
            </a:xfrm>
            <a:custGeom>
              <a:avLst/>
              <a:gdLst>
                <a:gd name="T0" fmla="*/ 51 w 554"/>
                <a:gd name="T1" fmla="*/ 151 h 338"/>
                <a:gd name="T2" fmla="*/ 62 w 554"/>
                <a:gd name="T3" fmla="*/ 127 h 338"/>
                <a:gd name="T4" fmla="*/ 74 w 554"/>
                <a:gd name="T5" fmla="*/ 114 h 338"/>
                <a:gd name="T6" fmla="*/ 98 w 554"/>
                <a:gd name="T7" fmla="*/ 120 h 338"/>
                <a:gd name="T8" fmla="*/ 125 w 554"/>
                <a:gd name="T9" fmla="*/ 127 h 338"/>
                <a:gd name="T10" fmla="*/ 132 w 554"/>
                <a:gd name="T11" fmla="*/ 136 h 338"/>
                <a:gd name="T12" fmla="*/ 150 w 554"/>
                <a:gd name="T13" fmla="*/ 151 h 338"/>
                <a:gd name="T14" fmla="*/ 165 w 554"/>
                <a:gd name="T15" fmla="*/ 191 h 338"/>
                <a:gd name="T16" fmla="*/ 183 w 554"/>
                <a:gd name="T17" fmla="*/ 187 h 338"/>
                <a:gd name="T18" fmla="*/ 216 w 554"/>
                <a:gd name="T19" fmla="*/ 191 h 338"/>
                <a:gd name="T20" fmla="*/ 258 w 554"/>
                <a:gd name="T21" fmla="*/ 236 h 338"/>
                <a:gd name="T22" fmla="*/ 306 w 554"/>
                <a:gd name="T23" fmla="*/ 263 h 338"/>
                <a:gd name="T24" fmla="*/ 351 w 554"/>
                <a:gd name="T25" fmla="*/ 290 h 338"/>
                <a:gd name="T26" fmla="*/ 369 w 554"/>
                <a:gd name="T27" fmla="*/ 338 h 338"/>
                <a:gd name="T28" fmla="*/ 397 w 554"/>
                <a:gd name="T29" fmla="*/ 301 h 338"/>
                <a:gd name="T30" fmla="*/ 398 w 554"/>
                <a:gd name="T31" fmla="*/ 266 h 338"/>
                <a:gd name="T32" fmla="*/ 382 w 554"/>
                <a:gd name="T33" fmla="*/ 214 h 338"/>
                <a:gd name="T34" fmla="*/ 420 w 554"/>
                <a:gd name="T35" fmla="*/ 205 h 338"/>
                <a:gd name="T36" fmla="*/ 466 w 554"/>
                <a:gd name="T37" fmla="*/ 214 h 338"/>
                <a:gd name="T38" fmla="*/ 542 w 554"/>
                <a:gd name="T39" fmla="*/ 210 h 338"/>
                <a:gd name="T40" fmla="*/ 542 w 554"/>
                <a:gd name="T41" fmla="*/ 179 h 338"/>
                <a:gd name="T42" fmla="*/ 451 w 554"/>
                <a:gd name="T43" fmla="*/ 179 h 338"/>
                <a:gd name="T44" fmla="*/ 408 w 554"/>
                <a:gd name="T45" fmla="*/ 175 h 338"/>
                <a:gd name="T46" fmla="*/ 366 w 554"/>
                <a:gd name="T47" fmla="*/ 191 h 338"/>
                <a:gd name="T48" fmla="*/ 337 w 554"/>
                <a:gd name="T49" fmla="*/ 187 h 338"/>
                <a:gd name="T50" fmla="*/ 317 w 554"/>
                <a:gd name="T51" fmla="*/ 189 h 338"/>
                <a:gd name="T52" fmla="*/ 292 w 554"/>
                <a:gd name="T53" fmla="*/ 175 h 338"/>
                <a:gd name="T54" fmla="*/ 290 w 554"/>
                <a:gd name="T55" fmla="*/ 164 h 338"/>
                <a:gd name="T56" fmla="*/ 286 w 554"/>
                <a:gd name="T57" fmla="*/ 125 h 338"/>
                <a:gd name="T58" fmla="*/ 198 w 554"/>
                <a:gd name="T59" fmla="*/ 94 h 338"/>
                <a:gd name="T60" fmla="*/ 155 w 554"/>
                <a:gd name="T61" fmla="*/ 67 h 338"/>
                <a:gd name="T62" fmla="*/ 101 w 554"/>
                <a:gd name="T63" fmla="*/ 81 h 338"/>
                <a:gd name="T64" fmla="*/ 63 w 554"/>
                <a:gd name="T65" fmla="*/ 35 h 338"/>
                <a:gd name="T66" fmla="*/ 65 w 554"/>
                <a:gd name="T67" fmla="*/ 0 h 338"/>
                <a:gd name="T68" fmla="*/ 39 w 554"/>
                <a:gd name="T69" fmla="*/ 154 h 33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54"/>
                <a:gd name="T106" fmla="*/ 0 h 338"/>
                <a:gd name="T107" fmla="*/ 554 w 554"/>
                <a:gd name="T108" fmla="*/ 338 h 33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54" h="338">
                  <a:moveTo>
                    <a:pt x="39" y="154"/>
                  </a:moveTo>
                  <a:lnTo>
                    <a:pt x="51" y="151"/>
                  </a:lnTo>
                  <a:lnTo>
                    <a:pt x="56" y="137"/>
                  </a:lnTo>
                  <a:lnTo>
                    <a:pt x="62" y="127"/>
                  </a:lnTo>
                  <a:lnTo>
                    <a:pt x="78" y="132"/>
                  </a:lnTo>
                  <a:lnTo>
                    <a:pt x="74" y="114"/>
                  </a:lnTo>
                  <a:lnTo>
                    <a:pt x="90" y="109"/>
                  </a:lnTo>
                  <a:lnTo>
                    <a:pt x="98" y="120"/>
                  </a:lnTo>
                  <a:lnTo>
                    <a:pt x="113" y="120"/>
                  </a:lnTo>
                  <a:lnTo>
                    <a:pt x="125" y="127"/>
                  </a:lnTo>
                  <a:lnTo>
                    <a:pt x="132" y="132"/>
                  </a:lnTo>
                  <a:lnTo>
                    <a:pt x="132" y="136"/>
                  </a:lnTo>
                  <a:lnTo>
                    <a:pt x="135" y="147"/>
                  </a:lnTo>
                  <a:lnTo>
                    <a:pt x="150" y="151"/>
                  </a:lnTo>
                  <a:lnTo>
                    <a:pt x="150" y="166"/>
                  </a:lnTo>
                  <a:lnTo>
                    <a:pt x="165" y="191"/>
                  </a:lnTo>
                  <a:lnTo>
                    <a:pt x="178" y="193"/>
                  </a:lnTo>
                  <a:lnTo>
                    <a:pt x="183" y="187"/>
                  </a:lnTo>
                  <a:lnTo>
                    <a:pt x="201" y="179"/>
                  </a:lnTo>
                  <a:lnTo>
                    <a:pt x="216" y="191"/>
                  </a:lnTo>
                  <a:lnTo>
                    <a:pt x="233" y="210"/>
                  </a:lnTo>
                  <a:lnTo>
                    <a:pt x="258" y="236"/>
                  </a:lnTo>
                  <a:lnTo>
                    <a:pt x="306" y="245"/>
                  </a:lnTo>
                  <a:lnTo>
                    <a:pt x="306" y="263"/>
                  </a:lnTo>
                  <a:lnTo>
                    <a:pt x="336" y="274"/>
                  </a:lnTo>
                  <a:lnTo>
                    <a:pt x="351" y="290"/>
                  </a:lnTo>
                  <a:lnTo>
                    <a:pt x="340" y="338"/>
                  </a:lnTo>
                  <a:lnTo>
                    <a:pt x="369" y="338"/>
                  </a:lnTo>
                  <a:lnTo>
                    <a:pt x="383" y="316"/>
                  </a:lnTo>
                  <a:lnTo>
                    <a:pt x="397" y="301"/>
                  </a:lnTo>
                  <a:lnTo>
                    <a:pt x="404" y="287"/>
                  </a:lnTo>
                  <a:lnTo>
                    <a:pt x="398" y="266"/>
                  </a:lnTo>
                  <a:lnTo>
                    <a:pt x="377" y="256"/>
                  </a:lnTo>
                  <a:lnTo>
                    <a:pt x="382" y="214"/>
                  </a:lnTo>
                  <a:lnTo>
                    <a:pt x="402" y="199"/>
                  </a:lnTo>
                  <a:lnTo>
                    <a:pt x="420" y="205"/>
                  </a:lnTo>
                  <a:lnTo>
                    <a:pt x="460" y="197"/>
                  </a:lnTo>
                  <a:lnTo>
                    <a:pt x="466" y="214"/>
                  </a:lnTo>
                  <a:lnTo>
                    <a:pt x="490" y="214"/>
                  </a:lnTo>
                  <a:lnTo>
                    <a:pt x="542" y="210"/>
                  </a:lnTo>
                  <a:lnTo>
                    <a:pt x="554" y="191"/>
                  </a:lnTo>
                  <a:lnTo>
                    <a:pt x="542" y="179"/>
                  </a:lnTo>
                  <a:lnTo>
                    <a:pt x="508" y="179"/>
                  </a:lnTo>
                  <a:lnTo>
                    <a:pt x="451" y="179"/>
                  </a:lnTo>
                  <a:lnTo>
                    <a:pt x="431" y="179"/>
                  </a:lnTo>
                  <a:lnTo>
                    <a:pt x="408" y="175"/>
                  </a:lnTo>
                  <a:lnTo>
                    <a:pt x="370" y="193"/>
                  </a:lnTo>
                  <a:lnTo>
                    <a:pt x="366" y="191"/>
                  </a:lnTo>
                  <a:lnTo>
                    <a:pt x="358" y="182"/>
                  </a:lnTo>
                  <a:lnTo>
                    <a:pt x="337" y="187"/>
                  </a:lnTo>
                  <a:lnTo>
                    <a:pt x="320" y="193"/>
                  </a:lnTo>
                  <a:lnTo>
                    <a:pt x="317" y="189"/>
                  </a:lnTo>
                  <a:lnTo>
                    <a:pt x="313" y="182"/>
                  </a:lnTo>
                  <a:lnTo>
                    <a:pt x="292" y="175"/>
                  </a:lnTo>
                  <a:lnTo>
                    <a:pt x="286" y="174"/>
                  </a:lnTo>
                  <a:lnTo>
                    <a:pt x="290" y="164"/>
                  </a:lnTo>
                  <a:lnTo>
                    <a:pt x="302" y="158"/>
                  </a:lnTo>
                  <a:lnTo>
                    <a:pt x="286" y="125"/>
                  </a:lnTo>
                  <a:lnTo>
                    <a:pt x="262" y="79"/>
                  </a:lnTo>
                  <a:lnTo>
                    <a:pt x="198" y="94"/>
                  </a:lnTo>
                  <a:lnTo>
                    <a:pt x="183" y="79"/>
                  </a:lnTo>
                  <a:lnTo>
                    <a:pt x="155" y="67"/>
                  </a:lnTo>
                  <a:lnTo>
                    <a:pt x="127" y="86"/>
                  </a:lnTo>
                  <a:lnTo>
                    <a:pt x="101" y="81"/>
                  </a:lnTo>
                  <a:lnTo>
                    <a:pt x="69" y="61"/>
                  </a:lnTo>
                  <a:lnTo>
                    <a:pt x="63" y="35"/>
                  </a:lnTo>
                  <a:lnTo>
                    <a:pt x="67" y="17"/>
                  </a:lnTo>
                  <a:lnTo>
                    <a:pt x="65" y="0"/>
                  </a:lnTo>
                  <a:lnTo>
                    <a:pt x="0" y="35"/>
                  </a:lnTo>
                  <a:lnTo>
                    <a:pt x="39" y="154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98" name="Freeform 252"/>
            <p:cNvSpPr>
              <a:spLocks/>
            </p:cNvSpPr>
            <p:nvPr/>
          </p:nvSpPr>
          <p:spPr bwMode="auto">
            <a:xfrm>
              <a:off x="2115" y="622"/>
              <a:ext cx="46" cy="31"/>
            </a:xfrm>
            <a:custGeom>
              <a:avLst/>
              <a:gdLst>
                <a:gd name="T0" fmla="*/ 0 w 425"/>
                <a:gd name="T1" fmla="*/ 42 h 296"/>
                <a:gd name="T2" fmla="*/ 1 w 425"/>
                <a:gd name="T3" fmla="*/ 82 h 296"/>
                <a:gd name="T4" fmla="*/ 27 w 425"/>
                <a:gd name="T5" fmla="*/ 57 h 296"/>
                <a:gd name="T6" fmla="*/ 58 w 425"/>
                <a:gd name="T7" fmla="*/ 88 h 296"/>
                <a:gd name="T8" fmla="*/ 44 w 425"/>
                <a:gd name="T9" fmla="*/ 105 h 296"/>
                <a:gd name="T10" fmla="*/ 5 w 425"/>
                <a:gd name="T11" fmla="*/ 89 h 296"/>
                <a:gd name="T12" fmla="*/ 0 w 425"/>
                <a:gd name="T13" fmla="*/ 113 h 296"/>
                <a:gd name="T14" fmla="*/ 5 w 425"/>
                <a:gd name="T15" fmla="*/ 130 h 296"/>
                <a:gd name="T16" fmla="*/ 27 w 425"/>
                <a:gd name="T17" fmla="*/ 134 h 296"/>
                <a:gd name="T18" fmla="*/ 16 w 425"/>
                <a:gd name="T19" fmla="*/ 151 h 296"/>
                <a:gd name="T20" fmla="*/ 35 w 425"/>
                <a:gd name="T21" fmla="*/ 163 h 296"/>
                <a:gd name="T22" fmla="*/ 35 w 425"/>
                <a:gd name="T23" fmla="*/ 215 h 296"/>
                <a:gd name="T24" fmla="*/ 92 w 425"/>
                <a:gd name="T25" fmla="*/ 201 h 296"/>
                <a:gd name="T26" fmla="*/ 124 w 425"/>
                <a:gd name="T27" fmla="*/ 182 h 296"/>
                <a:gd name="T28" fmla="*/ 200 w 425"/>
                <a:gd name="T29" fmla="*/ 220 h 296"/>
                <a:gd name="T30" fmla="*/ 246 w 425"/>
                <a:gd name="T31" fmla="*/ 239 h 296"/>
                <a:gd name="T32" fmla="*/ 256 w 425"/>
                <a:gd name="T33" fmla="*/ 250 h 296"/>
                <a:gd name="T34" fmla="*/ 261 w 425"/>
                <a:gd name="T35" fmla="*/ 277 h 296"/>
                <a:gd name="T36" fmla="*/ 306 w 425"/>
                <a:gd name="T37" fmla="*/ 296 h 296"/>
                <a:gd name="T38" fmla="*/ 370 w 425"/>
                <a:gd name="T39" fmla="*/ 225 h 296"/>
                <a:gd name="T40" fmla="*/ 413 w 425"/>
                <a:gd name="T41" fmla="*/ 225 h 296"/>
                <a:gd name="T42" fmla="*/ 420 w 425"/>
                <a:gd name="T43" fmla="*/ 196 h 296"/>
                <a:gd name="T44" fmla="*/ 425 w 425"/>
                <a:gd name="T45" fmla="*/ 182 h 296"/>
                <a:gd name="T46" fmla="*/ 410 w 425"/>
                <a:gd name="T47" fmla="*/ 165 h 296"/>
                <a:gd name="T48" fmla="*/ 379 w 425"/>
                <a:gd name="T49" fmla="*/ 153 h 296"/>
                <a:gd name="T50" fmla="*/ 377 w 425"/>
                <a:gd name="T51" fmla="*/ 136 h 296"/>
                <a:gd name="T52" fmla="*/ 331 w 425"/>
                <a:gd name="T53" fmla="*/ 127 h 296"/>
                <a:gd name="T54" fmla="*/ 306 w 425"/>
                <a:gd name="T55" fmla="*/ 101 h 296"/>
                <a:gd name="T56" fmla="*/ 296 w 425"/>
                <a:gd name="T57" fmla="*/ 84 h 296"/>
                <a:gd name="T58" fmla="*/ 274 w 425"/>
                <a:gd name="T59" fmla="*/ 68 h 296"/>
                <a:gd name="T60" fmla="*/ 261 w 425"/>
                <a:gd name="T61" fmla="*/ 77 h 296"/>
                <a:gd name="T62" fmla="*/ 251 w 425"/>
                <a:gd name="T63" fmla="*/ 84 h 296"/>
                <a:gd name="T64" fmla="*/ 238 w 425"/>
                <a:gd name="T65" fmla="*/ 82 h 296"/>
                <a:gd name="T66" fmla="*/ 223 w 425"/>
                <a:gd name="T67" fmla="*/ 57 h 296"/>
                <a:gd name="T68" fmla="*/ 223 w 425"/>
                <a:gd name="T69" fmla="*/ 42 h 296"/>
                <a:gd name="T70" fmla="*/ 208 w 425"/>
                <a:gd name="T71" fmla="*/ 38 h 296"/>
                <a:gd name="T72" fmla="*/ 204 w 425"/>
                <a:gd name="T73" fmla="*/ 23 h 296"/>
                <a:gd name="T74" fmla="*/ 186 w 425"/>
                <a:gd name="T75" fmla="*/ 11 h 296"/>
                <a:gd name="T76" fmla="*/ 171 w 425"/>
                <a:gd name="T77" fmla="*/ 11 h 296"/>
                <a:gd name="T78" fmla="*/ 163 w 425"/>
                <a:gd name="T79" fmla="*/ 0 h 296"/>
                <a:gd name="T80" fmla="*/ 147 w 425"/>
                <a:gd name="T81" fmla="*/ 5 h 296"/>
                <a:gd name="T82" fmla="*/ 152 w 425"/>
                <a:gd name="T83" fmla="*/ 23 h 296"/>
                <a:gd name="T84" fmla="*/ 146 w 425"/>
                <a:gd name="T85" fmla="*/ 20 h 296"/>
                <a:gd name="T86" fmla="*/ 135 w 425"/>
                <a:gd name="T87" fmla="*/ 18 h 296"/>
                <a:gd name="T88" fmla="*/ 124 w 425"/>
                <a:gd name="T89" fmla="*/ 42 h 296"/>
                <a:gd name="T90" fmla="*/ 109 w 425"/>
                <a:gd name="T91" fmla="*/ 45 h 296"/>
                <a:gd name="T92" fmla="*/ 92 w 425"/>
                <a:gd name="T93" fmla="*/ 42 h 296"/>
                <a:gd name="T94" fmla="*/ 78 w 425"/>
                <a:gd name="T95" fmla="*/ 54 h 296"/>
                <a:gd name="T96" fmla="*/ 66 w 425"/>
                <a:gd name="T97" fmla="*/ 42 h 296"/>
                <a:gd name="T98" fmla="*/ 46 w 425"/>
                <a:gd name="T99" fmla="*/ 32 h 296"/>
                <a:gd name="T100" fmla="*/ 0 w 425"/>
                <a:gd name="T101" fmla="*/ 42 h 29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25"/>
                <a:gd name="T154" fmla="*/ 0 h 296"/>
                <a:gd name="T155" fmla="*/ 425 w 425"/>
                <a:gd name="T156" fmla="*/ 296 h 29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25" h="296">
                  <a:moveTo>
                    <a:pt x="0" y="42"/>
                  </a:moveTo>
                  <a:lnTo>
                    <a:pt x="1" y="82"/>
                  </a:lnTo>
                  <a:lnTo>
                    <a:pt x="27" y="57"/>
                  </a:lnTo>
                  <a:lnTo>
                    <a:pt x="58" y="88"/>
                  </a:lnTo>
                  <a:lnTo>
                    <a:pt x="44" y="105"/>
                  </a:lnTo>
                  <a:lnTo>
                    <a:pt x="5" y="89"/>
                  </a:lnTo>
                  <a:lnTo>
                    <a:pt x="0" y="113"/>
                  </a:lnTo>
                  <a:lnTo>
                    <a:pt x="5" y="130"/>
                  </a:lnTo>
                  <a:lnTo>
                    <a:pt x="27" y="134"/>
                  </a:lnTo>
                  <a:lnTo>
                    <a:pt x="16" y="151"/>
                  </a:lnTo>
                  <a:lnTo>
                    <a:pt x="35" y="163"/>
                  </a:lnTo>
                  <a:lnTo>
                    <a:pt x="35" y="215"/>
                  </a:lnTo>
                  <a:lnTo>
                    <a:pt x="92" y="201"/>
                  </a:lnTo>
                  <a:lnTo>
                    <a:pt x="124" y="182"/>
                  </a:lnTo>
                  <a:lnTo>
                    <a:pt x="200" y="220"/>
                  </a:lnTo>
                  <a:lnTo>
                    <a:pt x="246" y="239"/>
                  </a:lnTo>
                  <a:lnTo>
                    <a:pt x="256" y="250"/>
                  </a:lnTo>
                  <a:lnTo>
                    <a:pt x="261" y="277"/>
                  </a:lnTo>
                  <a:lnTo>
                    <a:pt x="306" y="296"/>
                  </a:lnTo>
                  <a:lnTo>
                    <a:pt x="370" y="225"/>
                  </a:lnTo>
                  <a:lnTo>
                    <a:pt x="413" y="225"/>
                  </a:lnTo>
                  <a:lnTo>
                    <a:pt x="420" y="196"/>
                  </a:lnTo>
                  <a:lnTo>
                    <a:pt x="425" y="182"/>
                  </a:lnTo>
                  <a:lnTo>
                    <a:pt x="410" y="165"/>
                  </a:lnTo>
                  <a:lnTo>
                    <a:pt x="379" y="153"/>
                  </a:lnTo>
                  <a:lnTo>
                    <a:pt x="377" y="136"/>
                  </a:lnTo>
                  <a:lnTo>
                    <a:pt x="331" y="127"/>
                  </a:lnTo>
                  <a:lnTo>
                    <a:pt x="306" y="101"/>
                  </a:lnTo>
                  <a:lnTo>
                    <a:pt x="296" y="84"/>
                  </a:lnTo>
                  <a:lnTo>
                    <a:pt x="274" y="68"/>
                  </a:lnTo>
                  <a:lnTo>
                    <a:pt x="261" y="77"/>
                  </a:lnTo>
                  <a:lnTo>
                    <a:pt x="251" y="84"/>
                  </a:lnTo>
                  <a:lnTo>
                    <a:pt x="238" y="82"/>
                  </a:lnTo>
                  <a:lnTo>
                    <a:pt x="223" y="57"/>
                  </a:lnTo>
                  <a:lnTo>
                    <a:pt x="223" y="42"/>
                  </a:lnTo>
                  <a:lnTo>
                    <a:pt x="208" y="38"/>
                  </a:lnTo>
                  <a:lnTo>
                    <a:pt x="204" y="23"/>
                  </a:lnTo>
                  <a:lnTo>
                    <a:pt x="186" y="11"/>
                  </a:lnTo>
                  <a:lnTo>
                    <a:pt x="171" y="11"/>
                  </a:lnTo>
                  <a:lnTo>
                    <a:pt x="163" y="0"/>
                  </a:lnTo>
                  <a:lnTo>
                    <a:pt x="147" y="5"/>
                  </a:lnTo>
                  <a:lnTo>
                    <a:pt x="152" y="23"/>
                  </a:lnTo>
                  <a:lnTo>
                    <a:pt x="146" y="20"/>
                  </a:lnTo>
                  <a:lnTo>
                    <a:pt x="135" y="18"/>
                  </a:lnTo>
                  <a:lnTo>
                    <a:pt x="124" y="42"/>
                  </a:lnTo>
                  <a:lnTo>
                    <a:pt x="109" y="45"/>
                  </a:lnTo>
                  <a:lnTo>
                    <a:pt x="92" y="42"/>
                  </a:lnTo>
                  <a:lnTo>
                    <a:pt x="78" y="54"/>
                  </a:lnTo>
                  <a:lnTo>
                    <a:pt x="66" y="42"/>
                  </a:lnTo>
                  <a:lnTo>
                    <a:pt x="46" y="32"/>
                  </a:lnTo>
                  <a:lnTo>
                    <a:pt x="0" y="4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399" name="Freeform 253"/>
            <p:cNvSpPr>
              <a:spLocks/>
            </p:cNvSpPr>
            <p:nvPr/>
          </p:nvSpPr>
          <p:spPr bwMode="auto">
            <a:xfrm>
              <a:off x="2166" y="621"/>
              <a:ext cx="39" cy="16"/>
            </a:xfrm>
            <a:custGeom>
              <a:avLst/>
              <a:gdLst>
                <a:gd name="T0" fmla="*/ 92 w 354"/>
                <a:gd name="T1" fmla="*/ 110 h 152"/>
                <a:gd name="T2" fmla="*/ 64 w 354"/>
                <a:gd name="T3" fmla="*/ 110 h 152"/>
                <a:gd name="T4" fmla="*/ 14 w 354"/>
                <a:gd name="T5" fmla="*/ 116 h 152"/>
                <a:gd name="T6" fmla="*/ 0 w 354"/>
                <a:gd name="T7" fmla="*/ 132 h 152"/>
                <a:gd name="T8" fmla="*/ 14 w 354"/>
                <a:gd name="T9" fmla="*/ 139 h 152"/>
                <a:gd name="T10" fmla="*/ 25 w 354"/>
                <a:gd name="T11" fmla="*/ 144 h 152"/>
                <a:gd name="T12" fmla="*/ 95 w 354"/>
                <a:gd name="T13" fmla="*/ 141 h 152"/>
                <a:gd name="T14" fmla="*/ 144 w 354"/>
                <a:gd name="T15" fmla="*/ 141 h 152"/>
                <a:gd name="T16" fmla="*/ 165 w 354"/>
                <a:gd name="T17" fmla="*/ 152 h 152"/>
                <a:gd name="T18" fmla="*/ 172 w 354"/>
                <a:gd name="T19" fmla="*/ 133 h 152"/>
                <a:gd name="T20" fmla="*/ 194 w 354"/>
                <a:gd name="T21" fmla="*/ 132 h 152"/>
                <a:gd name="T22" fmla="*/ 222 w 354"/>
                <a:gd name="T23" fmla="*/ 124 h 152"/>
                <a:gd name="T24" fmla="*/ 246 w 354"/>
                <a:gd name="T25" fmla="*/ 118 h 152"/>
                <a:gd name="T26" fmla="*/ 291 w 354"/>
                <a:gd name="T27" fmla="*/ 95 h 152"/>
                <a:gd name="T28" fmla="*/ 338 w 354"/>
                <a:gd name="T29" fmla="*/ 71 h 152"/>
                <a:gd name="T30" fmla="*/ 354 w 354"/>
                <a:gd name="T31" fmla="*/ 59 h 152"/>
                <a:gd name="T32" fmla="*/ 349 w 354"/>
                <a:gd name="T33" fmla="*/ 37 h 152"/>
                <a:gd name="T34" fmla="*/ 326 w 354"/>
                <a:gd name="T35" fmla="*/ 37 h 152"/>
                <a:gd name="T36" fmla="*/ 303 w 354"/>
                <a:gd name="T37" fmla="*/ 25 h 152"/>
                <a:gd name="T38" fmla="*/ 280 w 354"/>
                <a:gd name="T39" fmla="*/ 16 h 152"/>
                <a:gd name="T40" fmla="*/ 219 w 354"/>
                <a:gd name="T41" fmla="*/ 10 h 152"/>
                <a:gd name="T42" fmla="*/ 146 w 354"/>
                <a:gd name="T43" fmla="*/ 0 h 152"/>
                <a:gd name="T44" fmla="*/ 131 w 354"/>
                <a:gd name="T45" fmla="*/ 5 h 152"/>
                <a:gd name="T46" fmla="*/ 137 w 354"/>
                <a:gd name="T47" fmla="*/ 16 h 152"/>
                <a:gd name="T48" fmla="*/ 145 w 354"/>
                <a:gd name="T49" fmla="*/ 28 h 152"/>
                <a:gd name="T50" fmla="*/ 123 w 354"/>
                <a:gd name="T51" fmla="*/ 32 h 152"/>
                <a:gd name="T52" fmla="*/ 117 w 354"/>
                <a:gd name="T53" fmla="*/ 23 h 152"/>
                <a:gd name="T54" fmla="*/ 94 w 354"/>
                <a:gd name="T55" fmla="*/ 21 h 152"/>
                <a:gd name="T56" fmla="*/ 60 w 354"/>
                <a:gd name="T57" fmla="*/ 23 h 152"/>
                <a:gd name="T58" fmla="*/ 76 w 354"/>
                <a:gd name="T59" fmla="*/ 32 h 152"/>
                <a:gd name="T60" fmla="*/ 77 w 354"/>
                <a:gd name="T61" fmla="*/ 42 h 152"/>
                <a:gd name="T62" fmla="*/ 69 w 354"/>
                <a:gd name="T63" fmla="*/ 50 h 152"/>
                <a:gd name="T64" fmla="*/ 69 w 354"/>
                <a:gd name="T65" fmla="*/ 66 h 152"/>
                <a:gd name="T66" fmla="*/ 81 w 354"/>
                <a:gd name="T67" fmla="*/ 77 h 152"/>
                <a:gd name="T68" fmla="*/ 123 w 354"/>
                <a:gd name="T69" fmla="*/ 77 h 152"/>
                <a:gd name="T70" fmla="*/ 138 w 354"/>
                <a:gd name="T71" fmla="*/ 75 h 152"/>
                <a:gd name="T72" fmla="*/ 152 w 354"/>
                <a:gd name="T73" fmla="*/ 89 h 152"/>
                <a:gd name="T74" fmla="*/ 138 w 354"/>
                <a:gd name="T75" fmla="*/ 106 h 152"/>
                <a:gd name="T76" fmla="*/ 122 w 354"/>
                <a:gd name="T77" fmla="*/ 106 h 152"/>
                <a:gd name="T78" fmla="*/ 106 w 354"/>
                <a:gd name="T79" fmla="*/ 106 h 152"/>
                <a:gd name="T80" fmla="*/ 99 w 354"/>
                <a:gd name="T81" fmla="*/ 106 h 152"/>
                <a:gd name="T82" fmla="*/ 92 w 354"/>
                <a:gd name="T83" fmla="*/ 110 h 15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54"/>
                <a:gd name="T127" fmla="*/ 0 h 152"/>
                <a:gd name="T128" fmla="*/ 354 w 354"/>
                <a:gd name="T129" fmla="*/ 152 h 15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54" h="152">
                  <a:moveTo>
                    <a:pt x="92" y="110"/>
                  </a:moveTo>
                  <a:lnTo>
                    <a:pt x="64" y="110"/>
                  </a:lnTo>
                  <a:lnTo>
                    <a:pt x="14" y="116"/>
                  </a:lnTo>
                  <a:lnTo>
                    <a:pt x="0" y="132"/>
                  </a:lnTo>
                  <a:lnTo>
                    <a:pt x="14" y="139"/>
                  </a:lnTo>
                  <a:lnTo>
                    <a:pt x="25" y="144"/>
                  </a:lnTo>
                  <a:lnTo>
                    <a:pt x="95" y="141"/>
                  </a:lnTo>
                  <a:lnTo>
                    <a:pt x="144" y="141"/>
                  </a:lnTo>
                  <a:lnTo>
                    <a:pt x="165" y="152"/>
                  </a:lnTo>
                  <a:lnTo>
                    <a:pt x="172" y="133"/>
                  </a:lnTo>
                  <a:lnTo>
                    <a:pt x="194" y="132"/>
                  </a:lnTo>
                  <a:lnTo>
                    <a:pt x="222" y="124"/>
                  </a:lnTo>
                  <a:lnTo>
                    <a:pt x="246" y="118"/>
                  </a:lnTo>
                  <a:lnTo>
                    <a:pt x="291" y="95"/>
                  </a:lnTo>
                  <a:lnTo>
                    <a:pt x="338" y="71"/>
                  </a:lnTo>
                  <a:lnTo>
                    <a:pt x="354" y="59"/>
                  </a:lnTo>
                  <a:lnTo>
                    <a:pt x="349" y="37"/>
                  </a:lnTo>
                  <a:lnTo>
                    <a:pt x="326" y="37"/>
                  </a:lnTo>
                  <a:lnTo>
                    <a:pt x="303" y="25"/>
                  </a:lnTo>
                  <a:lnTo>
                    <a:pt x="280" y="16"/>
                  </a:lnTo>
                  <a:lnTo>
                    <a:pt x="219" y="10"/>
                  </a:lnTo>
                  <a:lnTo>
                    <a:pt x="146" y="0"/>
                  </a:lnTo>
                  <a:lnTo>
                    <a:pt x="131" y="5"/>
                  </a:lnTo>
                  <a:lnTo>
                    <a:pt x="137" y="16"/>
                  </a:lnTo>
                  <a:lnTo>
                    <a:pt x="145" y="28"/>
                  </a:lnTo>
                  <a:lnTo>
                    <a:pt x="123" y="32"/>
                  </a:lnTo>
                  <a:lnTo>
                    <a:pt x="117" y="23"/>
                  </a:lnTo>
                  <a:lnTo>
                    <a:pt x="94" y="21"/>
                  </a:lnTo>
                  <a:lnTo>
                    <a:pt x="60" y="23"/>
                  </a:lnTo>
                  <a:lnTo>
                    <a:pt x="76" y="32"/>
                  </a:lnTo>
                  <a:lnTo>
                    <a:pt x="77" y="42"/>
                  </a:lnTo>
                  <a:lnTo>
                    <a:pt x="69" y="50"/>
                  </a:lnTo>
                  <a:lnTo>
                    <a:pt x="69" y="66"/>
                  </a:lnTo>
                  <a:lnTo>
                    <a:pt x="81" y="77"/>
                  </a:lnTo>
                  <a:lnTo>
                    <a:pt x="123" y="77"/>
                  </a:lnTo>
                  <a:lnTo>
                    <a:pt x="138" y="75"/>
                  </a:lnTo>
                  <a:lnTo>
                    <a:pt x="152" y="89"/>
                  </a:lnTo>
                  <a:lnTo>
                    <a:pt x="138" y="106"/>
                  </a:lnTo>
                  <a:lnTo>
                    <a:pt x="122" y="106"/>
                  </a:lnTo>
                  <a:lnTo>
                    <a:pt x="106" y="106"/>
                  </a:lnTo>
                  <a:lnTo>
                    <a:pt x="99" y="106"/>
                  </a:lnTo>
                  <a:lnTo>
                    <a:pt x="92" y="110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6400" name="Freeform 254"/>
            <p:cNvSpPr>
              <a:spLocks/>
            </p:cNvSpPr>
            <p:nvPr/>
          </p:nvSpPr>
          <p:spPr bwMode="auto">
            <a:xfrm>
              <a:off x="2163" y="631"/>
              <a:ext cx="24" cy="17"/>
            </a:xfrm>
            <a:custGeom>
              <a:avLst/>
              <a:gdLst>
                <a:gd name="T0" fmla="*/ 0 w 226"/>
                <a:gd name="T1" fmla="*/ 132 h 155"/>
                <a:gd name="T2" fmla="*/ 1 w 226"/>
                <a:gd name="T3" fmla="*/ 139 h 155"/>
                <a:gd name="T4" fmla="*/ 19 w 226"/>
                <a:gd name="T5" fmla="*/ 141 h 155"/>
                <a:gd name="T6" fmla="*/ 61 w 226"/>
                <a:gd name="T7" fmla="*/ 143 h 155"/>
                <a:gd name="T8" fmla="*/ 107 w 226"/>
                <a:gd name="T9" fmla="*/ 93 h 155"/>
                <a:gd name="T10" fmla="*/ 119 w 226"/>
                <a:gd name="T11" fmla="*/ 125 h 155"/>
                <a:gd name="T12" fmla="*/ 131 w 226"/>
                <a:gd name="T13" fmla="*/ 155 h 155"/>
                <a:gd name="T14" fmla="*/ 159 w 226"/>
                <a:gd name="T15" fmla="*/ 144 h 155"/>
                <a:gd name="T16" fmla="*/ 193 w 226"/>
                <a:gd name="T17" fmla="*/ 132 h 155"/>
                <a:gd name="T18" fmla="*/ 223 w 226"/>
                <a:gd name="T19" fmla="*/ 141 h 155"/>
                <a:gd name="T20" fmla="*/ 226 w 226"/>
                <a:gd name="T21" fmla="*/ 94 h 155"/>
                <a:gd name="T22" fmla="*/ 203 w 226"/>
                <a:gd name="T23" fmla="*/ 86 h 155"/>
                <a:gd name="T24" fmla="*/ 192 w 226"/>
                <a:gd name="T25" fmla="*/ 86 h 155"/>
                <a:gd name="T26" fmla="*/ 199 w 226"/>
                <a:gd name="T27" fmla="*/ 58 h 155"/>
                <a:gd name="T28" fmla="*/ 174 w 226"/>
                <a:gd name="T29" fmla="*/ 52 h 155"/>
                <a:gd name="T30" fmla="*/ 150 w 226"/>
                <a:gd name="T31" fmla="*/ 48 h 155"/>
                <a:gd name="T32" fmla="*/ 119 w 226"/>
                <a:gd name="T33" fmla="*/ 48 h 155"/>
                <a:gd name="T34" fmla="*/ 95 w 226"/>
                <a:gd name="T35" fmla="*/ 48 h 155"/>
                <a:gd name="T36" fmla="*/ 63 w 226"/>
                <a:gd name="T37" fmla="*/ 48 h 155"/>
                <a:gd name="T38" fmla="*/ 38 w 226"/>
                <a:gd name="T39" fmla="*/ 46 h 155"/>
                <a:gd name="T40" fmla="*/ 34 w 226"/>
                <a:gd name="T41" fmla="*/ 40 h 155"/>
                <a:gd name="T42" fmla="*/ 39 w 226"/>
                <a:gd name="T43" fmla="*/ 29 h 155"/>
                <a:gd name="T44" fmla="*/ 51 w 226"/>
                <a:gd name="T45" fmla="*/ 23 h 155"/>
                <a:gd name="T46" fmla="*/ 92 w 226"/>
                <a:gd name="T47" fmla="*/ 15 h 155"/>
                <a:gd name="T48" fmla="*/ 90 w 226"/>
                <a:gd name="T49" fmla="*/ 0 h 155"/>
                <a:gd name="T50" fmla="*/ 58 w 226"/>
                <a:gd name="T51" fmla="*/ 5 h 155"/>
                <a:gd name="T52" fmla="*/ 30 w 226"/>
                <a:gd name="T53" fmla="*/ 5 h 155"/>
                <a:gd name="T54" fmla="*/ 12 w 226"/>
                <a:gd name="T55" fmla="*/ 17 h 155"/>
                <a:gd name="T56" fmla="*/ 5 w 226"/>
                <a:gd name="T57" fmla="*/ 48 h 155"/>
                <a:gd name="T58" fmla="*/ 7 w 226"/>
                <a:gd name="T59" fmla="*/ 58 h 155"/>
                <a:gd name="T60" fmla="*/ 5 w 226"/>
                <a:gd name="T61" fmla="*/ 59 h 155"/>
                <a:gd name="T62" fmla="*/ 24 w 226"/>
                <a:gd name="T63" fmla="*/ 66 h 155"/>
                <a:gd name="T64" fmla="*/ 35 w 226"/>
                <a:gd name="T65" fmla="*/ 82 h 155"/>
                <a:gd name="T66" fmla="*/ 28 w 226"/>
                <a:gd name="T67" fmla="*/ 104 h 155"/>
                <a:gd name="T68" fmla="*/ 23 w 226"/>
                <a:gd name="T69" fmla="*/ 105 h 155"/>
                <a:gd name="T70" fmla="*/ 16 w 226"/>
                <a:gd name="T71" fmla="*/ 114 h 155"/>
                <a:gd name="T72" fmla="*/ 0 w 226"/>
                <a:gd name="T73" fmla="*/ 132 h 15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26"/>
                <a:gd name="T112" fmla="*/ 0 h 155"/>
                <a:gd name="T113" fmla="*/ 226 w 226"/>
                <a:gd name="T114" fmla="*/ 155 h 15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26" h="155">
                  <a:moveTo>
                    <a:pt x="0" y="132"/>
                  </a:moveTo>
                  <a:lnTo>
                    <a:pt x="1" y="139"/>
                  </a:lnTo>
                  <a:lnTo>
                    <a:pt x="19" y="141"/>
                  </a:lnTo>
                  <a:lnTo>
                    <a:pt x="61" y="143"/>
                  </a:lnTo>
                  <a:lnTo>
                    <a:pt x="107" y="93"/>
                  </a:lnTo>
                  <a:lnTo>
                    <a:pt x="119" y="125"/>
                  </a:lnTo>
                  <a:lnTo>
                    <a:pt x="131" y="155"/>
                  </a:lnTo>
                  <a:lnTo>
                    <a:pt x="159" y="144"/>
                  </a:lnTo>
                  <a:lnTo>
                    <a:pt x="193" y="132"/>
                  </a:lnTo>
                  <a:lnTo>
                    <a:pt x="223" y="141"/>
                  </a:lnTo>
                  <a:lnTo>
                    <a:pt x="226" y="94"/>
                  </a:lnTo>
                  <a:lnTo>
                    <a:pt x="203" y="86"/>
                  </a:lnTo>
                  <a:lnTo>
                    <a:pt x="192" y="86"/>
                  </a:lnTo>
                  <a:lnTo>
                    <a:pt x="199" y="58"/>
                  </a:lnTo>
                  <a:lnTo>
                    <a:pt x="174" y="52"/>
                  </a:lnTo>
                  <a:lnTo>
                    <a:pt x="150" y="48"/>
                  </a:lnTo>
                  <a:lnTo>
                    <a:pt x="119" y="48"/>
                  </a:lnTo>
                  <a:lnTo>
                    <a:pt x="95" y="48"/>
                  </a:lnTo>
                  <a:lnTo>
                    <a:pt x="63" y="48"/>
                  </a:lnTo>
                  <a:lnTo>
                    <a:pt x="38" y="46"/>
                  </a:lnTo>
                  <a:lnTo>
                    <a:pt x="34" y="40"/>
                  </a:lnTo>
                  <a:lnTo>
                    <a:pt x="39" y="29"/>
                  </a:lnTo>
                  <a:lnTo>
                    <a:pt x="51" y="23"/>
                  </a:lnTo>
                  <a:lnTo>
                    <a:pt x="92" y="15"/>
                  </a:lnTo>
                  <a:lnTo>
                    <a:pt x="90" y="0"/>
                  </a:lnTo>
                  <a:lnTo>
                    <a:pt x="58" y="5"/>
                  </a:lnTo>
                  <a:lnTo>
                    <a:pt x="30" y="5"/>
                  </a:lnTo>
                  <a:lnTo>
                    <a:pt x="12" y="17"/>
                  </a:lnTo>
                  <a:lnTo>
                    <a:pt x="5" y="48"/>
                  </a:lnTo>
                  <a:lnTo>
                    <a:pt x="7" y="58"/>
                  </a:lnTo>
                  <a:lnTo>
                    <a:pt x="5" y="59"/>
                  </a:lnTo>
                  <a:lnTo>
                    <a:pt x="24" y="66"/>
                  </a:lnTo>
                  <a:lnTo>
                    <a:pt x="35" y="82"/>
                  </a:lnTo>
                  <a:lnTo>
                    <a:pt x="28" y="104"/>
                  </a:lnTo>
                  <a:lnTo>
                    <a:pt x="23" y="105"/>
                  </a:lnTo>
                  <a:lnTo>
                    <a:pt x="16" y="114"/>
                  </a:lnTo>
                  <a:lnTo>
                    <a:pt x="0" y="132"/>
                  </a:lnTo>
                  <a:close/>
                </a:path>
              </a:pathLst>
            </a:custGeom>
            <a:grpFill/>
            <a:ln w="317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6152" name="Text Box 255"/>
          <p:cNvSpPr txBox="1">
            <a:spLocks noChangeArrowheads="1"/>
          </p:cNvSpPr>
          <p:nvPr/>
        </p:nvSpPr>
        <p:spPr bwMode="auto">
          <a:xfrm>
            <a:off x="509944" y="2000240"/>
            <a:ext cx="14188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ahoma" pitchFamily="34" charset="0"/>
              </a:rPr>
              <a:t>Partnership</a:t>
            </a:r>
            <a:endParaRPr lang="th-TH" sz="2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ahoma" pitchFamily="34" charset="0"/>
            </a:endParaRPr>
          </a:p>
        </p:txBody>
      </p:sp>
      <p:sp>
        <p:nvSpPr>
          <p:cNvPr id="379136" name="Rectangle 256"/>
          <p:cNvSpPr>
            <a:spLocks noChangeArrowheads="1"/>
          </p:cNvSpPr>
          <p:nvPr/>
        </p:nvSpPr>
        <p:spPr bwMode="auto">
          <a:xfrm>
            <a:off x="2334358" y="3155950"/>
            <a:ext cx="21775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ngsana New" pitchFamily="18" charset="-34"/>
              </a:rPr>
              <a:t>Benefits to Thailand &amp; Partnership</a:t>
            </a:r>
            <a:endParaRPr lang="en-US" sz="1600" b="1" i="1" dirty="0">
              <a:solidFill>
                <a:srgbClr val="0000CC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379137" name="Rectangle 257"/>
          <p:cNvSpPr>
            <a:spLocks noChangeArrowheads="1"/>
          </p:cNvSpPr>
          <p:nvPr/>
        </p:nvSpPr>
        <p:spPr bwMode="auto">
          <a:xfrm>
            <a:off x="214282" y="4811735"/>
            <a:ext cx="8643998" cy="190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90513" indent="-290513" algn="l">
              <a:lnSpc>
                <a:spcPct val="110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To Develop and modernize Thailand</a:t>
            </a:r>
            <a:endParaRPr lang="en-US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90513" indent="-290513" algn="l">
              <a:lnSpc>
                <a:spcPct val="110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en-US" altLang="ja-JP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To apply innovation knowledge, technology, and management in the pursuit of economic, social, and political development, while at the same time avoiding negative impacts to the environment.</a:t>
            </a:r>
            <a:endParaRPr lang="en-US" altLang="ja-JP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155" name="Text Box 258"/>
          <p:cNvSpPr txBox="1">
            <a:spLocks noChangeArrowheads="1"/>
          </p:cNvSpPr>
          <p:nvPr/>
        </p:nvSpPr>
        <p:spPr bwMode="auto">
          <a:xfrm>
            <a:off x="6215074" y="1571612"/>
            <a:ext cx="259080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7663" indent="-347663">
              <a:buFont typeface="Wingdings" pitchFamily="2" charset="2"/>
              <a:buNone/>
            </a:pPr>
            <a:r>
              <a:rPr lang="en-US" altLang="ja-JP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PGothic" pitchFamily="34" charset="-128"/>
              </a:rPr>
              <a:t>Modernized </a:t>
            </a:r>
            <a:r>
              <a:rPr lang="en-US" altLang="ja-JP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PGothic" pitchFamily="34" charset="-128"/>
              </a:rPr>
              <a:t>Area</a:t>
            </a:r>
          </a:p>
          <a:p>
            <a:pPr marL="347663" indent="-347663">
              <a:buFont typeface="Wingdings" pitchFamily="2" charset="2"/>
              <a:buNone/>
            </a:pPr>
            <a:endParaRPr lang="en-US" altLang="ja-JP" sz="1600" b="1" dirty="0">
              <a:ea typeface="MS PGothic" pitchFamily="34" charset="-128"/>
            </a:endParaRPr>
          </a:p>
          <a:p>
            <a:pPr marL="347663" indent="-347663" algn="l"/>
            <a:r>
              <a:rPr lang="en-US" altLang="ja-JP" sz="1500" dirty="0" smtClean="0">
                <a:ea typeface="MS PGothic" pitchFamily="34" charset="-128"/>
                <a:cs typeface="Tahoma" pitchFamily="34" charset="0"/>
              </a:rPr>
              <a:t>-  Transportation &amp; Logistic </a:t>
            </a:r>
            <a:r>
              <a:rPr lang="th-TH" altLang="ja-JP" sz="1500" dirty="0" smtClean="0">
                <a:ea typeface="MS PGothic" pitchFamily="34" charset="-128"/>
                <a:cs typeface="Tahoma" pitchFamily="34" charset="0"/>
              </a:rPr>
              <a:t> </a:t>
            </a:r>
            <a:endParaRPr lang="en-US" altLang="ja-JP" sz="1500" dirty="0">
              <a:ea typeface="MS PGothic" pitchFamily="34" charset="-128"/>
              <a:cs typeface="Tahoma" pitchFamily="34" charset="0"/>
            </a:endParaRPr>
          </a:p>
          <a:p>
            <a:pPr algn="l">
              <a:buFontTx/>
              <a:buChar char="-"/>
            </a:pPr>
            <a:r>
              <a:rPr lang="en-US" altLang="ja-JP" sz="1500" dirty="0" smtClean="0">
                <a:ea typeface="MS PGothic" pitchFamily="34" charset="-128"/>
                <a:cs typeface="Tahoma" pitchFamily="34" charset="0"/>
              </a:rPr>
              <a:t>   Communication &amp; IT   </a:t>
            </a:r>
          </a:p>
          <a:p>
            <a:pPr algn="l"/>
            <a:r>
              <a:rPr lang="en-US" altLang="ja-JP" sz="1500" dirty="0" smtClean="0">
                <a:ea typeface="MS PGothic" pitchFamily="34" charset="-128"/>
                <a:cs typeface="Tahoma" pitchFamily="34" charset="0"/>
              </a:rPr>
              <a:t>    Technology</a:t>
            </a:r>
            <a:endParaRPr lang="en-US" altLang="ja-JP" sz="1500" dirty="0">
              <a:ea typeface="MS PGothic" pitchFamily="34" charset="-128"/>
              <a:cs typeface="Tahoma" pitchFamily="34" charset="0"/>
            </a:endParaRPr>
          </a:p>
          <a:p>
            <a:r>
              <a:rPr lang="en-US" altLang="ja-JP" sz="1500" dirty="0" smtClean="0">
                <a:ea typeface="MS PGothic" pitchFamily="34" charset="-128"/>
                <a:cs typeface="Tahoma" pitchFamily="34" charset="0"/>
              </a:rPr>
              <a:t>-   Proven technology to ensure </a:t>
            </a:r>
          </a:p>
          <a:p>
            <a:r>
              <a:rPr lang="en-US" altLang="ja-JP" sz="1500" dirty="0" smtClean="0">
                <a:ea typeface="MS PGothic" pitchFamily="34" charset="-128"/>
                <a:cs typeface="Tahoma" pitchFamily="34" charset="0"/>
              </a:rPr>
              <a:t>     quality of service  </a:t>
            </a:r>
          </a:p>
          <a:p>
            <a:r>
              <a:rPr lang="en-US" altLang="ja-JP" sz="1500" dirty="0" smtClean="0">
                <a:ea typeface="MS PGothic" pitchFamily="34" charset="-128"/>
                <a:cs typeface="Tahoma" pitchFamily="34" charset="0"/>
              </a:rPr>
              <a:t>-    Safety  and Security </a:t>
            </a:r>
          </a:p>
          <a:p>
            <a:pPr>
              <a:buFontTx/>
              <a:buChar char="-"/>
            </a:pPr>
            <a:r>
              <a:rPr lang="en-US" altLang="ja-JP" sz="1500" dirty="0" smtClean="0">
                <a:ea typeface="MS PGothic" pitchFamily="34" charset="-128"/>
                <a:cs typeface="Tahoma" pitchFamily="34" charset="0"/>
              </a:rPr>
              <a:t>    Standards</a:t>
            </a:r>
          </a:p>
          <a:p>
            <a:pPr>
              <a:buFontTx/>
              <a:buChar char="-"/>
            </a:pPr>
            <a:r>
              <a:rPr lang="en-US" altLang="ja-JP" sz="1500" dirty="0" smtClean="0">
                <a:ea typeface="MS PGothic" pitchFamily="34" charset="-128"/>
                <a:cs typeface="Tahoma" pitchFamily="34" charset="0"/>
              </a:rPr>
              <a:t>    Experiences / Expertise </a:t>
            </a:r>
            <a:endParaRPr lang="th-TH" altLang="ja-JP" sz="1500" dirty="0" smtClean="0">
              <a:ea typeface="MS PGothic" pitchFamily="34" charset="-128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80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8" y="4714875"/>
            <a:ext cx="2557462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 descr="โครงสร้างของทางวิ่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7050" y="1125538"/>
            <a:ext cx="1944688" cy="159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7444" name="Content Placeholder 2"/>
          <p:cNvSpPr>
            <a:spLocks noGrp="1"/>
          </p:cNvSpPr>
          <p:nvPr>
            <p:ph idx="4294967295"/>
          </p:nvPr>
        </p:nvSpPr>
        <p:spPr>
          <a:xfrm>
            <a:off x="179388" y="1268413"/>
            <a:ext cx="6769100" cy="2736850"/>
          </a:xfrm>
        </p:spPr>
        <p:txBody>
          <a:bodyPr/>
          <a:lstStyle/>
          <a:p>
            <a:pPr marL="609600" indent="-609600">
              <a:buFont typeface="Wingdings" pitchFamily="2" charset="2"/>
              <a:buNone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1</a:t>
            </a:r>
            <a:r>
              <a:rPr lang="th-TH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 </a:t>
            </a: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Track Rehab</a:t>
            </a:r>
            <a:r>
              <a:rPr lang="th-TH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(2010</a:t>
            </a: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-2014</a:t>
            </a:r>
            <a:r>
              <a:rPr lang="th-TH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)</a:t>
            </a: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609600" indent="-609600">
              <a:buFont typeface="Wingdings" pitchFamily="2" charset="2"/>
              <a:buNone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2.</a:t>
            </a:r>
            <a:r>
              <a:rPr lang="th-TH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Rolling Stock</a:t>
            </a:r>
            <a:r>
              <a:rPr lang="th-TH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(</a:t>
            </a: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2010-</a:t>
            </a:r>
            <a:r>
              <a:rPr lang="th-TH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2014)</a:t>
            </a: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609600" indent="-609600">
              <a:buFont typeface="Wingdings" pitchFamily="2" charset="2"/>
              <a:buNone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3</a:t>
            </a:r>
            <a:r>
              <a:rPr lang="th-TH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 </a:t>
            </a: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Increase New Rail Network</a:t>
            </a:r>
            <a:r>
              <a:rPr lang="th-TH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 2,651 </a:t>
            </a: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km</a:t>
            </a:r>
            <a:r>
              <a:rPr lang="th-TH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 </a:t>
            </a:r>
          </a:p>
          <a:p>
            <a:pPr marL="609600" indent="-609600">
              <a:buFont typeface="Wingdings" pitchFamily="2" charset="2"/>
              <a:buNone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4</a:t>
            </a:r>
            <a:r>
              <a:rPr lang="th-TH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 </a:t>
            </a: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Increase Double Track </a:t>
            </a:r>
            <a:r>
              <a:rPr lang="th-TH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3,039 </a:t>
            </a: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km</a:t>
            </a:r>
            <a:r>
              <a:rPr lang="th-TH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 </a:t>
            </a:r>
          </a:p>
          <a:p>
            <a:pPr marL="609600" indent="-609600">
              <a:buFont typeface="Wingdings" pitchFamily="2" charset="2"/>
              <a:buNone/>
              <a:defRPr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5.</a:t>
            </a:r>
            <a:r>
              <a:rPr lang="th-TH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High Speed Train</a:t>
            </a:r>
            <a:r>
              <a:rPr lang="th-TH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</a:p>
          <a:p>
            <a:pPr marL="990600" lvl="1" indent="-533400">
              <a:buSzPct val="50000"/>
              <a:defRPr/>
            </a:pPr>
            <a:endParaRPr lang="th-TH" sz="24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957445" name="Title 1"/>
          <p:cNvSpPr>
            <a:spLocks noGrp="1"/>
          </p:cNvSpPr>
          <p:nvPr>
            <p:ph type="title" idx="4294967295"/>
          </p:nvPr>
        </p:nvSpPr>
        <p:spPr>
          <a:xfrm>
            <a:off x="71438" y="142875"/>
            <a:ext cx="8429625" cy="777875"/>
          </a:xfrm>
          <a:solidFill>
            <a:schemeClr val="tx2">
              <a:lumMod val="7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 algn="l" defTabSz="762000" eaLnBrk="0" hangingPunct="0">
              <a:defRPr/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Rail 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System Development 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Plan</a:t>
            </a:r>
            <a:r>
              <a:rPr lang="th-TH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 </a:t>
            </a:r>
          </a:p>
        </p:txBody>
      </p:sp>
      <p:pic>
        <p:nvPicPr>
          <p:cNvPr id="1331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4643438"/>
            <a:ext cx="2987675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2" descr="ทางรถไฟส่วนต่อขยาย"/>
          <p:cNvPicPr>
            <a:picLocks noChangeAspect="1" noChangeArrowheads="1"/>
          </p:cNvPicPr>
          <p:nvPr/>
        </p:nvPicPr>
        <p:blipFill>
          <a:blip r:embed="rId5" cstate="print"/>
          <a:srcRect l="1021" t="1193" r="1190" b="647"/>
          <a:stretch>
            <a:fillRect/>
          </a:stretch>
        </p:blipFill>
        <p:spPr bwMode="auto">
          <a:xfrm>
            <a:off x="6572250" y="3152775"/>
            <a:ext cx="2571750" cy="3705225"/>
          </a:xfrm>
          <a:prstGeom prst="rect">
            <a:avLst/>
          </a:prstGeom>
          <a:gradFill rotWithShape="1">
            <a:gsLst>
              <a:gs pos="0">
                <a:srgbClr val="336699">
                  <a:alpha val="34000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</p:pic>
      <p:pic>
        <p:nvPicPr>
          <p:cNvPr id="13320" name="Picture 9" descr="DEL 02107"/>
          <p:cNvPicPr>
            <a:picLocks noChangeAspect="1" noChangeArrowheads="1"/>
          </p:cNvPicPr>
          <p:nvPr/>
        </p:nvPicPr>
        <p:blipFill>
          <a:blip r:embed="rId6" cstate="print"/>
          <a:srcRect b="3226"/>
          <a:stretch>
            <a:fillRect/>
          </a:stretch>
        </p:blipFill>
        <p:spPr bwMode="auto">
          <a:xfrm>
            <a:off x="3143250" y="3643313"/>
            <a:ext cx="1979613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908050"/>
            <a:ext cx="3960812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4286248" y="1439519"/>
            <a:ext cx="4826000" cy="4561249"/>
          </a:xfrm>
          <a:prstGeom prst="rect">
            <a:avLst/>
          </a:prstGeom>
          <a:solidFill>
            <a:srgbClr val="FFFF99">
              <a:alpha val="60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40000"/>
              </a:spcBef>
              <a:defRPr/>
            </a:pPr>
            <a:r>
              <a:rPr lang="th-TH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Track Rehabilitation</a:t>
            </a:r>
            <a:endParaRPr lang="th-TH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85000"/>
              </a:lnSpc>
              <a:spcBef>
                <a:spcPct val="40000"/>
              </a:spcBef>
              <a:tabLst>
                <a:tab pos="265113" algn="l"/>
              </a:tabLst>
              <a:defRPr/>
            </a:pP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Procure 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new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engine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endParaRPr lang="en-US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85000"/>
              </a:lnSpc>
              <a:spcBef>
                <a:spcPct val="40000"/>
              </a:spcBef>
              <a:tabLst>
                <a:tab pos="265113" algn="l"/>
              </a:tabLst>
              <a:defRPr/>
            </a:pP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rolling 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stock, and </a:t>
            </a:r>
            <a:endParaRPr lang="en-US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85000"/>
              </a:lnSpc>
              <a:spcBef>
                <a:spcPct val="40000"/>
              </a:spcBef>
              <a:tabLst>
                <a:tab pos="265113" algn="l"/>
              </a:tabLst>
              <a:defRPr/>
            </a:pP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passenger 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car</a:t>
            </a:r>
            <a:endParaRPr lang="th-TH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85000"/>
              </a:lnSpc>
              <a:spcBef>
                <a:spcPct val="40000"/>
              </a:spcBef>
              <a:defRPr/>
            </a:pP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3.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Construct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Double track </a:t>
            </a:r>
          </a:p>
          <a:p>
            <a:pPr>
              <a:lnSpc>
                <a:spcPct val="85000"/>
              </a:lnSpc>
              <a:spcBef>
                <a:spcPct val="40000"/>
              </a:spcBef>
              <a:defRPr/>
            </a:pP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Upgrade 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Signaling System </a:t>
            </a:r>
            <a:endParaRPr lang="th-TH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85000"/>
              </a:lnSpc>
              <a:spcBef>
                <a:spcPct val="40000"/>
              </a:spcBef>
              <a:defRPr/>
            </a:pP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5.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Construct 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Passing track &amp;</a:t>
            </a:r>
          </a:p>
          <a:p>
            <a:pPr>
              <a:lnSpc>
                <a:spcPct val="85000"/>
              </a:lnSpc>
              <a:spcBef>
                <a:spcPct val="40000"/>
              </a:spcBef>
              <a:defRPr/>
            </a:pP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reduce </a:t>
            </a: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number </a:t>
            </a:r>
            <a:r>
              <a:rPr lang="en-US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of </a:t>
            </a:r>
          </a:p>
          <a:p>
            <a:pPr>
              <a:lnSpc>
                <a:spcPct val="85000"/>
              </a:lnSpc>
              <a:spcBef>
                <a:spcPct val="40000"/>
              </a:spcBef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 intersections between </a:t>
            </a: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rail </a:t>
            </a:r>
            <a:endParaRPr lang="en-US" sz="24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85000"/>
              </a:lnSpc>
              <a:spcBef>
                <a:spcPct val="40000"/>
              </a:spcBef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 and </a:t>
            </a: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road</a:t>
            </a:r>
            <a:r>
              <a:rPr lang="th-TH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</a:p>
        </p:txBody>
      </p:sp>
      <p:sp>
        <p:nvSpPr>
          <p:cNvPr id="16390" name="Rectangle 56"/>
          <p:cNvSpPr>
            <a:spLocks noChangeArrowheads="1"/>
          </p:cNvSpPr>
          <p:nvPr/>
        </p:nvSpPr>
        <p:spPr bwMode="auto">
          <a:xfrm>
            <a:off x="0" y="0"/>
            <a:ext cx="8429652" cy="806450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defTabSz="762000" eaLnBrk="0" hangingPunct="0">
              <a:spcBef>
                <a:spcPct val="0"/>
              </a:spcBef>
              <a:defRPr/>
            </a:pP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Develop 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the existing 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Rail system  </a:t>
            </a:r>
            <a:endParaRPr lang="th-TH" sz="3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MS PGothic" pitchFamily="34" charset="-128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</TotalTime>
  <Words>1641</Words>
  <Application>Microsoft Office PowerPoint</Application>
  <PresentationFormat>On-screen Show (4:3)</PresentationFormat>
  <Paragraphs>378</Paragraphs>
  <Slides>24</Slides>
  <Notes>16</Notes>
  <HiddenSlides>1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Office Theme</vt:lpstr>
      <vt:lpstr>Clip</vt:lpstr>
      <vt:lpstr>Governmental Policy  on Preparing Transportation  for ASEAN Integration</vt:lpstr>
      <vt:lpstr>Slide 2</vt:lpstr>
      <vt:lpstr>Slide 3</vt:lpstr>
      <vt:lpstr>Economic Cooperation</vt:lpstr>
      <vt:lpstr>Slide 5</vt:lpstr>
      <vt:lpstr>Slide 6</vt:lpstr>
      <vt:lpstr>Thailand: Partnership for Development</vt:lpstr>
      <vt:lpstr>Rail System Development Plan 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โครงการเมกะโปรเจคของกระทราวงคมนาคม</vt:lpstr>
      <vt:lpstr>โครงการเมกะโปรเจคของกระทราวงคมนาคม</vt:lpstr>
      <vt:lpstr>Concept of MRT in Bangkok City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Noynoi</cp:lastModifiedBy>
  <cp:revision>35</cp:revision>
  <dcterms:created xsi:type="dcterms:W3CDTF">2012-08-14T09:04:32Z</dcterms:created>
  <dcterms:modified xsi:type="dcterms:W3CDTF">2012-08-22T12:50:28Z</dcterms:modified>
</cp:coreProperties>
</file>